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2"/>
  </p:notesMasterIdLst>
  <p:sldIdLst>
    <p:sldId id="483" r:id="rId2"/>
    <p:sldId id="480" r:id="rId3"/>
    <p:sldId id="509" r:id="rId4"/>
    <p:sldId id="510" r:id="rId5"/>
    <p:sldId id="511" r:id="rId6"/>
    <p:sldId id="512" r:id="rId7"/>
    <p:sldId id="513" r:id="rId8"/>
    <p:sldId id="514" r:id="rId9"/>
    <p:sldId id="484" r:id="rId10"/>
    <p:sldId id="504" r:id="rId11"/>
    <p:sldId id="515" r:id="rId12"/>
    <p:sldId id="516" r:id="rId13"/>
    <p:sldId id="517" r:id="rId14"/>
    <p:sldId id="518" r:id="rId15"/>
    <p:sldId id="519" r:id="rId16"/>
    <p:sldId id="526" r:id="rId17"/>
    <p:sldId id="527" r:id="rId18"/>
    <p:sldId id="529" r:id="rId19"/>
    <p:sldId id="528" r:id="rId20"/>
    <p:sldId id="530" r:id="rId21"/>
    <p:sldId id="531" r:id="rId22"/>
    <p:sldId id="532" r:id="rId23"/>
    <p:sldId id="533" r:id="rId24"/>
    <p:sldId id="501" r:id="rId25"/>
    <p:sldId id="525" r:id="rId26"/>
    <p:sldId id="524" r:id="rId27"/>
    <p:sldId id="523" r:id="rId28"/>
    <p:sldId id="522" r:id="rId29"/>
    <p:sldId id="534" r:id="rId30"/>
    <p:sldId id="521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  <a:srgbClr val="008000"/>
    <a:srgbClr val="800000"/>
    <a:srgbClr val="CC0000"/>
    <a:srgbClr val="006600"/>
    <a:srgbClr val="00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8" autoAdjust="0"/>
    <p:restoredTop sz="93886" autoAdjust="0"/>
  </p:normalViewPr>
  <p:slideViewPr>
    <p:cSldViewPr>
      <p:cViewPr varScale="1">
        <p:scale>
          <a:sx n="79" d="100"/>
          <a:sy n="79" d="100"/>
        </p:scale>
        <p:origin x="-14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4826C-CC75-4ED7-BFFB-E020CEFDC73F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C11812-AC2D-4F2B-A3EF-3E3E9233AE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671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94A61E6E-5ED9-4BE4-9D11-24DF8165233D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59EC958-334A-4CFF-9F99-B71B142905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C070C9-2E6F-47AE-9E19-08C00CDBFB63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D016F4-3D1E-41BA-AB60-DE336F2C91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318843-711F-4381-B5F1-EF0E493073B4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05EBCD-8F50-4F1B-9A3A-A4AC1873509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1913A0-010D-4683-BA5E-466960DC4320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FAD045-C4D8-41FD-A8B7-498D8BA118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11D240F8-3A89-423F-8D37-BCD92F25072B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2263183-A895-4438-AD2E-31830455C1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4644CF54-15A2-4809-8817-C4EA8CF301E5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771E774-3FCE-4D31-A2C9-FEF944F299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AE1E85-95E4-4D8C-B06E-7E1142ED9FCF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C7E086-FDC2-4FE7-8946-8F9D7A225E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AD11C0-DE18-43DA-AC06-CCCB366DC588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388C51-BD02-4391-BC7A-59AF7D9F21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314714-8F90-4137-B954-18F4DEB84EC5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1DB2B-5E69-479C-8C6F-079316DC9F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E4BDB3-667F-4050-B985-A55B0820ACEE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71C52-D5E6-4E16-B439-7D131A611B0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419D5F-BBB3-4929-A878-0D102F22A8E5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5E0DCE-BF11-40A0-9074-504F5151414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6FF19799-B6A1-47AC-AF18-C96D51467598}" type="datetimeFigureOut">
              <a:rPr lang="ru-RU" smtClean="0"/>
              <a:pPr>
                <a:defRPr/>
              </a:pPr>
              <a:t>08.02.2022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6577512-DA21-4DBA-967F-57B3AA1F746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352928" cy="6048672"/>
          </a:xfrm>
        </p:spPr>
        <p:txBody>
          <a:bodyPr>
            <a:normAutofit fontScale="85000" lnSpcReduction="20000"/>
          </a:bodyPr>
          <a:lstStyle/>
          <a:p>
            <a:pPr marL="0" lvl="0" indent="0" algn="ctr">
              <a:buClr>
                <a:srgbClr val="04617B"/>
              </a:buClr>
              <a:buNone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ОГАПОУ «СМК»</a:t>
            </a:r>
          </a:p>
          <a:p>
            <a:pPr marL="0" lvl="0" indent="0" algn="ctr">
              <a:buClr>
                <a:srgbClr val="04617B"/>
              </a:buClr>
              <a:buNone/>
            </a:pPr>
            <a:endParaRPr lang="ru-RU" sz="2500" b="1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endParaRPr lang="ru-RU" sz="2500" b="1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endParaRPr lang="ru-RU" sz="25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r>
              <a:rPr lang="ru-RU" sz="2500" b="1" dirty="0" smtClean="0">
                <a:solidFill>
                  <a:schemeClr val="tx2">
                    <a:lumMod val="50000"/>
                  </a:schemeClr>
                </a:solidFill>
              </a:rPr>
              <a:t>Лекция №8</a:t>
            </a:r>
            <a:endParaRPr lang="ru-RU" sz="2500" b="1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по дисциплине ОП.01 Основы латинского языка</a:t>
            </a:r>
          </a:p>
          <a:p>
            <a:pPr marL="0" lvl="0" indent="0" algn="ctr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 медицинской терминологией</a:t>
            </a:r>
          </a:p>
          <a:p>
            <a:pPr marL="0" lvl="0" indent="0" algn="ctr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специальности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33.02.01 Фармация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endParaRPr lang="ru-RU" sz="3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Тема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: </a:t>
            </a:r>
            <a:r>
              <a:rPr lang="ru-RU" sz="3800" b="1" dirty="0" smtClean="0">
                <a:ea typeface="Times New Roman"/>
                <a:cs typeface="Times New Roman"/>
              </a:rPr>
              <a:t>Модели </a:t>
            </a:r>
            <a:r>
              <a:rPr lang="ru-RU" sz="3800" b="1" dirty="0">
                <a:ea typeface="Times New Roman"/>
                <a:cs typeface="Times New Roman"/>
              </a:rPr>
              <a:t>многочленных наименований лекарственных препаратов</a:t>
            </a:r>
            <a:r>
              <a:rPr lang="ru-RU" sz="3800" b="1" i="1" dirty="0">
                <a:ea typeface="Times New Roman"/>
                <a:cs typeface="Times New Roman"/>
              </a:rPr>
              <a:t> </a:t>
            </a:r>
            <a:endParaRPr lang="ru-RU" sz="3800" b="1" dirty="0">
              <a:ea typeface="Calibri"/>
              <a:cs typeface="Times New Roman"/>
            </a:endParaRPr>
          </a:p>
          <a:p>
            <a:pPr marL="0" lvl="0" indent="0" algn="ctr">
              <a:buClr>
                <a:srgbClr val="04617B"/>
              </a:buClr>
              <a:buNone/>
            </a:pPr>
            <a:endParaRPr lang="ru-RU" sz="3200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r">
              <a:spcBef>
                <a:spcPts val="0"/>
              </a:spcBef>
              <a:buClr>
                <a:srgbClr val="04617B"/>
              </a:buClr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r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                                                                                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Преподаватель</a:t>
            </a:r>
          </a:p>
          <a:p>
            <a:pPr marL="0" lvl="0" indent="0" algn="r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О.М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. Щеглова</a:t>
            </a:r>
            <a:endParaRPr lang="en-US" sz="2400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  <a:p>
            <a:pPr marL="0" lvl="0" indent="0" algn="ctr">
              <a:buClr>
                <a:srgbClr val="04617B"/>
              </a:buClr>
              <a:buNone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2022г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C:\Users\Татьяна\Desktop\21035_small_150x150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176766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491339" y="1700808"/>
            <a:ext cx="7920880" cy="3528392"/>
          </a:xfrm>
          <a:prstGeom prst="verticalScroll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tabLst>
                <a:tab pos="457200" algn="l"/>
              </a:tabLst>
            </a:pPr>
            <a:r>
              <a:rPr lang="ru-RU" sz="3200" b="1" i="1" dirty="0" err="1">
                <a:solidFill>
                  <a:srgbClr val="FF0000"/>
                </a:solidFill>
                <a:ea typeface="Times New Roman"/>
              </a:rPr>
              <a:t>Vivere</a:t>
            </a:r>
            <a:r>
              <a:rPr lang="ru-RU" sz="3200" b="1" i="1" dirty="0">
                <a:solidFill>
                  <a:srgbClr val="FF0000"/>
                </a:solidFill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ea typeface="Times New Roman"/>
              </a:rPr>
              <a:t>est</a:t>
            </a:r>
            <a:r>
              <a:rPr lang="ru-RU" sz="3200" b="1" i="1" dirty="0">
                <a:solidFill>
                  <a:srgbClr val="FF0000"/>
                </a:solidFill>
                <a:ea typeface="Times New Roman"/>
              </a:rPr>
              <a:t> </a:t>
            </a:r>
            <a:r>
              <a:rPr lang="ru-RU" sz="3200" b="1" i="1" dirty="0" err="1">
                <a:solidFill>
                  <a:srgbClr val="FF0000"/>
                </a:solidFill>
                <a:ea typeface="Times New Roman"/>
              </a:rPr>
              <a:t>cogitare</a:t>
            </a:r>
            <a:r>
              <a:rPr lang="ru-RU" sz="3200" i="1" dirty="0">
                <a:solidFill>
                  <a:srgbClr val="FF0000"/>
                </a:solidFill>
                <a:ea typeface="Times New Roman"/>
              </a:rPr>
              <a:t> </a:t>
            </a:r>
            <a:endParaRPr lang="ru-RU" sz="3200" i="1" dirty="0" smtClean="0">
              <a:solidFill>
                <a:srgbClr val="FF0000"/>
              </a:solidFill>
              <a:ea typeface="Times New Roman"/>
            </a:endParaRPr>
          </a:p>
          <a:p>
            <a:pPr marL="342900" lvl="0" indent="-342900">
              <a:tabLst>
                <a:tab pos="457200" algn="l"/>
              </a:tabLst>
            </a:pPr>
            <a:endParaRPr lang="ru-RU" sz="3200" dirty="0" smtClean="0">
              <a:ea typeface="Times New Roman"/>
            </a:endParaRPr>
          </a:p>
          <a:p>
            <a:pPr marL="342900" lvl="0" indent="-342900">
              <a:tabLst>
                <a:tab pos="457200" algn="l"/>
              </a:tabLst>
            </a:pPr>
            <a:r>
              <a:rPr lang="ru-RU" sz="3200" dirty="0" smtClean="0">
                <a:ea typeface="Times New Roman"/>
              </a:rPr>
              <a:t> </a:t>
            </a:r>
            <a:r>
              <a:rPr lang="ru-RU" sz="3200" b="1" i="1" dirty="0">
                <a:ea typeface="Times New Roman"/>
              </a:rPr>
              <a:t>Жить - значит </a:t>
            </a:r>
            <a:r>
              <a:rPr lang="ru-RU" sz="3200" b="1" i="1" dirty="0" smtClean="0">
                <a:ea typeface="Times New Roman"/>
              </a:rPr>
              <a:t>мыслить</a:t>
            </a:r>
            <a:endParaRPr lang="ru-RU" sz="3200" b="1" i="1" dirty="0">
              <a:effectLst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329773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10000"/>
              </a:lnSpc>
              <a:buClr>
                <a:srgbClr val="5BD078"/>
              </a:buClr>
              <a:buNone/>
            </a:pPr>
            <a:r>
              <a:rPr lang="ru-RU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Студент должен знать:</a:t>
            </a:r>
            <a:r>
              <a:rPr lang="ru-RU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правило образования несогласованного определения,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согласования прилагательных 1 группы с существительными 1 и 2 склонений, правило образования названий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фармакотерапевтических групп лекарственных средств 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0000"/>
              </a:lnSpc>
              <a:spcBef>
                <a:spcPts val="0"/>
              </a:spcBef>
              <a:buClr>
                <a:srgbClr val="5BD078"/>
              </a:buClr>
              <a:buNone/>
            </a:pP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b="1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Студент должен уметь</a:t>
            </a:r>
            <a:r>
              <a:rPr lang="ru-RU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lvl="0" indent="0" algn="just">
              <a:lnSpc>
                <a:spcPct val="110000"/>
              </a:lnSpc>
              <a:buClr>
                <a:srgbClr val="5BD078"/>
              </a:buClr>
              <a:buNone/>
            </a:pPr>
            <a:r>
              <a:rPr lang="ru-RU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образовывать многочленные наименования ЛП, названия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фармакотерапевтических групп ЛС. 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3764215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936104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+mn-lt"/>
              </a:rPr>
              <a:t>ФОРМИРУЕМЫЕ КОМПЕТЕНЦИИ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29712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10000"/>
              </a:lnSpc>
              <a:buClr>
                <a:srgbClr val="5BD078"/>
              </a:buClr>
              <a:buNone/>
            </a:pPr>
            <a:r>
              <a:rPr lang="ru-RU" sz="26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  ОК</a:t>
            </a:r>
            <a:r>
              <a:rPr lang="ru-RU" sz="2600" b="1" dirty="0">
                <a:solidFill>
                  <a:prstClr val="black"/>
                </a:solidFill>
                <a:cs typeface="Times New Roman" panose="02020603050405020304" pitchFamily="18" charset="0"/>
              </a:rPr>
              <a:t> 1.</a:t>
            </a:r>
            <a:r>
              <a:rPr lang="ru-RU" sz="2600" dirty="0">
                <a:solidFill>
                  <a:prstClr val="black"/>
                </a:solidFill>
                <a:cs typeface="Times New Roman" panose="02020603050405020304" pitchFamily="18" charset="0"/>
              </a:rPr>
              <a:t> Понимать сущность и социальную значимость своей будущей профессии, проявлять к ней устойчивый интерес. </a:t>
            </a:r>
          </a:p>
          <a:p>
            <a:pPr lvl="0" algn="just">
              <a:lnSpc>
                <a:spcPct val="110000"/>
              </a:lnSpc>
              <a:buClr>
                <a:srgbClr val="5BD078"/>
              </a:buClr>
              <a:buNone/>
            </a:pPr>
            <a:r>
              <a:rPr lang="ru-RU" sz="2600" b="1" dirty="0">
                <a:solidFill>
                  <a:prstClr val="black"/>
                </a:solidFill>
                <a:cs typeface="Times New Roman" panose="02020603050405020304" pitchFamily="18" charset="0"/>
              </a:rPr>
              <a:t>    ОК 4.</a:t>
            </a:r>
            <a:r>
              <a:rPr lang="ru-RU" sz="2600" dirty="0">
                <a:solidFill>
                  <a:prstClr val="black"/>
                </a:solidFill>
                <a:cs typeface="Times New Roman" panose="02020603050405020304" pitchFamily="18" charset="0"/>
              </a:rPr>
              <a:t> Осуществлять поиск и использование информации, необходимой для эффективного выполнения профессиональных задач, профессионального и личностного развития.</a:t>
            </a:r>
          </a:p>
          <a:p>
            <a:pPr lvl="0" algn="just">
              <a:lnSpc>
                <a:spcPct val="110000"/>
              </a:lnSpc>
              <a:buClr>
                <a:srgbClr val="5BD078"/>
              </a:buClr>
              <a:buNone/>
            </a:pPr>
            <a:r>
              <a:rPr lang="ru-RU" sz="2600" b="1" dirty="0">
                <a:solidFill>
                  <a:prstClr val="black"/>
                </a:solidFill>
                <a:cs typeface="Times New Roman" panose="02020603050405020304" pitchFamily="18" charset="0"/>
              </a:rPr>
              <a:t>   ОК 5. </a:t>
            </a:r>
            <a:r>
              <a:rPr lang="ru-RU" sz="2600" dirty="0">
                <a:solidFill>
                  <a:prstClr val="black"/>
                </a:solidFill>
                <a:ea typeface="Calibri"/>
              </a:rPr>
              <a:t>Использовать информационно-коммуникационные технологии в профессиональной деятельности. </a:t>
            </a:r>
            <a:endParaRPr lang="ru-RU" sz="2600" b="1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Clr>
                <a:srgbClr val="5BD078"/>
              </a:buClr>
              <a:buNone/>
            </a:pPr>
            <a:r>
              <a:rPr lang="ru-RU" sz="2600" b="1" dirty="0">
                <a:solidFill>
                  <a:prstClr val="black"/>
                </a:solidFill>
                <a:cs typeface="Times New Roman" panose="02020603050405020304" pitchFamily="18" charset="0"/>
              </a:rPr>
              <a:t>   ОК 9. </a:t>
            </a:r>
            <a:r>
              <a:rPr lang="ru-RU" sz="2600" dirty="0">
                <a:solidFill>
                  <a:prstClr val="black"/>
                </a:solidFill>
                <a:ea typeface="Calibri"/>
              </a:rPr>
              <a:t>Ориентироваться в условиях частой смены технологий в профессиональной деятельности. </a:t>
            </a:r>
            <a:endParaRPr lang="ru-RU" sz="26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2558116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073E87"/>
                </a:solidFill>
                <a:latin typeface="+mn-lt"/>
              </a:rPr>
              <a:t>Вопросы для повторения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spcBef>
                <a:spcPts val="0"/>
              </a:spcBef>
              <a:buClr>
                <a:srgbClr val="04617B"/>
              </a:buClr>
              <a:buFont typeface="Wingdings" panose="05000000000000000000" pitchFamily="2" charset="2"/>
              <a:buChar char="ü"/>
            </a:pPr>
            <a:endParaRPr lang="ru-RU" dirty="0" smtClean="0">
              <a:solidFill>
                <a:srgbClr val="000000"/>
              </a:solidFill>
              <a:ea typeface="Calibri"/>
              <a:cs typeface="Times New Roman" panose="02020603050405020304" pitchFamily="18" charset="0"/>
            </a:endParaRPr>
          </a:p>
          <a:p>
            <a:pPr marL="109728" lvl="0" indent="0" algn="just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dirty="0" smtClean="0">
                <a:solidFill>
                  <a:srgbClr val="000000"/>
                </a:solidFill>
                <a:ea typeface="Calibri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000000"/>
                </a:solidFill>
                <a:ea typeface="Calibri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Дайте определения понятиям  «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</a:rPr>
              <a:t>несогласованное определение», «согласованное определение»</a:t>
            </a:r>
          </a:p>
          <a:p>
            <a:pPr marL="109728" lvl="0" indent="0" algn="just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2. Назовите алгоритм согласования существительного 3 склонения с прилагательным</a:t>
            </a:r>
          </a:p>
          <a:p>
            <a:pPr marL="109728" lvl="0" indent="0" algn="just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3. Какие прилагательные относятся к первой группе ?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207327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607948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+mn-lt"/>
              </a:rPr>
              <a:t>ПЛАН </a:t>
            </a:r>
            <a:endParaRPr lang="ru-RU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>
                <a:srgbClr val="5BD078"/>
              </a:buClr>
              <a:buNone/>
            </a:pPr>
            <a:endParaRPr lang="ru-RU" dirty="0" smtClean="0">
              <a:solidFill>
                <a:prstClr val="black"/>
              </a:solidFill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dirty="0" smtClean="0">
                <a:solidFill>
                  <a:prstClr val="black"/>
                </a:solidFill>
                <a:cs typeface="Times New Roman" pitchFamily="18" charset="0"/>
              </a:rPr>
              <a:t>1</a:t>
            </a: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.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Порядок слов в сложном фармацевтическом термине 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Модели многочленных наименований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Название фармакотерапевтических групп лекарственных средств 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Прилагательные-англицизмы, указывающие на </a:t>
            </a:r>
            <a:r>
              <a:rPr lang="ru-RU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пролангированное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действие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fsd.multiurok.ru/html/2020/11/04/s_5fa2f54fea286/1557659_4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20688"/>
            <a:ext cx="3031604" cy="23061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591183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073E87"/>
                </a:solidFill>
                <a:latin typeface="+mn-lt"/>
                <a:ea typeface="Times New Roman" panose="02020603050405020304" pitchFamily="18" charset="0"/>
              </a:rPr>
              <a:t>Двучленные наименованиями лекарственных препаратов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  <a:tabLst>
                <a:tab pos="457200" algn="l"/>
              </a:tabLst>
            </a:pPr>
            <a:endParaRPr lang="ru-RU" sz="2400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  <a:tabLst>
                <a:tab pos="457200" algn="l"/>
              </a:tabLst>
            </a:pPr>
            <a:r>
              <a:rPr lang="ru-RU" sz="24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сущ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+ сущ. в 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(несогласованное определение)</a:t>
            </a: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oleum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Ricini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касторовое масло</a:t>
            </a:r>
            <a:endParaRPr lang="ru-RU" sz="2400" b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tinctura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Belladonnae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настойка красавки</a:t>
            </a:r>
            <a:endParaRPr lang="ru-RU" sz="2400" b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pasta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Zinci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цинковая паста</a:t>
            </a:r>
            <a:endParaRPr lang="ru-RU" sz="2400" b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https://natyropat.ru/800/600/https/www.eapteka.ru/upload/offer_photo/233/807/1_9bbb456d4ab9a40786336c8e7eb0963a.jpe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2" t="8845" r="52052" b="9487"/>
          <a:stretch/>
        </p:blipFill>
        <p:spPr bwMode="auto">
          <a:xfrm>
            <a:off x="755576" y="4581128"/>
            <a:ext cx="1062990" cy="2156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natyropat.ru/800/600/https/www.eapteka.ru/upload/offer_photo/233/807/1_9bbb456d4ab9a40786336c8e7eb0963a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48" t="14488" r="6924" b="8974"/>
          <a:stretch/>
        </p:blipFill>
        <p:spPr bwMode="auto">
          <a:xfrm>
            <a:off x="1818566" y="4581128"/>
            <a:ext cx="964565" cy="2101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wer.ru/upload/resize_cache/iblock/969/350_350_1/969a4052938b4cd293903368e5bb2c53.png?id=20112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45" t="1830" r="25858" b="2517"/>
          <a:stretch/>
        </p:blipFill>
        <p:spPr bwMode="auto">
          <a:xfrm>
            <a:off x="3435580" y="4782650"/>
            <a:ext cx="970662" cy="19549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blotos.ru/wp-content/uploads/9/9/9/999c337f3b8107f9a7987acfb632d71d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6" t="30085" r="46538" b="11967"/>
          <a:stretch/>
        </p:blipFill>
        <p:spPr bwMode="auto">
          <a:xfrm>
            <a:off x="5076056" y="4941168"/>
            <a:ext cx="969139" cy="17587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blotos.ru/wp-content/uploads/9/9/9/999c337f3b8107f9a7987acfb632d71d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4" t="31624" r="25769" b="16581"/>
          <a:stretch/>
        </p:blipFill>
        <p:spPr bwMode="auto">
          <a:xfrm>
            <a:off x="6300192" y="4581128"/>
            <a:ext cx="762764" cy="21613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im0-tub-ru.yandex.net/i?id=e4f978a23cc6fcbcd10da8b924b9bd87-sr&amp;n=13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16" t="855" r="2799"/>
          <a:stretch/>
        </p:blipFill>
        <p:spPr bwMode="auto">
          <a:xfrm>
            <a:off x="7308304" y="4499368"/>
            <a:ext cx="1368152" cy="21836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7517711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0668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73E87"/>
                </a:solidFill>
                <a:latin typeface="+mn-lt"/>
                <a:ea typeface="Times New Roman" panose="02020603050405020304" pitchFamily="18" charset="0"/>
              </a:rPr>
              <a:t>Многочленные словосочетания с согласованным определением </a:t>
            </a:r>
            <a:endParaRPr lang="ru-RU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276872"/>
            <a:ext cx="8229600" cy="4325112"/>
          </a:xfrm>
        </p:spPr>
        <p:txBody>
          <a:bodyPr/>
          <a:lstStyle/>
          <a:p>
            <a:pPr marL="457200" lvl="1" indent="0" algn="just">
              <a:lnSpc>
                <a:spcPct val="115000"/>
              </a:lnSpc>
              <a:buClr>
                <a:srgbClr val="4584D3"/>
              </a:buClr>
              <a:buNone/>
              <a:tabLst>
                <a:tab pos="457200" algn="l"/>
                <a:tab pos="914400" algn="l"/>
              </a:tabLst>
            </a:pPr>
            <a:endParaRPr lang="ru-RU" sz="2400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buClr>
                <a:srgbClr val="4584D3"/>
              </a:buClr>
              <a:buNone/>
              <a:tabLst>
                <a:tab pos="457200" algn="l"/>
                <a:tab pos="914400" algn="l"/>
              </a:tabLst>
            </a:pPr>
            <a:r>
              <a:rPr lang="ru-RU" sz="24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обозначение лекарственной формы </a:t>
            </a:r>
            <a:r>
              <a:rPr lang="ru-RU" sz="2400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(мазь, раствор, экстракт</a:t>
            </a:r>
            <a:r>
              <a:rPr lang="ru-RU" sz="24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/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buClr>
                <a:srgbClr val="4584D3"/>
              </a:buClr>
              <a:buNone/>
              <a:tabLst>
                <a:tab pos="457200" algn="l"/>
                <a:tab pos="914400" algn="l"/>
              </a:tabLst>
            </a:pP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2. несогласованное определение – наименование лекарственного вещества или растения –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1" indent="0" algn="just">
              <a:lnSpc>
                <a:spcPct val="115000"/>
              </a:lnSpc>
              <a:buClr>
                <a:srgbClr val="4584D3"/>
              </a:buClr>
              <a:buNone/>
              <a:tabLst>
                <a:tab pos="457200" algn="l"/>
                <a:tab pos="914400" algn="l"/>
              </a:tabLst>
            </a:pP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3. согласованное определение, относящееся к названию лекарственной формы - 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/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159553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51520" y="476672"/>
            <a:ext cx="8424936" cy="93610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 fontAlgn="auto"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latin typeface="+mn-lt"/>
                <a:ea typeface="Times New Roman"/>
                <a:cs typeface="Times New Roman"/>
              </a:rPr>
              <a:t/>
            </a:r>
            <a:br>
              <a:rPr lang="ru-RU" sz="2200" dirty="0" smtClean="0">
                <a:latin typeface="+mn-lt"/>
                <a:ea typeface="Times New Roman"/>
                <a:cs typeface="Times New Roman"/>
              </a:rPr>
            </a:br>
            <a:r>
              <a:rPr lang="ru-RU" sz="11200" cap="none" dirty="0" smtClean="0">
                <a:solidFill>
                  <a:srgbClr val="0070C0"/>
                </a:solidFill>
                <a:latin typeface="+mn-lt"/>
                <a:ea typeface="Times New Roman"/>
                <a:cs typeface="Times New Roman"/>
              </a:rPr>
              <a:t>Модели многочленных наименований</a:t>
            </a:r>
            <a:endParaRPr lang="ru-RU" sz="11200" dirty="0">
              <a:solidFill>
                <a:srgbClr val="0070C0"/>
              </a:solidFill>
              <a:latin typeface="+mn-lt"/>
            </a:endParaRPr>
          </a:p>
        </p:txBody>
      </p:sp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5914310"/>
              </p:ext>
            </p:extLst>
          </p:nvPr>
        </p:nvGraphicFramePr>
        <p:xfrm>
          <a:off x="251520" y="1484784"/>
          <a:ext cx="8496944" cy="4632920"/>
        </p:xfrm>
        <a:graphic>
          <a:graphicData uri="http://schemas.openxmlformats.org/drawingml/2006/table">
            <a:tbl>
              <a:tblPr firstRow="1" firstCol="1" bandRow="1"/>
              <a:tblGrid>
                <a:gridCol w="6015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02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808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88428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№ </a:t>
                      </a:r>
                      <a:endParaRPr lang="ru-RU" sz="20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п/п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>
                          <a:effectLst/>
                          <a:latin typeface="+mn-lt"/>
                          <a:ea typeface="Calibri"/>
                          <a:cs typeface="Times New Roman"/>
                        </a:rPr>
                        <a:t>Модель</a:t>
                      </a:r>
                      <a:endParaRPr lang="ru-RU" sz="2000" b="1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Пример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Перевод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en-US" sz="2000" b="1" baseline="-25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+ C</a:t>
                      </a:r>
                      <a:r>
                        <a:rPr lang="en-US" sz="2000" b="1" baseline="-25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+ 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en-US" sz="2000" b="1" baseline="-25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Extractum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Frangulae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fluidum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Экстракт крушины жидкий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+ C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+ П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Unguentum</a:t>
                      </a: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Acidi</a:t>
                      </a: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 b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borici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Мазь борной кислоты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7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0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3.</a:t>
                      </a:r>
                      <a:endParaRPr lang="ru-RU" sz="20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en-US" sz="2000" b="1" baseline="-250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r>
                        <a:rPr lang="en-US" sz="2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+ </a:t>
                      </a:r>
                      <a:r>
                        <a:rPr lang="ru-RU" sz="2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en-US" sz="2000" b="1" baseline="-250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r>
                        <a:rPr lang="en-US" sz="2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+ </a:t>
                      </a:r>
                      <a:r>
                        <a:rPr lang="ru-RU" sz="2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en-US" sz="2000" b="1" baseline="-250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endParaRPr lang="ru-RU" sz="20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Bolus alba </a:t>
                      </a:r>
                      <a:r>
                        <a:rPr lang="en-US" sz="2000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sterilisata</a:t>
                      </a:r>
                      <a:endParaRPr lang="ru-RU" sz="20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Глина белая </a:t>
                      </a:r>
                      <a:r>
                        <a:rPr lang="ru-RU" sz="2000" b="1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стерилизованная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Где: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– существительное в </a:t>
                      </a:r>
                      <a:r>
                        <a:rPr lang="ru-RU" sz="2000" i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Nominativus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- существительное в </a:t>
                      </a:r>
                      <a:r>
                        <a:rPr lang="ru-RU" sz="2000" i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Genetivus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N</a:t>
                      </a: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– прилагательное или причастие в </a:t>
                      </a:r>
                      <a:r>
                        <a:rPr lang="ru-RU" sz="2000" i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Nominativus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ru-RU" sz="2000" b="1" baseline="-25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G</a:t>
                      </a: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 – прилагательное или причастие в </a:t>
                      </a:r>
                      <a:r>
                        <a:rPr lang="ru-RU" sz="2000" i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Genetivus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3327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003232" cy="79208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ln>
                  <a:noFill/>
                </a:ln>
                <a:solidFill>
                  <a:prstClr val="black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Порядок слов в многочленных наименованиях </a:t>
            </a:r>
            <a:endParaRPr lang="ru-RU" sz="2800" b="1" cap="none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7239000" cy="4970952"/>
          </a:xfrm>
        </p:spPr>
        <p:txBody>
          <a:bodyPr>
            <a:normAutofit/>
          </a:bodyPr>
          <a:lstStyle/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ru-RU" sz="900" b="1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1412776"/>
            <a:ext cx="2376264" cy="133154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b="1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2. Наименование </a:t>
            </a:r>
            <a:r>
              <a:rPr lang="ru-RU" sz="1400" b="1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сырья</a:t>
            </a:r>
            <a:r>
              <a:rPr lang="ru-RU" sz="14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(лекарственного вещества или растения)</a:t>
            </a:r>
            <a:endParaRPr lang="ru-RU" sz="1600" dirty="0" smtClean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940152" y="1412776"/>
            <a:ext cx="2376264" cy="11521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b="1" i="1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3. Согласованное </a:t>
            </a:r>
            <a:r>
              <a:rPr lang="ru-RU" sz="1600" b="1" i="1" dirty="0">
                <a:solidFill>
                  <a:prstClr val="black"/>
                </a:solidFill>
                <a:ea typeface="Times New Roman" panose="02020603050405020304" pitchFamily="18" charset="0"/>
              </a:rPr>
              <a:t>определение</a:t>
            </a:r>
            <a:r>
              <a:rPr lang="ru-RU" sz="1600" dirty="0">
                <a:solidFill>
                  <a:prstClr val="black"/>
                </a:solidFill>
                <a:ea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(прилагательное </a:t>
            </a:r>
            <a:r>
              <a:rPr lang="ru-RU" sz="1600" dirty="0">
                <a:solidFill>
                  <a:prstClr val="black"/>
                </a:solidFill>
                <a:ea typeface="Times New Roman" panose="02020603050405020304" pitchFamily="18" charset="0"/>
              </a:rPr>
              <a:t>или причастие</a:t>
            </a:r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) 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567040"/>
            <a:ext cx="2376264" cy="6378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b="1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1. Определяемое 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012160" y="5048056"/>
            <a:ext cx="2448272" cy="12766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согласуется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с определяемым словом </a:t>
            </a:r>
            <a:r>
              <a:rPr lang="ru-RU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в роде, числе и падеже</a:t>
            </a:r>
            <a:r>
              <a:rPr lang="ru-RU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75856" y="5291480"/>
            <a:ext cx="2304256" cy="1033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при склонении сложного термина </a:t>
            </a:r>
            <a:r>
              <a:rPr lang="ru-RU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не склоняется.</a:t>
            </a:r>
            <a:endParaRPr lang="ru-RU" b="1" i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70448" y="2924944"/>
            <a:ext cx="2592288" cy="19442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600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существительное</a:t>
            </a:r>
            <a:r>
              <a:rPr lang="ru-RU" sz="16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обозначающее лекарственную форму </a:t>
            </a:r>
            <a:r>
              <a:rPr lang="ru-RU" sz="1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(настойка, мазь и т.п.) </a:t>
            </a:r>
            <a:r>
              <a:rPr lang="ru-RU" sz="16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или название органа растения </a:t>
            </a:r>
            <a:r>
              <a:rPr lang="ru-RU" sz="1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(корень, листья, цветки и т.п.).</a:t>
            </a:r>
            <a:endParaRPr lang="ru-RU" sz="1600" b="1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275856" y="3140968"/>
            <a:ext cx="2304256" cy="15121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выражается </a:t>
            </a:r>
            <a:r>
              <a:rPr lang="ru-RU" sz="16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несогласованным определением, т.е. существительным в родительном падеже (</a:t>
            </a:r>
            <a:r>
              <a:rPr lang="ru-RU" sz="1600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Genetivus</a:t>
            </a:r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012160" y="3140968"/>
            <a:ext cx="2448272" cy="12024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Относится к </a:t>
            </a:r>
            <a:r>
              <a:rPr lang="ru-RU" sz="1600" dirty="0">
                <a:solidFill>
                  <a:prstClr val="black"/>
                </a:solidFill>
                <a:ea typeface="Times New Roman" panose="02020603050405020304" pitchFamily="18" charset="0"/>
              </a:rPr>
              <a:t>названию лекарственной формы или лекарственного сырья. </a:t>
            </a:r>
            <a:endParaRPr lang="ru-RU" sz="1600" dirty="0"/>
          </a:p>
        </p:txBody>
      </p:sp>
      <p:sp>
        <p:nvSpPr>
          <p:cNvPr id="5" name="Двойная стрелка вверх/вниз 4"/>
          <p:cNvSpPr/>
          <p:nvPr/>
        </p:nvSpPr>
        <p:spPr>
          <a:xfrm>
            <a:off x="1655676" y="2211728"/>
            <a:ext cx="180020" cy="713216"/>
          </a:xfrm>
          <a:prstGeom prst="up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войная стрелка вверх/вниз 15"/>
          <p:cNvSpPr/>
          <p:nvPr/>
        </p:nvSpPr>
        <p:spPr>
          <a:xfrm>
            <a:off x="4389700" y="4653136"/>
            <a:ext cx="180020" cy="576064"/>
          </a:xfrm>
          <a:prstGeom prst="up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войная стрелка вверх/вниз 16"/>
          <p:cNvSpPr/>
          <p:nvPr/>
        </p:nvSpPr>
        <p:spPr>
          <a:xfrm>
            <a:off x="4389700" y="2744320"/>
            <a:ext cx="180020" cy="396648"/>
          </a:xfrm>
          <a:prstGeom prst="up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Двойная стрелка вверх/вниз 17"/>
          <p:cNvSpPr/>
          <p:nvPr/>
        </p:nvSpPr>
        <p:spPr>
          <a:xfrm>
            <a:off x="7106130" y="2576908"/>
            <a:ext cx="180020" cy="564060"/>
          </a:xfrm>
          <a:prstGeom prst="up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войная стрелка вверх/вниз 18"/>
          <p:cNvSpPr/>
          <p:nvPr/>
        </p:nvSpPr>
        <p:spPr>
          <a:xfrm>
            <a:off x="7106130" y="4343400"/>
            <a:ext cx="180020" cy="713216"/>
          </a:xfrm>
          <a:prstGeom prst="up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646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Порядок слов в многочленных наименованиях 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15000"/>
              </a:lnSpc>
              <a:buClr>
                <a:srgbClr val="04617B"/>
              </a:buClr>
              <a:buNone/>
            </a:pPr>
            <a:r>
              <a:rPr lang="ru-RU" b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Густой экстракт одуванчика </a:t>
            </a:r>
          </a:p>
          <a:p>
            <a:pPr marL="0" lvl="0" indent="0" algn="just">
              <a:lnSpc>
                <a:spcPct val="115000"/>
              </a:lnSpc>
              <a:buClr>
                <a:srgbClr val="04617B"/>
              </a:buClr>
              <a:buNone/>
            </a:pPr>
            <a:r>
              <a:rPr lang="ru-RU" b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(Экстракт одуванчика густой</a:t>
            </a:r>
            <a:r>
              <a:rPr lang="ru-RU" dirty="0" smtClean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i="1" dirty="0">
              <a:solidFill>
                <a:srgbClr val="4584D3">
                  <a:lumMod val="75000"/>
                </a:srgb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§"/>
            </a:pPr>
            <a:r>
              <a:rPr lang="en-US" b="1" i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N. </a:t>
            </a:r>
            <a:r>
              <a:rPr lang="en-US" b="1" i="1" dirty="0" err="1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um</a:t>
            </a:r>
            <a:r>
              <a:rPr lang="en-US" b="1" i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i="1" dirty="0" err="1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Taraxac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i="1" dirty="0" err="1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spiss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um</a:t>
            </a:r>
            <a:endParaRPr lang="ru-RU" b="1" i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04617B"/>
              </a:buClr>
              <a:buFont typeface="Wingdings" panose="05000000000000000000" pitchFamily="2" charset="2"/>
              <a:buChar char="§"/>
            </a:pPr>
            <a:r>
              <a:rPr lang="en-US" b="1" i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G. </a:t>
            </a:r>
            <a:r>
              <a:rPr lang="en-US" b="1" i="1" dirty="0" err="1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i="1" dirty="0" err="1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Taraxac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200" b="1" i="1" dirty="0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i="1" dirty="0" err="1">
                <a:solidFill>
                  <a:srgbClr val="4584D3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spiss</a:t>
            </a:r>
            <a:r>
              <a:rPr lang="en-US" sz="3200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3200" b="1" i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https://im0-tub-ru.yandex.net/i?id=663c08d348f6942d2150809ceac921fd&amp;n=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03148"/>
            <a:ext cx="3350880" cy="2230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974542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  <a:t>Порядок слов в многочленных наименованиях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3200" b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Настойка перечной мяты </a:t>
            </a: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3200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                (Настойка мяты перечной)</a:t>
            </a:r>
            <a:endParaRPr lang="ru-RU" sz="3200" dirty="0">
              <a:solidFill>
                <a:srgbClr val="4584D3">
                  <a:lumMod val="75000"/>
                </a:srgbClr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en-US" sz="3200" b="1" i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N. </a:t>
            </a:r>
            <a:r>
              <a:rPr lang="en-US" sz="3200" b="1" dirty="0" err="1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Tinctur</a:t>
            </a:r>
            <a:r>
              <a:rPr lang="en-US" sz="3200" b="1" dirty="0" err="1">
                <a:solidFill>
                  <a:srgbClr val="FF0000"/>
                </a:solidFill>
                <a:ea typeface="Times New Roman"/>
                <a:cs typeface="Times New Roman"/>
              </a:rPr>
              <a:t>a</a:t>
            </a:r>
            <a:r>
              <a:rPr lang="en-US" sz="3200" b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 </a:t>
            </a:r>
            <a:r>
              <a:rPr lang="en-US" sz="3200" b="1" dirty="0" err="1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Menth</a:t>
            </a:r>
            <a:r>
              <a:rPr lang="en-US" sz="3200" b="1" dirty="0" err="1">
                <a:solidFill>
                  <a:srgbClr val="FF0000"/>
                </a:solidFill>
                <a:ea typeface="Times New Roman"/>
                <a:cs typeface="Times New Roman"/>
              </a:rPr>
              <a:t>ae</a:t>
            </a:r>
            <a:r>
              <a:rPr lang="en-US" sz="3200" b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 </a:t>
            </a:r>
            <a:r>
              <a:rPr lang="en-US" sz="3200" b="1" dirty="0" err="1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piperit</a:t>
            </a:r>
            <a:r>
              <a:rPr lang="en-US" sz="3200" b="1" dirty="0" err="1">
                <a:solidFill>
                  <a:srgbClr val="FF0000"/>
                </a:solidFill>
                <a:ea typeface="Times New Roman"/>
                <a:cs typeface="Times New Roman"/>
              </a:rPr>
              <a:t>ae</a:t>
            </a:r>
            <a:endParaRPr lang="ru-RU" sz="3200" b="1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en-US" sz="3200" b="1" i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G. </a:t>
            </a:r>
            <a:r>
              <a:rPr lang="en-US" sz="3200" b="1" dirty="0" err="1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Tinctur</a:t>
            </a:r>
            <a:r>
              <a:rPr lang="en-US" sz="3200" b="1" dirty="0" err="1">
                <a:solidFill>
                  <a:srgbClr val="FF0000"/>
                </a:solidFill>
                <a:ea typeface="Times New Roman"/>
                <a:cs typeface="Times New Roman"/>
              </a:rPr>
              <a:t>ae</a:t>
            </a:r>
            <a:r>
              <a:rPr lang="en-US" sz="3200" b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 </a:t>
            </a:r>
            <a:r>
              <a:rPr lang="en-US" sz="3200" b="1" dirty="0" err="1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Menth</a:t>
            </a:r>
            <a:r>
              <a:rPr lang="en-US" sz="3200" b="1" dirty="0" err="1">
                <a:solidFill>
                  <a:srgbClr val="FF0000"/>
                </a:solidFill>
                <a:ea typeface="Times New Roman"/>
                <a:cs typeface="Times New Roman"/>
              </a:rPr>
              <a:t>ae</a:t>
            </a:r>
            <a:r>
              <a:rPr lang="en-US" sz="3200" b="1" dirty="0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 </a:t>
            </a:r>
            <a:r>
              <a:rPr lang="en-US" sz="3200" b="1" dirty="0" err="1">
                <a:solidFill>
                  <a:srgbClr val="4584D3">
                    <a:lumMod val="75000"/>
                  </a:srgbClr>
                </a:solidFill>
                <a:ea typeface="Times New Roman"/>
                <a:cs typeface="Times New Roman"/>
              </a:rPr>
              <a:t>piperit</a:t>
            </a:r>
            <a:r>
              <a:rPr lang="en-US" sz="3200" b="1" dirty="0" err="1">
                <a:solidFill>
                  <a:srgbClr val="FF0000"/>
                </a:solidFill>
                <a:ea typeface="Times New Roman"/>
                <a:cs typeface="Times New Roman"/>
              </a:rPr>
              <a:t>ae</a:t>
            </a:r>
            <a:endParaRPr lang="ru-RU" sz="3200" b="1" dirty="0">
              <a:solidFill>
                <a:srgbClr val="FF0000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Рисунок 3" descr="https://2sotki.ru/wp-content/uploads/8/c/c/8cce3e6bf57bed739ba52d2f795d3e1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92" t="17266" r="20885" b="8633"/>
          <a:stretch/>
        </p:blipFill>
        <p:spPr bwMode="auto">
          <a:xfrm>
            <a:off x="6084168" y="4725144"/>
            <a:ext cx="1118875" cy="20002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2sotki.ru/wp-content/uploads/8/c/c/8cce3e6bf57bed739ba52d2f795d3e1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73" t="26439" r="53326" b="10971"/>
          <a:stretch/>
        </p:blipFill>
        <p:spPr bwMode="auto">
          <a:xfrm>
            <a:off x="7596336" y="4509120"/>
            <a:ext cx="1224136" cy="23366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21199645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73E87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Модели многочленных наименований</a:t>
            </a:r>
            <a:endParaRPr lang="ru-RU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endParaRPr lang="ru-RU" b="1" dirty="0" smtClean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Модель 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1</a:t>
            </a:r>
            <a:r>
              <a:rPr lang="en-US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</a:rPr>
              <a:t>таблетки</a:t>
            </a:r>
            <a:endParaRPr lang="ru-RU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Модель 2</a:t>
            </a:r>
            <a:r>
              <a:rPr lang="en-US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</a:rPr>
              <a:t>экстракты</a:t>
            </a:r>
            <a:endParaRPr lang="ru-RU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Модель 3</a:t>
            </a:r>
            <a:r>
              <a:rPr lang="en-US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</a:rPr>
              <a:t>простые и сложные прописи с одним и тем же основным средством</a:t>
            </a:r>
            <a:endParaRPr lang="ru-RU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Модель 4</a:t>
            </a:r>
            <a:r>
              <a:rPr lang="en-US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гомеопатические препараты</a:t>
            </a: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421005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73E87"/>
                </a:solidFill>
                <a:latin typeface="+mn-lt"/>
              </a:rPr>
              <a:t>ТАБЛЕТКИ</a:t>
            </a:r>
            <a:endParaRPr lang="ru-RU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/>
          </a:bodyPr>
          <a:lstStyle/>
          <a:p>
            <a:pPr marL="0" lvl="0" indent="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названиях таблеток</a:t>
            </a:r>
            <a:r>
              <a:rPr lang="ru-RU" sz="2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могут употребляться определения:</a:t>
            </a:r>
            <a:endParaRPr lang="ru-RU" sz="22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  <a:r>
              <a:rPr lang="ru-RU" sz="2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группы (1-2 склонения):</a:t>
            </a:r>
            <a:endParaRPr lang="ru-RU" sz="22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obductae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покрытые оболочкой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prolongae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пролонгированные по действию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Font typeface="Wingdings" panose="05000000000000000000" pitchFamily="2" charset="2"/>
              <a:buChar char="q"/>
            </a:pPr>
            <a:endParaRPr lang="en-US" sz="2200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2-ой </a:t>
            </a:r>
            <a:r>
              <a:rPr lang="ru-RU" sz="2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группы (3 склонения):</a:t>
            </a:r>
            <a:endParaRPr lang="ru-RU" sz="22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enterosolubiles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sz="22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enterosolventes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-		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кишечнорастворимые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linguales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ru-RU" sz="2200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линвальные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perorales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пероральные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subbuccales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sz="22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transbuccales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-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защечные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 algn="just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sublinguales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подъязычные</a:t>
            </a:r>
            <a:endParaRPr lang="ru-RU" sz="22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7200"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</a:rPr>
              <a:t>   </a:t>
            </a:r>
            <a:r>
              <a:rPr lang="ru-RU" sz="2200" b="1" dirty="0" err="1" smtClean="0">
                <a:solidFill>
                  <a:prstClr val="black"/>
                </a:solidFill>
                <a:ea typeface="Times New Roman" panose="02020603050405020304" pitchFamily="18" charset="0"/>
              </a:rPr>
              <a:t>vaginales</a:t>
            </a:r>
            <a:r>
              <a:rPr lang="ru-RU" sz="2200" b="1" dirty="0">
                <a:solidFill>
                  <a:prstClr val="black"/>
                </a:solidFill>
                <a:ea typeface="Times New Roman" panose="02020603050405020304" pitchFamily="18" charset="0"/>
              </a:rPr>
              <a:t> - </a:t>
            </a:r>
            <a:r>
              <a:rPr lang="ru-RU" sz="2200" i="1" dirty="0">
                <a:solidFill>
                  <a:prstClr val="black"/>
                </a:solidFill>
                <a:ea typeface="Times New Roman" panose="02020603050405020304" pitchFamily="18" charset="0"/>
              </a:rPr>
              <a:t>вагинальные</a:t>
            </a:r>
            <a:endParaRPr lang="ru-RU" sz="2200" i="1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5673529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08012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73E87"/>
                </a:solidFill>
                <a:latin typeface="Georgia"/>
              </a:rPr>
              <a:t>ТАБЛЕТКИ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85696"/>
          </a:xfrm>
        </p:spPr>
        <p:txBody>
          <a:bodyPr/>
          <a:lstStyle/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400" b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Tabulettae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Raunatini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obductae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endParaRPr lang="ru-RU" sz="2400" b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Таблетки </a:t>
            </a:r>
            <a:r>
              <a:rPr lang="ru-RU" sz="2400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раунатина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покрытые оболочкой</a:t>
            </a:r>
            <a:endParaRPr lang="ru-RU" sz="18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Tabulettae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Levorini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transbuccales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endParaRPr lang="ru-RU" sz="2400" b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Таблетки </a:t>
            </a:r>
            <a:r>
              <a:rPr lang="ru-RU" sz="2400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леворина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защечные</a:t>
            </a:r>
            <a:endParaRPr lang="ru-RU" sz="18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Tabulettae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Laevomycetini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prolongae</a:t>
            </a: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endParaRPr lang="ru-RU" sz="2400" b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Таблетки 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левомицетина пролонгированного действия</a:t>
            </a:r>
            <a:endParaRPr lang="ru-RU" sz="18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https://dzerzhinsk.aptechestvo.ru/upload/iblock/64b/64b433025a48ded08075b73130f73ef9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" t="20524" r="1711" b="22555"/>
          <a:stretch/>
        </p:blipFill>
        <p:spPr bwMode="auto">
          <a:xfrm>
            <a:off x="755576" y="5229200"/>
            <a:ext cx="1566385" cy="1360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www.stada.ru/upload/iblock/320/product_crop_1400_Tramal_retard_200mg_10tab_3G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3" t="12702" r="5867" b="13153"/>
          <a:stretch/>
        </p:blipFill>
        <p:spPr bwMode="auto">
          <a:xfrm>
            <a:off x="2244189" y="5301208"/>
            <a:ext cx="2399820" cy="12507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cdn1.ozone.ru/s3/multimedia-5/604910083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8" t="22448" r="2833" b="19027"/>
          <a:stretch/>
        </p:blipFill>
        <p:spPr bwMode="auto">
          <a:xfrm>
            <a:off x="4716016" y="5085184"/>
            <a:ext cx="2074222" cy="14940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voronezh.uteka.ru/media/768/4/cf/4cf4d41f54934023ddb625d36daa3817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7" t="7520" r="19013" b="7433"/>
          <a:stretch/>
        </p:blipFill>
        <p:spPr bwMode="auto">
          <a:xfrm>
            <a:off x="6796873" y="4871929"/>
            <a:ext cx="2094947" cy="19205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74508806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rgbClr val="073E87"/>
                </a:solidFill>
                <a:latin typeface="+mn-lt"/>
                <a:ea typeface="Times New Roman" panose="02020603050405020304" pitchFamily="18" charset="0"/>
              </a:rPr>
              <a:t>Экстракты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Clr>
                <a:srgbClr val="5BD078"/>
              </a:buClr>
              <a:buNone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определения характеризуют консистенцию:</a:t>
            </a: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</a:rPr>
              <a:t>fluidum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</a:rPr>
              <a:t> - 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</a:rPr>
              <a:t>жидкий</a:t>
            </a: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</a:rPr>
              <a:t>spissum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</a:rPr>
              <a:t> - 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</a:rPr>
              <a:t>густой</a:t>
            </a:r>
            <a:endParaRPr lang="ru-RU" b="1" i="1" dirty="0">
              <a:solidFill>
                <a:prstClr val="black"/>
              </a:solidFill>
              <a:ea typeface="Times New Roman" panose="02020603050405020304" pitchFamily="18" charset="0"/>
            </a:endParaRP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prstClr val="black"/>
                </a:solidFill>
                <a:ea typeface="Times New Roman" panose="02020603050405020304" pitchFamily="18" charset="0"/>
              </a:rPr>
              <a:t>siccum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 – 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</a:rPr>
              <a:t>сухой </a:t>
            </a:r>
          </a:p>
          <a:p>
            <a:pPr lvl="0"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prstClr val="black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prstClr val="black"/>
                </a:solidFill>
                <a:ea typeface="Times New Roman" panose="02020603050405020304" pitchFamily="18" charset="0"/>
              </a:rPr>
              <a:t>oleosum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</a:rPr>
              <a:t>– 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</a:rPr>
              <a:t>в масле (масляный)</a:t>
            </a:r>
            <a:endParaRPr lang="ru-RU" i="1" dirty="0">
              <a:solidFill>
                <a:prstClr val="black"/>
              </a:solidFill>
            </a:endParaRPr>
          </a:p>
          <a:p>
            <a:pPr marL="109728" indent="0">
              <a:buNone/>
            </a:pPr>
            <a:endParaRPr lang="ru-RU" dirty="0"/>
          </a:p>
        </p:txBody>
      </p:sp>
      <p:pic>
        <p:nvPicPr>
          <p:cNvPr id="4" name="Рисунок 3" descr="https://komsomolsk-na-amure.semeynayaapteka.ru/uploads/drugs/ta_4368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0" t="21867" r="34901" b="7434"/>
          <a:stretch/>
        </p:blipFill>
        <p:spPr bwMode="auto">
          <a:xfrm>
            <a:off x="4572000" y="4715250"/>
            <a:ext cx="1152128" cy="21122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apteka.lekafarm.ru/img/catalog/c11085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51" t="3718" r="23077" b="4359"/>
          <a:stretch/>
        </p:blipFill>
        <p:spPr bwMode="auto">
          <a:xfrm>
            <a:off x="6660232" y="3573015"/>
            <a:ext cx="2016224" cy="28661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33516734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0811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73E87"/>
                </a:solidFill>
                <a:latin typeface="+mn-lt"/>
                <a:ea typeface="Times New Roman" panose="02020603050405020304" pitchFamily="18" charset="0"/>
              </a:rPr>
              <a:t>Экстракты</a:t>
            </a:r>
            <a:endParaRPr lang="ru-RU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Extractum</a:t>
            </a:r>
            <a:r>
              <a:rPr lang="en-US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Frangulae</a:t>
            </a:r>
            <a:r>
              <a:rPr lang="en-US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fluidum</a:t>
            </a:r>
            <a:r>
              <a:rPr lang="en-US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Экстракт крушины жидкий</a:t>
            </a:r>
            <a:endParaRPr lang="ru-RU" sz="20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Belladonnae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siccum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Экстракт красавки сухой</a:t>
            </a:r>
            <a:endParaRPr lang="ru-RU" sz="20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Absinthii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spissum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Экстракт полыни густой</a:t>
            </a:r>
            <a:endParaRPr lang="ru-RU" sz="20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Hyperici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oleosum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Экстракт зверобоя масляный</a:t>
            </a:r>
            <a:endParaRPr lang="ru-RU" sz="20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3708581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solidFill>
                  <a:srgbClr val="073E87"/>
                </a:solidFill>
                <a:latin typeface="+mn-lt"/>
                <a:ea typeface="Times New Roman" panose="02020603050405020304" pitchFamily="18" charset="0"/>
              </a:rPr>
              <a:t>Простые и сложные прописи с одним и тем же основным средством 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endParaRPr lang="ru-RU" sz="2400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употребляются 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определения:</a:t>
            </a:r>
            <a:endParaRPr lang="ru-RU" sz="24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compositus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a, um - 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сложный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400" b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simplex,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icis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 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простой</a:t>
            </a:r>
            <a:r>
              <a:rPr lang="en-US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</a:pPr>
            <a:endParaRPr lang="ru-RU" sz="24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Emplastrum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Plumbi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compositum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- 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Сложный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свинцовый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пластырь</a:t>
            </a:r>
            <a:endParaRPr lang="ru-RU" sz="24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Emplastrum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Plumbi</a:t>
            </a:r>
            <a:r>
              <a:rPr lang="en-US" sz="24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simplex - 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Простой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свинцовый</a:t>
            </a:r>
            <a:r>
              <a:rPr lang="en-US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пластырь</a:t>
            </a:r>
            <a:endParaRPr lang="ru-RU" sz="24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3078998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864096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+mn-lt"/>
                <a:ea typeface="Times New Roman" panose="02020603050405020304" pitchFamily="18" charset="0"/>
              </a:rPr>
              <a:t>Гомеопатические препараты</a:t>
            </a:r>
            <a:endParaRPr lang="ru-RU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29712"/>
          </a:xfrm>
        </p:spPr>
        <p:txBody>
          <a:bodyPr>
            <a:normAutofit fontScale="85000" lnSpcReduction="10000"/>
          </a:bodyPr>
          <a:lstStyle/>
          <a:p>
            <a:pPr marL="0" lvl="0" indent="0">
              <a:lnSpc>
                <a:spcPct val="11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Названия образуют из существительных: </a:t>
            </a:r>
          </a:p>
          <a:p>
            <a:pPr lvl="0">
              <a:lnSpc>
                <a:spcPct val="110000"/>
              </a:lnSpc>
              <a:spcBef>
                <a:spcPts val="0"/>
              </a:spcBef>
              <a:buClr>
                <a:srgbClr val="5BD078"/>
              </a:buClr>
              <a:buFont typeface="Wingdings" panose="05000000000000000000" pitchFamily="2" charset="2"/>
              <a:buChar char="ü"/>
            </a:pPr>
            <a:r>
              <a:rPr lang="ru-RU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первое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– название растения или органа животного, включенного в состав лекарственного средства, </a:t>
            </a:r>
          </a:p>
          <a:p>
            <a:pPr lvl="0">
              <a:lnSpc>
                <a:spcPct val="110000"/>
              </a:lnSpc>
              <a:spcBef>
                <a:spcPts val="0"/>
              </a:spcBef>
              <a:buClr>
                <a:srgbClr val="5BD078"/>
              </a:buClr>
              <a:buFont typeface="Wingdings" panose="05000000000000000000" pitchFamily="2" charset="2"/>
              <a:buChar char="ü"/>
            </a:pPr>
            <a:r>
              <a:rPr lang="ru-RU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второе 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– слово </a:t>
            </a:r>
            <a:r>
              <a:rPr lang="ru-RU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compositum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 («сложное лекарственное средство»).</a:t>
            </a: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Clr>
                <a:srgbClr val="5BD078"/>
              </a:buClr>
              <a:buNone/>
            </a:pPr>
            <a:endParaRPr lang="ru-RU" sz="24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Echinacea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compositum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эхинацея </a:t>
            </a:r>
            <a:r>
              <a:rPr lang="ru-RU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композитум</a:t>
            </a:r>
            <a:endParaRPr lang="ru-RU" sz="24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Cerebrum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compositum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церебрум</a:t>
            </a:r>
            <a:r>
              <a:rPr lang="ru-RU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композитум</a:t>
            </a:r>
            <a:endParaRPr lang="ru-RU" sz="24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Tonsilla</a:t>
            </a:r>
            <a:r>
              <a:rPr lang="ru-RU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compositum</a:t>
            </a: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тонзилла</a:t>
            </a:r>
            <a:r>
              <a:rPr lang="ru-RU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композитум</a:t>
            </a:r>
            <a:r>
              <a:rPr lang="ru-RU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043613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936104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73E87"/>
                </a:solidFill>
                <a:latin typeface="+mn-lt"/>
              </a:rPr>
              <a:t>Многочленные термины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85696"/>
          </a:xfrm>
        </p:spPr>
        <p:txBody>
          <a:bodyPr>
            <a:normAutofit fontScale="92500" lnSpcReduction="20000"/>
          </a:bodyPr>
          <a:lstStyle/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ru-RU" sz="2600" b="1" i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extractum</a:t>
            </a:r>
            <a:r>
              <a:rPr lang="ru-RU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Frangulae</a:t>
            </a:r>
            <a:r>
              <a:rPr lang="ru-RU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fluidum</a:t>
            </a:r>
            <a:r>
              <a:rPr lang="ru-RU" sz="26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жидкий 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экстракт </a:t>
            </a:r>
            <a:r>
              <a:rPr lang="ru-RU" sz="26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красавки</a:t>
            </a: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endParaRPr lang="ru-RU" sz="26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suppositoria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vaginalia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cum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Levorino</a:t>
            </a:r>
            <a:r>
              <a:rPr lang="en-US" sz="26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вагинальные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свечи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леворином</a:t>
            </a:r>
            <a:endParaRPr lang="ru-RU" sz="2600" i="1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endParaRPr lang="ru-RU" sz="26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solutio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Hydrogenii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peroxydi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diluta</a:t>
            </a:r>
            <a:r>
              <a:rPr lang="en-US" sz="26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разбавленный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раствор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пероксида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водорода</a:t>
            </a:r>
          </a:p>
          <a:p>
            <a:pPr marL="109728" lvl="0" indent="0" algn="just">
              <a:lnSpc>
                <a:spcPct val="115000"/>
              </a:lnSpc>
              <a:buClr>
                <a:srgbClr val="5BD078"/>
              </a:buClr>
              <a:buNone/>
            </a:pPr>
            <a:endParaRPr lang="ru-RU" sz="26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5BD078"/>
              </a:buClr>
              <a:buFont typeface="Wingdings" panose="05000000000000000000" pitchFamily="2" charset="2"/>
              <a:buChar char="§"/>
            </a:pP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tinctura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Valerianae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sterilisata</a:t>
            </a:r>
            <a:r>
              <a:rPr lang="en-US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cum </a:t>
            </a:r>
            <a:r>
              <a:rPr lang="en-US" sz="26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Camphora</a:t>
            </a:r>
            <a:r>
              <a:rPr lang="ru-RU" sz="26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стерилизованная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валериановая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настойка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600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600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камфорой</a:t>
            </a:r>
            <a:r>
              <a:rPr lang="en-US" sz="26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3877876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08012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31B6FD">
                    <a:lumMod val="50000"/>
                  </a:srgbClr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Название фармакотерапевтических групп ЛС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57704"/>
          </a:xfrm>
        </p:spPr>
        <p:txBody>
          <a:bodyPr>
            <a:normAutofit fontScale="92500"/>
          </a:bodyPr>
          <a:lstStyle/>
          <a:p>
            <a:pPr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sz="25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Каждая </a:t>
            </a:r>
            <a:r>
              <a:rPr lang="ru-RU" sz="2500" b="1" dirty="0">
                <a:solidFill>
                  <a:srgbClr val="0F6FC6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фармакотерапевтическая группа ЛС</a:t>
            </a:r>
            <a:r>
              <a:rPr lang="ru-RU" sz="25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имеет особое название в форме прилагательного среднего рода множественного числа (с окончанием </a:t>
            </a:r>
            <a:r>
              <a:rPr lang="ru-RU" sz="25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-а</a:t>
            </a:r>
            <a:r>
              <a:rPr lang="ru-RU" sz="25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), так как оно согласуется с подразумеваемым существительным среднего рода в именительном падеже множественного числа </a:t>
            </a:r>
            <a:r>
              <a:rPr lang="ru-RU" sz="2500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remedia</a:t>
            </a:r>
            <a:r>
              <a:rPr lang="ru-RU" sz="25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5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«средства».</a:t>
            </a:r>
            <a:r>
              <a:rPr lang="ru-RU" sz="25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b="1" i="1" dirty="0">
                <a:solidFill>
                  <a:prstClr val="black"/>
                </a:solidFill>
                <a:ea typeface="Calibri"/>
                <a:cs typeface="Times New Roman" panose="02020603050405020304" pitchFamily="18" charset="0"/>
              </a:rPr>
              <a:t>                     </a:t>
            </a:r>
            <a:r>
              <a:rPr lang="ru-RU" sz="2500" b="1" i="1" dirty="0" err="1">
                <a:solidFill>
                  <a:srgbClr val="FF0000"/>
                </a:solidFill>
                <a:ea typeface="Calibri"/>
              </a:rPr>
              <a:t>sedativa</a:t>
            </a:r>
            <a:r>
              <a:rPr lang="ru-RU" sz="2500" b="1" i="1" dirty="0">
                <a:solidFill>
                  <a:srgbClr val="FF0000"/>
                </a:solidFill>
                <a:ea typeface="Calibri"/>
              </a:rPr>
              <a:t> </a:t>
            </a:r>
            <a:r>
              <a:rPr lang="ru-RU" sz="2500" i="1" dirty="0">
                <a:solidFill>
                  <a:srgbClr val="FF0000"/>
                </a:solidFill>
                <a:ea typeface="Calibri"/>
              </a:rPr>
              <a:t>– седативные, </a:t>
            </a:r>
            <a:r>
              <a:rPr lang="ru-RU" sz="2500" i="1" dirty="0" smtClean="0">
                <a:solidFill>
                  <a:srgbClr val="FF0000"/>
                </a:solidFill>
                <a:ea typeface="Calibri"/>
              </a:rPr>
              <a:t>успокаивающие.</a:t>
            </a:r>
            <a:endParaRPr lang="ru-RU" sz="2500" dirty="0" smtClean="0">
              <a:solidFill>
                <a:srgbClr val="FF0000"/>
              </a:solidFill>
              <a:ea typeface="Calibri"/>
              <a:cs typeface="Times New Roman" panose="02020603050405020304" pitchFamily="18" charset="0"/>
            </a:endParaRPr>
          </a:p>
          <a:p>
            <a:pPr lvl="0" indent="0" algn="just">
              <a:lnSpc>
                <a:spcPct val="115000"/>
              </a:lnSpc>
              <a:buClr>
                <a:srgbClr val="5BD078"/>
              </a:buClr>
              <a:buNone/>
            </a:pPr>
            <a:endParaRPr lang="ru-RU" sz="2400" b="1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en-US" sz="2400" b="1" i="1" dirty="0" err="1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analgeticus</a:t>
            </a: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a</a:t>
            </a:r>
            <a:r>
              <a:rPr lang="ru-RU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um 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болеутоляющий</a:t>
            </a:r>
            <a:endParaRPr lang="ru-RU" sz="1700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5BD078"/>
              </a:buClr>
              <a:buNone/>
            </a:pP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[</a:t>
            </a:r>
            <a:r>
              <a:rPr lang="ru-RU" sz="2400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Remedia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] </a:t>
            </a:r>
            <a:r>
              <a:rPr lang="ru-RU" sz="2400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Аnalgetica</a:t>
            </a: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 анальгетики, болеутоляющие </a:t>
            </a:r>
            <a:r>
              <a:rPr lang="ru-RU" sz="2400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						средства</a:t>
            </a:r>
            <a:endParaRPr lang="ru-RU" sz="17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923295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864096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73E87"/>
                </a:solidFill>
                <a:latin typeface="+mn-lt"/>
              </a:rPr>
              <a:t>Порядок согласования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03176"/>
            <a:ext cx="8229600" cy="4325112"/>
          </a:xfrm>
        </p:spPr>
        <p:txBody>
          <a:bodyPr/>
          <a:lstStyle/>
          <a:p>
            <a:pPr lvl="0" indent="0" algn="just">
              <a:lnSpc>
                <a:spcPct val="115000"/>
              </a:lnSpc>
              <a:buClr>
                <a:srgbClr val="04617B"/>
              </a:buClr>
              <a:buNone/>
            </a:pPr>
            <a:r>
              <a:rPr lang="en-US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analgeticus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a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um 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болеутоляющий</a:t>
            </a:r>
            <a:endParaRPr lang="ru-RU" i="1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04617B"/>
              </a:buClr>
              <a:buNone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[</a:t>
            </a:r>
            <a:r>
              <a:rPr lang="ru-RU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Remedia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] </a:t>
            </a:r>
            <a:r>
              <a:rPr lang="ru-RU" b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Аnalgetica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endParaRPr lang="ru-RU" dirty="0" smtClean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buClr>
                <a:srgbClr val="04617B"/>
              </a:buClr>
              <a:buNone/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анальгетики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болеутоляющие средства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buClr>
                <a:srgbClr val="5BD078"/>
              </a:buClr>
            </a:pPr>
            <a:endParaRPr lang="en-US" i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5BD078"/>
              </a:buClr>
              <a:buNone/>
            </a:pP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remedi</a:t>
            </a: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um, </a:t>
            </a:r>
            <a:r>
              <a:rPr lang="en-US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analgeticus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a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um</a:t>
            </a:r>
          </a:p>
          <a:p>
            <a:pPr marL="0" lvl="0" indent="0">
              <a:buClr>
                <a:srgbClr val="5BD078"/>
              </a:buClr>
              <a:buNone/>
            </a:pPr>
            <a:endParaRPr lang="en-US" b="1" i="1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04617B"/>
              </a:buClr>
              <a:buFont typeface="Wingdings" panose="05000000000000000000" pitchFamily="2" charset="2"/>
              <a:buChar char="§"/>
            </a:pPr>
            <a:r>
              <a:rPr lang="en-US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N.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remedi</a:t>
            </a: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en-US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analgetic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um</a:t>
            </a:r>
            <a:endParaRPr lang="en-US" b="1" i="1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04617B"/>
              </a:buClr>
              <a:buFont typeface="Wingdings" panose="05000000000000000000" pitchFamily="2" charset="2"/>
              <a:buChar char="§"/>
            </a:pPr>
            <a:r>
              <a:rPr lang="en-US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N.</a:t>
            </a:r>
            <a:r>
              <a:rPr lang="ru-RU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remedi</a:t>
            </a:r>
            <a:r>
              <a:rPr lang="en-US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i="1" dirty="0" err="1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analgetic</a:t>
            </a:r>
            <a:r>
              <a:rPr lang="en-US" b="1" i="1" dirty="0" err="1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b="1" i="1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6437516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080120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 smtClean="0">
                <a:solidFill>
                  <a:srgbClr val="31B6FD">
                    <a:lumMod val="50000"/>
                  </a:srgbClr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  <a:t>Прилагательные-англицизмы</a:t>
            </a:r>
            <a:r>
              <a:rPr lang="ru-RU" sz="2600" b="1" dirty="0">
                <a:solidFill>
                  <a:srgbClr val="31B6FD">
                    <a:lumMod val="50000"/>
                  </a:srgbClr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600" b="1" dirty="0" smtClean="0">
                <a:solidFill>
                  <a:srgbClr val="31B6FD">
                    <a:lumMod val="50000"/>
                  </a:srgbClr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 smtClean="0">
                <a:solidFill>
                  <a:srgbClr val="31B6FD">
                    <a:lumMod val="50000"/>
                  </a:srgbClr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smtClean="0">
                <a:solidFill>
                  <a:srgbClr val="31B6FD">
                    <a:lumMod val="50000"/>
                  </a:srgbClr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  <a:t>указывающие </a:t>
            </a:r>
            <a:r>
              <a:rPr lang="ru-RU" sz="2600" b="1" dirty="0">
                <a:solidFill>
                  <a:srgbClr val="31B6FD">
                    <a:lumMod val="50000"/>
                  </a:srgbClr>
                </a:solidFill>
                <a:latin typeface="Georgia"/>
                <a:ea typeface="Times New Roman" panose="02020603050405020304" pitchFamily="18" charset="0"/>
                <a:cs typeface="Times New Roman" panose="02020603050405020304" pitchFamily="18" charset="0"/>
              </a:rPr>
              <a:t>на пролонгированное действие</a:t>
            </a:r>
            <a:endParaRPr lang="ru-RU" sz="26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9920720"/>
              </p:ext>
            </p:extLst>
          </p:nvPr>
        </p:nvGraphicFramePr>
        <p:xfrm>
          <a:off x="467544" y="1988841"/>
          <a:ext cx="8219256" cy="4488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1656184"/>
                <a:gridCol w="5040560"/>
              </a:tblGrid>
              <a:tr h="1218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retard</a:t>
                      </a:r>
                      <a:endParaRPr lang="ru-RU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40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ретард</a:t>
                      </a: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или</a:t>
                      </a:r>
                      <a:endParaRPr lang="ru-RU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англ. </a:t>
                      </a:r>
                      <a:r>
                        <a:rPr lang="ru-RU" sz="2400" b="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retard</a:t>
                      </a: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– медленный, </a:t>
                      </a:r>
                      <a:endParaRPr lang="ru-RU" sz="2400" b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</a:t>
                      </a: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лат. </a:t>
                      </a:r>
                      <a:r>
                        <a:rPr lang="ru-RU" sz="2400" b="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retardo</a:t>
                      </a:r>
                      <a:r>
                        <a:rPr lang="ru-RU" sz="2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– замедлять, </a:t>
                      </a:r>
                      <a:r>
                        <a:rPr lang="ru-RU" sz="2400" b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задерживать</a:t>
                      </a:r>
                      <a:endParaRPr lang="ru-RU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54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tard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тард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лат. </a:t>
                      </a:r>
                      <a:r>
                        <a:rPr lang="ru-RU" sz="24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tardus</a:t>
                      </a:r>
                      <a:r>
                        <a:rPr lang="ru-RU" sz="2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медленный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8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лонг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англ.</a:t>
                      </a:r>
                      <a:r>
                        <a:rPr lang="ru-RU" sz="2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– длинный, от лат. </a:t>
                      </a:r>
                      <a:r>
                        <a:rPr lang="ru-RU" sz="24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longus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– долгий, продолжительный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24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depot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депот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англ. </a:t>
                      </a:r>
                      <a:r>
                        <a:rPr lang="ru-RU" sz="24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depot</a:t>
                      </a:r>
                      <a:r>
                        <a:rPr lang="ru-RU" sz="2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склад, </a:t>
                      </a:r>
                      <a:endParaRPr lang="ru-RU" sz="24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лат. </a:t>
                      </a:r>
                      <a:r>
                        <a:rPr lang="ru-RU" sz="24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depono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– складывать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6264996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348" y="620688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ru-RU" sz="3200" b="1" cap="none" dirty="0" smtClean="0">
                <a:latin typeface="+mn-lt"/>
              </a:rPr>
              <a:t>Примеры</a:t>
            </a:r>
            <a:endParaRPr lang="ru-RU" sz="3200" b="1" cap="none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691741"/>
              </p:ext>
            </p:extLst>
          </p:nvPr>
        </p:nvGraphicFramePr>
        <p:xfrm>
          <a:off x="683568" y="2132856"/>
          <a:ext cx="7848872" cy="3177014"/>
        </p:xfrm>
        <a:graphic>
          <a:graphicData uri="http://schemas.openxmlformats.org/drawingml/2006/table">
            <a:tbl>
              <a:tblPr firstRow="1" firstCol="1" bandRow="1"/>
              <a:tblGrid>
                <a:gridCol w="2975517">
                  <a:extLst>
                    <a:ext uri="{9D8B030D-6E8A-4147-A177-3AD203B41FA5}">
                      <a16:colId xmlns:a16="http://schemas.microsoft.com/office/drawing/2014/main" xmlns="" val="477134397"/>
                    </a:ext>
                  </a:extLst>
                </a:gridCol>
                <a:gridCol w="4873355">
                  <a:extLst>
                    <a:ext uri="{9D8B030D-6E8A-4147-A177-3AD203B41FA5}">
                      <a16:colId xmlns:a16="http://schemas.microsoft.com/office/drawing/2014/main" xmlns="" val="1807707225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Silubin</a:t>
                      </a:r>
                      <a:r>
                        <a:rPr lang="ru-RU" sz="2600" b="1" i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600" b="1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retard</a:t>
                      </a:r>
                      <a:endParaRPr lang="ru-RU" sz="26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Силубин</a:t>
                      </a: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ретард</a:t>
                      </a:r>
                      <a:endParaRPr lang="ru-RU" sz="260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38510893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Theotard</a:t>
                      </a:r>
                      <a:endParaRPr lang="ru-RU" sz="26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Теотард</a:t>
                      </a: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(капсулы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ретард</a:t>
                      </a: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60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630356005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i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Euphylong</a:t>
                      </a:r>
                      <a:endParaRPr lang="ru-RU" sz="2600" b="1" i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Эуфилонг</a:t>
                      </a: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(капсулы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ретард</a:t>
                      </a: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60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481786847"/>
                  </a:ext>
                </a:extLst>
              </a:tr>
              <a:tr h="627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i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Moditen – Depо</a:t>
                      </a:r>
                      <a:endParaRPr lang="ru-RU" sz="2600" b="1" i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Модитен</a:t>
                      </a: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-Депо</a:t>
                      </a:r>
                      <a:endParaRPr lang="ru-RU" sz="260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96046622"/>
                  </a:ext>
                </a:extLst>
              </a:tr>
              <a:tr h="835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Depo-Provera</a:t>
                      </a:r>
                      <a:endParaRPr lang="ru-RU" sz="26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Депо-</a:t>
                      </a:r>
                      <a:r>
                        <a:rPr lang="ru-RU" sz="2600" i="1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Провера</a:t>
                      </a:r>
                      <a:endParaRPr lang="ru-RU" sz="260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340" marR="53340" marT="53340" marB="533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165568745"/>
                  </a:ext>
                </a:extLst>
              </a:tr>
            </a:tbl>
          </a:graphicData>
        </a:graphic>
      </p:graphicFrame>
      <p:pic>
        <p:nvPicPr>
          <p:cNvPr id="5" name="Рисунок 4" descr="https://media.366.ru/sys_master/product/hed/h99/892225693289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0" t="9600" r="8800" b="13333"/>
          <a:stretch/>
        </p:blipFill>
        <p:spPr bwMode="auto">
          <a:xfrm>
            <a:off x="6660232" y="4581128"/>
            <a:ext cx="2016224" cy="16930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stoletov.ru/upload/iblock/c7f/c7fe5509a63f0d2d462b4bde37114e5f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7949" r="5897" b="7051"/>
          <a:stretch/>
        </p:blipFill>
        <p:spPr bwMode="auto">
          <a:xfrm>
            <a:off x="6660232" y="404664"/>
            <a:ext cx="2088232" cy="18821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auno.kz/wp-content/uploads/2015/05/10..-%D0%91%D0%B5%D0%B7-%D0%B8%D0%BC%D0%B5%D0%BD%D0%B8-1.jpg1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45" r="53628" b="27801"/>
          <a:stretch/>
        </p:blipFill>
        <p:spPr bwMode="auto">
          <a:xfrm>
            <a:off x="578503" y="360215"/>
            <a:ext cx="2240280" cy="15849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080854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 descr="https://i5.otzovik.com/2017/06/25/5060342/img/75492314.jpeg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00" b="19600"/>
          <a:stretch/>
        </p:blipFill>
        <p:spPr bwMode="auto">
          <a:xfrm>
            <a:off x="251520" y="3965316"/>
            <a:ext cx="3600400" cy="25627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https://api.009.am/images/annotations/101813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9" t="19963" r="8687" b="21257"/>
          <a:stretch/>
        </p:blipFill>
        <p:spPr bwMode="auto">
          <a:xfrm>
            <a:off x="542786" y="486985"/>
            <a:ext cx="2729836" cy="19521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s://blotos.ru/wp-content/uploads/7/d/f/7df303a821ea7168815709c6d2a5df81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00" b="24200"/>
          <a:stretch/>
        </p:blipFill>
        <p:spPr bwMode="auto">
          <a:xfrm>
            <a:off x="3459959" y="2845347"/>
            <a:ext cx="2862044" cy="22399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vseapteki.ru/cropping/thumbnails/101/6197/share_default/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72" t="10957" r="29214" b="10145"/>
          <a:stretch/>
        </p:blipFill>
        <p:spPr bwMode="auto">
          <a:xfrm>
            <a:off x="6625957" y="620688"/>
            <a:ext cx="1618451" cy="2540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evropharm.ru/Storage/Resized/w_480/13721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t="12125" r="5945" b="13312"/>
          <a:stretch/>
        </p:blipFill>
        <p:spPr bwMode="auto">
          <a:xfrm>
            <a:off x="4095665" y="980728"/>
            <a:ext cx="1982084" cy="17962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evropharm.ru/Storage/Resized/w_480/13721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t="12125" r="5945" b="13312"/>
          <a:stretch/>
        </p:blipFill>
        <p:spPr bwMode="auto">
          <a:xfrm>
            <a:off x="6322003" y="4293096"/>
            <a:ext cx="2340754" cy="20035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45602066"/>
      </p:ext>
    </p:extLst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+mn-lt"/>
              </a:rPr>
              <a:t>Закрепление материала</a:t>
            </a:r>
            <a:endParaRPr lang="ru-RU" sz="32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/>
          <a:lstStyle/>
          <a:p>
            <a:pPr marL="0" lvl="0" indent="0">
              <a:spcBef>
                <a:spcPts val="0"/>
              </a:spcBef>
              <a:buClr>
                <a:srgbClr val="04617B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dirty="0">
                <a:solidFill>
                  <a:prstClr val="black"/>
                </a:solidFill>
                <a:ea typeface="Times New Roman" panose="02020603050405020304" pitchFamily="18" charset="0"/>
              </a:rPr>
              <a:t>1.</a:t>
            </a:r>
            <a:r>
              <a:rPr lang="ru-RU" sz="2400" dirty="0">
                <a:solidFill>
                  <a:srgbClr val="000000"/>
                </a:solidFill>
                <a:ea typeface="Times New Roman"/>
                <a:cs typeface="Times New Roman"/>
              </a:rPr>
              <a:t> Перечислите модели многочленных наименований лекарственных средств.</a:t>
            </a:r>
          </a:p>
          <a:p>
            <a:pPr marL="0" lvl="0" indent="0">
              <a:spcBef>
                <a:spcPts val="0"/>
              </a:spcBef>
              <a:buClr>
                <a:srgbClr val="04617B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ea typeface="Times New Roman"/>
                <a:cs typeface="Times New Roman"/>
              </a:rPr>
              <a:t>2. Как конструируются модели многочленных наименований лекарственных средств?</a:t>
            </a:r>
          </a:p>
          <a:p>
            <a:pPr marL="0" lvl="0" indent="0">
              <a:spcBef>
                <a:spcPts val="0"/>
              </a:spcBef>
              <a:buClr>
                <a:srgbClr val="04617B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ea typeface="Times New Roman"/>
                <a:cs typeface="Times New Roman"/>
              </a:rPr>
              <a:t>3. Как образованы названия фармакотерапевтических групп?</a:t>
            </a:r>
          </a:p>
          <a:p>
            <a:pPr marL="0" lvl="0" indent="0">
              <a:spcBef>
                <a:spcPts val="0"/>
              </a:spcBef>
              <a:buClr>
                <a:srgbClr val="04617B"/>
              </a:buClr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400" dirty="0">
                <a:solidFill>
                  <a:srgbClr val="000000"/>
                </a:solidFill>
                <a:ea typeface="Times New Roman"/>
                <a:cs typeface="Times New Roman"/>
              </a:rPr>
              <a:t>4. Какие </a:t>
            </a: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прилагательные-англицизмы применяются </a:t>
            </a:r>
            <a:r>
              <a:rPr lang="ru-RU" sz="2400" dirty="0">
                <a:solidFill>
                  <a:srgbClr val="000000"/>
                </a:solidFill>
                <a:ea typeface="Times New Roman"/>
                <a:cs typeface="Times New Roman"/>
              </a:rPr>
              <a:t>в названиях </a:t>
            </a:r>
            <a:r>
              <a:rPr lang="ru-RU" sz="2400" dirty="0" smtClean="0">
                <a:solidFill>
                  <a:srgbClr val="000000"/>
                </a:solidFill>
                <a:ea typeface="Times New Roman"/>
                <a:cs typeface="Times New Roman"/>
              </a:rPr>
              <a:t>лекарственных </a:t>
            </a:r>
            <a:r>
              <a:rPr lang="ru-RU" sz="2400" dirty="0">
                <a:solidFill>
                  <a:srgbClr val="000000"/>
                </a:solidFill>
                <a:ea typeface="Times New Roman"/>
                <a:cs typeface="Times New Roman"/>
              </a:rPr>
              <a:t>средств?</a:t>
            </a:r>
            <a:endParaRPr lang="ru-RU" sz="2400" dirty="0">
              <a:solidFill>
                <a:srgbClr val="000000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28764"/>
            <a:ext cx="3982368" cy="249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3301473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rgbClr val="073E87"/>
                </a:solidFill>
                <a:latin typeface="+mn-lt"/>
              </a:rPr>
              <a:t>Рефлексия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buChar char="§"/>
            </a:pPr>
            <a:endParaRPr lang="ru-RU" sz="3200" b="1" dirty="0" smtClean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buChar char="§"/>
            </a:pPr>
            <a:r>
              <a:rPr lang="ru-RU" sz="32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сегодня </a:t>
            </a:r>
            <a:r>
              <a:rPr lang="ru-RU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я узнал(а)…</a:t>
            </a:r>
          </a:p>
          <a:p>
            <a:pPr lvl="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меня удивило…</a:t>
            </a:r>
          </a:p>
          <a:p>
            <a:pPr lvl="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srgbClr val="000000"/>
                </a:solidFill>
                <a:cs typeface="Times New Roman" panose="02020603050405020304" pitchFamily="18" charset="0"/>
              </a:rPr>
              <a:t>было трудно</a:t>
            </a:r>
            <a:r>
              <a:rPr lang="ru-RU" sz="32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…</a:t>
            </a:r>
          </a:p>
          <a:p>
            <a:pPr lvl="0">
              <a:lnSpc>
                <a:spcPct val="115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" panose="05000000000000000000" pitchFamily="2" charset="2"/>
              <a:buChar char="§"/>
            </a:pPr>
            <a:r>
              <a:rPr lang="ru-RU" sz="32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теперь я могу…</a:t>
            </a:r>
            <a:endParaRPr lang="ru-RU" sz="3200" b="1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93" y="3573016"/>
            <a:ext cx="2381622" cy="2859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943571"/>
      </p:ext>
    </p:extLst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prstClr val="black"/>
                </a:solidFill>
                <a:latin typeface="+mn-lt"/>
                <a:ea typeface="+mn-ea"/>
                <a:cs typeface="+mn-cs"/>
              </a:rPr>
              <a:t>Домашнее задание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>
                <a:srgbClr val="04617B"/>
              </a:buClr>
              <a:buNone/>
            </a:pPr>
            <a:endParaRPr lang="ru-RU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>
                <a:srgbClr val="04617B"/>
              </a:buClr>
              <a:buNone/>
            </a:pPr>
            <a:r>
              <a:rPr lang="ru-RU" dirty="0" smtClean="0">
                <a:solidFill>
                  <a:prstClr val="black"/>
                </a:solidFill>
              </a:rPr>
              <a:t>Выпишите в рабочей тетради на латинском и русском языках названия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фармакотерапевтических групп лекарственных средств 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33056"/>
            <a:ext cx="2475044" cy="2677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7118386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19256" cy="792088"/>
          </a:xfrm>
        </p:spPr>
        <p:txBody>
          <a:bodyPr/>
          <a:lstStyle/>
          <a:p>
            <a:pPr algn="ctr"/>
            <a:r>
              <a:rPr lang="ru-RU" sz="3200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prstClr val="black"/>
                </a:solidFill>
                <a:latin typeface="Georgia"/>
                <a:ea typeface="+mn-ea"/>
                <a:cs typeface="Times New Roman" panose="02020603050405020304" pitchFamily="18" charset="0"/>
              </a:rPr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5184576"/>
          </a:xfrm>
        </p:spPr>
        <p:txBody>
          <a:bodyPr>
            <a:normAutofit fontScale="62500" lnSpcReduction="20000"/>
          </a:bodyPr>
          <a:lstStyle/>
          <a:p>
            <a:pPr marL="0" lvl="0" indent="360000">
              <a:spcBef>
                <a:spcPts val="0"/>
              </a:spcBef>
              <a:buClr>
                <a:srgbClr val="5BD078"/>
              </a:buClr>
              <a:buNone/>
            </a:pPr>
            <a:endParaRPr lang="ru-RU" sz="12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360000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1.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Городкова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Ю.И. Латинский язык (для медицинских и фармацевтических колледжей и училищ): учебник/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Городкова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 Ю.И. – М.: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КноРус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2021. – 260 с. 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360000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2.	Дьячок, М.Т. Основы латинского языка: Учебное пособие для СПО / М.Т. Дьячок. - 3-е изд.,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испр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. и доп. – М.: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Юрайт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2018 - 166с. 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360000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3.	Лемпель, Н. М. Латинский язык для медиков: учебник для СПО/ Н. М. Лемпель. – М.: Издательство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Юрайт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2018. – 253с.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360000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4.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Тальчикова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Е.Н. Сборник упражнений по латинскому языку и основам медицинской терминологии: уч. пособие / Е.Н.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Тальчикова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. – М.: Проспект, 2017. – 96с. 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360000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5.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Швырёв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А.А. Словарь латино-русский, русско-латинский для медицинских колледжей. / А.А.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Швырёв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, М.И. </a:t>
            </a:r>
            <a:r>
              <a:rPr lang="ru-RU" sz="2600" dirty="0" err="1">
                <a:solidFill>
                  <a:prstClr val="black"/>
                </a:solidFill>
                <a:ea typeface="Times New Roman"/>
                <a:cs typeface="Times New Roman"/>
              </a:rPr>
              <a:t>Муранова</a:t>
            </a: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. – Ростов н/Д: Феникс, 2016. – 286с.</a:t>
            </a:r>
            <a:endParaRPr lang="ru-RU" sz="2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0" lvl="0" indent="360000" algn="ctr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>
                <a:solidFill>
                  <a:prstClr val="black"/>
                </a:solidFill>
                <a:ea typeface="Times New Roman"/>
                <a:cs typeface="Times New Roman"/>
              </a:rPr>
              <a:t>Электронные образовательные </a:t>
            </a:r>
            <a:r>
              <a:rPr lang="ru-RU" sz="2600" dirty="0" smtClean="0">
                <a:solidFill>
                  <a:prstClr val="black"/>
                </a:solidFill>
                <a:ea typeface="Times New Roman"/>
                <a:cs typeface="Times New Roman"/>
              </a:rPr>
              <a:t>ресурсы:</a:t>
            </a:r>
            <a:endParaRPr lang="ru-RU" sz="26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360000" algn="just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 smtClean="0">
                <a:solidFill>
                  <a:prstClr val="black"/>
                </a:solidFill>
                <a:ea typeface="Calibri"/>
                <a:cs typeface="Times New Roman"/>
              </a:rPr>
              <a:t>1. </a:t>
            </a:r>
            <a:r>
              <a:rPr lang="ru-RU" sz="2600" dirty="0" smtClean="0">
                <a:ea typeface="Calibri"/>
                <a:cs typeface="Times New Roman"/>
              </a:rPr>
              <a:t>Васильева</a:t>
            </a:r>
            <a:r>
              <a:rPr lang="ru-RU" sz="2600" dirty="0">
                <a:ea typeface="Calibri"/>
                <a:cs typeface="Times New Roman"/>
              </a:rPr>
              <a:t>, Л. Н. Основы латинского языка с медицинской терминологией. Рабочая тетрадь: учебное пособие / Л. Н. Васильева, Р. М. Хайруллин. – 2-е изд., стер. – </a:t>
            </a:r>
            <a:r>
              <a:rPr lang="ru-RU" sz="2600" dirty="0" smtClean="0">
                <a:ea typeface="Calibri"/>
                <a:cs typeface="Times New Roman"/>
              </a:rPr>
              <a:t>Санкт-Петербург</a:t>
            </a:r>
            <a:r>
              <a:rPr lang="ru-RU" sz="2600" dirty="0">
                <a:ea typeface="Calibri"/>
                <a:cs typeface="Times New Roman"/>
              </a:rPr>
              <a:t>: Лань, 2019. – 56 с. – URL: https://</a:t>
            </a:r>
            <a:r>
              <a:rPr lang="ru-RU" sz="2600" dirty="0" smtClean="0">
                <a:ea typeface="Calibri"/>
                <a:cs typeface="Times New Roman"/>
              </a:rPr>
              <a:t>e.lanbook.com/book/119650</a:t>
            </a:r>
          </a:p>
          <a:p>
            <a:pPr marL="0" lvl="0" indent="360000" algn="just">
              <a:lnSpc>
                <a:spcPct val="120000"/>
              </a:lnSpc>
              <a:spcBef>
                <a:spcPts val="0"/>
              </a:spcBef>
              <a:buClr>
                <a:srgbClr val="5BD078"/>
              </a:buClr>
              <a:buNone/>
            </a:pPr>
            <a:r>
              <a:rPr lang="ru-RU" sz="2600" dirty="0" smtClean="0">
                <a:ea typeface="Times New Roman"/>
                <a:cs typeface="Times New Roman"/>
              </a:rPr>
              <a:t>2. Емельянова</a:t>
            </a:r>
            <a:r>
              <a:rPr lang="ru-RU" sz="2600" dirty="0">
                <a:ea typeface="Times New Roman"/>
                <a:cs typeface="Times New Roman"/>
              </a:rPr>
              <a:t>, Л. М. Основы латинского языка с медицинской терминологией: упражнения и лексические минимумы: учебное пособие / Л. М. Емельянова, А. В. </a:t>
            </a:r>
            <a:r>
              <a:rPr lang="ru-RU" sz="2600" dirty="0" err="1">
                <a:ea typeface="Times New Roman"/>
                <a:cs typeface="Times New Roman"/>
              </a:rPr>
              <a:t>Туровский</a:t>
            </a:r>
            <a:r>
              <a:rPr lang="ru-RU" sz="2600" dirty="0">
                <a:ea typeface="Times New Roman"/>
                <a:cs typeface="Times New Roman"/>
              </a:rPr>
              <a:t>. – 3-е изд., стер. – Санкт-Петербург: Лань, 2019 – 140 с. – URL: https://e.lanbook.com/book/119826</a:t>
            </a:r>
            <a:endParaRPr lang="ru-RU" sz="2600" dirty="0">
              <a:ea typeface="Calibri"/>
              <a:cs typeface="Times New Roman"/>
            </a:endParaRPr>
          </a:p>
          <a:p>
            <a:pPr marL="0" lvl="0" indent="360000">
              <a:spcBef>
                <a:spcPts val="0"/>
              </a:spcBef>
              <a:buClr>
                <a:srgbClr val="5BD078"/>
              </a:buCl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1647325"/>
      </p:ext>
    </p:extLst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2696"/>
            <a:ext cx="8507288" cy="58818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s://s10.stc.all.kpcdn.net/share/i/12/9701701/inx960x640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571480"/>
            <a:ext cx="853532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sz="6000" b="1" dirty="0">
              <a:solidFill>
                <a:srgbClr val="FF0000"/>
              </a:solidFill>
              <a:latin typeface="Segoe Script" pitchFamily="66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7200" b="1" dirty="0" smtClean="0">
                <a:solidFill>
                  <a:srgbClr val="0070C0"/>
                </a:solidFill>
                <a:latin typeface="Segoe Script" pitchFamily="66" charset="0"/>
                <a:cs typeface="Times New Roman" pitchFamily="18" charset="0"/>
              </a:rPr>
              <a:t>СПАСИБО </a:t>
            </a:r>
            <a:br>
              <a:rPr lang="ru-RU" sz="7200" b="1" dirty="0" smtClean="0">
                <a:solidFill>
                  <a:srgbClr val="0070C0"/>
                </a:solidFill>
                <a:latin typeface="Segoe Script" pitchFamily="66" charset="0"/>
                <a:cs typeface="Times New Roman" pitchFamily="18" charset="0"/>
              </a:rPr>
            </a:br>
            <a:r>
              <a:rPr lang="ru-RU" sz="7200" b="1" dirty="0" smtClean="0">
                <a:solidFill>
                  <a:srgbClr val="0070C0"/>
                </a:solidFill>
                <a:latin typeface="Segoe Script" pitchFamily="66" charset="0"/>
                <a:cs typeface="Times New Roman" pitchFamily="18" charset="0"/>
              </a:rPr>
              <a:t>                  ЗА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sz="7200" b="1" dirty="0" smtClean="0">
              <a:solidFill>
                <a:srgbClr val="0070C0"/>
              </a:solidFill>
              <a:latin typeface="Segoe Script" pitchFamily="66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7200" b="1" dirty="0" smtClean="0">
                <a:solidFill>
                  <a:srgbClr val="0070C0"/>
                </a:solidFill>
                <a:latin typeface="Segoe Script" pitchFamily="66" charset="0"/>
                <a:cs typeface="Times New Roman" pitchFamily="18" charset="0"/>
              </a:rPr>
              <a:t>    ВНИМАНИЕ!</a:t>
            </a:r>
            <a:endParaRPr lang="ru-RU" sz="7200" b="1" dirty="0">
              <a:solidFill>
                <a:srgbClr val="0070C0"/>
              </a:solidFill>
              <a:latin typeface="Segoe Script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987221"/>
      </p:ext>
    </p:extLst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3145</TotalTime>
  <Words>642</Words>
  <Application>Microsoft Office PowerPoint</Application>
  <PresentationFormat>Экран (4:3)</PresentationFormat>
  <Paragraphs>245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Городская</vt:lpstr>
      <vt:lpstr>Презентация PowerPoint</vt:lpstr>
      <vt:lpstr>Презентация PowerPoint</vt:lpstr>
      <vt:lpstr>Презентация PowerPoint</vt:lpstr>
      <vt:lpstr>ФОРМИРУЕМЫЕ КОМПЕТЕНЦИИ</vt:lpstr>
      <vt:lpstr>Вопросы для повторения</vt:lpstr>
      <vt:lpstr>ПЛАН </vt:lpstr>
      <vt:lpstr>Двучленные наименованиями лекарственных препаратов</vt:lpstr>
      <vt:lpstr>Многочленные словосочетания с согласованным определением </vt:lpstr>
      <vt:lpstr>Презентация PowerPoint</vt:lpstr>
      <vt:lpstr>Порядок слов в многочленных наименованиях </vt:lpstr>
      <vt:lpstr>Порядок слов в многочленных наименованиях </vt:lpstr>
      <vt:lpstr>Порядок слов в многочленных наименованиях </vt:lpstr>
      <vt:lpstr>Модели многочленных наименований</vt:lpstr>
      <vt:lpstr>ТАБЛЕТКИ</vt:lpstr>
      <vt:lpstr>ТАБЛЕТКИ</vt:lpstr>
      <vt:lpstr>Экстракты</vt:lpstr>
      <vt:lpstr>Экстракты</vt:lpstr>
      <vt:lpstr>Простые и сложные прописи с одним и тем же основным средством </vt:lpstr>
      <vt:lpstr>Гомеопатические препараты</vt:lpstr>
      <vt:lpstr>Многочленные термины</vt:lpstr>
      <vt:lpstr>Название фармакотерапевтических групп ЛС</vt:lpstr>
      <vt:lpstr>Порядок согласования</vt:lpstr>
      <vt:lpstr>Прилагательные-англицизмы,  указывающие на пролонгированное действие</vt:lpstr>
      <vt:lpstr>Примеры</vt:lpstr>
      <vt:lpstr>Презентация PowerPoint</vt:lpstr>
      <vt:lpstr>Закрепление материала</vt:lpstr>
      <vt:lpstr>Рефлексия</vt:lpstr>
      <vt:lpstr>Домашнее задание</vt:lpstr>
      <vt:lpstr>ЛИТЕРАТУРА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ЦМК СЕРВЕСНЫХ ПРОФЕССИЙ</dc:title>
  <dc:creator>Admin</dc:creator>
  <cp:lastModifiedBy>Ольга</cp:lastModifiedBy>
  <cp:revision>237</cp:revision>
  <dcterms:created xsi:type="dcterms:W3CDTF">2013-06-05T04:56:22Z</dcterms:created>
  <dcterms:modified xsi:type="dcterms:W3CDTF">2022-02-07T21:09:44Z</dcterms:modified>
</cp:coreProperties>
</file>