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58" r:id="rId4"/>
    <p:sldId id="261" r:id="rId5"/>
    <p:sldId id="263"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005000"/>
    <a:srgbClr val="007A00"/>
    <a:srgbClr val="194B32"/>
    <a:srgbClr val="006600"/>
    <a:srgbClr val="6C0000"/>
    <a:srgbClr val="753805"/>
    <a:srgbClr val="7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71" autoAdjust="0"/>
  </p:normalViewPr>
  <p:slideViewPr>
    <p:cSldViewPr>
      <p:cViewPr varScale="1">
        <p:scale>
          <a:sx n="81" d="100"/>
          <a:sy n="81" d="100"/>
        </p:scale>
        <p:origin x="149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04FD9D-26AD-4DD5-BB29-A63C35C98998}" type="datetimeFigureOut">
              <a:rPr lang="ru-RU" smtClean="0"/>
              <a:pPr/>
              <a:t>15.01.2022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B6C8F9-96FF-48C5-AB8C-E4D05CFED92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7B6C8F9-96FF-48C5-AB8C-E4D05CFED920}"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7B6C8F9-96FF-48C5-AB8C-E4D05CFED920}"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7B6C8F9-96FF-48C5-AB8C-E4D05CFED920}" type="slidenum">
              <a:rPr lang="ru-RU" smtClean="0"/>
              <a:pPr/>
              <a:t>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6EAE15F-6247-4BFE-8560-255CB9D3AF3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86DDDE-3C24-42F7-AD86-2E92357493A0}" type="datetimeFigureOut">
              <a:rPr lang="ru-RU" smtClean="0"/>
              <a:pPr/>
              <a:t>15.01.2022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EAE15F-6247-4BFE-8560-255CB9D3AF3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kladovayalesa.ru/wp-content/uploads/2013/03/%D1%87%D0%B8%D1%81%D1%82%D0%BE%D1%82%D0%B5%D0%BB-e1364142268113.jpg" TargetMode="Externa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hyperlink" Target="http://medicina.dobro-est.com/meteorizm-vzdutie-zhivota-prichinyi-simptomyi-i-lechenie-meteorizma.html" TargetMode="External"/><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hyperlink" Target="http://medicina.dobro-est.com/migren-simptomyi-prichinyi-vidyi-i-lechenie-migreni.html" TargetMode="External"/><Relationship Id="rId5" Type="http://schemas.openxmlformats.org/officeDocument/2006/relationships/hyperlink" Target="http://medicina.dobro-est.com/golovnaya-bol-prichinyi-i-snyatie-golovnoy-boli.html" TargetMode="External"/><Relationship Id="rId4" Type="http://schemas.openxmlformats.org/officeDocument/2006/relationships/hyperlink" Target="http://medicina.dobro-est.com/arterialnaya-gipotenziya-gipotoniya-prichinyi-simptomyi-i-lechenie-gipotonii.htm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2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2060848"/>
            <a:ext cx="4752528" cy="1656184"/>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b="1" dirty="0" smtClean="0">
                <a:ln w="11430"/>
                <a:solidFill>
                  <a:srgbClr val="CC0000"/>
                </a:solidFill>
                <a:effectLst>
                  <a:outerShdw blurRad="50800" dist="39000" dir="5460000" algn="tl">
                    <a:srgbClr val="000000">
                      <a:alpha val="38000"/>
                    </a:srgbClr>
                  </a:outerShdw>
                </a:effectLst>
                <a:latin typeface="a_BodoniNova" pitchFamily="18" charset="-52"/>
              </a:rPr>
              <a:t>Лекарственные растения</a:t>
            </a:r>
            <a:br>
              <a:rPr lang="ru-RU" b="1" dirty="0" smtClean="0">
                <a:ln w="11430"/>
                <a:solidFill>
                  <a:srgbClr val="CC0000"/>
                </a:solidFill>
                <a:effectLst>
                  <a:outerShdw blurRad="50800" dist="39000" dir="5460000" algn="tl">
                    <a:srgbClr val="000000">
                      <a:alpha val="38000"/>
                    </a:srgbClr>
                  </a:outerShdw>
                </a:effectLst>
                <a:latin typeface="a_BodoniNova" pitchFamily="18" charset="-52"/>
              </a:rPr>
            </a:br>
            <a:r>
              <a:rPr lang="ru-RU" b="1" dirty="0" smtClean="0">
                <a:ln w="11430"/>
                <a:solidFill>
                  <a:srgbClr val="CC0000"/>
                </a:solidFill>
                <a:effectLst>
                  <a:outerShdw blurRad="50800" dist="39000" dir="5460000" algn="tl">
                    <a:srgbClr val="000000">
                      <a:alpha val="38000"/>
                    </a:srgbClr>
                  </a:outerShdw>
                </a:effectLst>
                <a:latin typeface="a_BodoniNova" pitchFamily="18" charset="-52"/>
              </a:rPr>
              <a:t/>
            </a:r>
            <a:br>
              <a:rPr lang="ru-RU" b="1" dirty="0" smtClean="0">
                <a:ln w="11430"/>
                <a:solidFill>
                  <a:srgbClr val="CC0000"/>
                </a:solidFill>
                <a:effectLst>
                  <a:outerShdw blurRad="50800" dist="39000" dir="5460000" algn="tl">
                    <a:srgbClr val="000000">
                      <a:alpha val="38000"/>
                    </a:srgbClr>
                  </a:outerShdw>
                </a:effectLst>
                <a:latin typeface="a_BodoniNova" pitchFamily="18" charset="-52"/>
              </a:rPr>
            </a:br>
            <a:r>
              <a:rPr lang="ru-RU" sz="3600" b="1" dirty="0" smtClean="0">
                <a:ln w="11430"/>
                <a:solidFill>
                  <a:srgbClr val="CC0000"/>
                </a:solidFill>
                <a:effectLst>
                  <a:outerShdw blurRad="50800" dist="39000" dir="5460000" algn="tl">
                    <a:srgbClr val="000000">
                      <a:alpha val="38000"/>
                    </a:srgbClr>
                  </a:outerShdw>
                </a:effectLst>
                <a:latin typeface="a_BodoniNova" pitchFamily="18" charset="-52"/>
              </a:rPr>
              <a:t>проект</a:t>
            </a:r>
            <a:r>
              <a:rPr lang="ru-RU" b="1" dirty="0" smtClean="0">
                <a:ln w="11430"/>
                <a:solidFill>
                  <a:srgbClr val="CC0000"/>
                </a:solidFill>
                <a:effectLst>
                  <a:outerShdw blurRad="50800" dist="39000" dir="5460000" algn="tl">
                    <a:srgbClr val="000000">
                      <a:alpha val="38000"/>
                    </a:srgbClr>
                  </a:outerShdw>
                </a:effectLst>
                <a:latin typeface="a_BodoniNova" pitchFamily="18" charset="-52"/>
              </a:rPr>
              <a:t> </a:t>
            </a:r>
            <a:br>
              <a:rPr lang="ru-RU" b="1" dirty="0" smtClean="0">
                <a:ln w="11430"/>
                <a:solidFill>
                  <a:srgbClr val="CC0000"/>
                </a:solidFill>
                <a:effectLst>
                  <a:outerShdw blurRad="50800" dist="39000" dir="5460000" algn="tl">
                    <a:srgbClr val="000000">
                      <a:alpha val="38000"/>
                    </a:srgbClr>
                  </a:outerShdw>
                </a:effectLst>
                <a:latin typeface="a_BodoniNova" pitchFamily="18" charset="-52"/>
              </a:rPr>
            </a:br>
            <a:r>
              <a:rPr lang="ru-RU" b="1" dirty="0" smtClean="0">
                <a:ln w="11430"/>
                <a:solidFill>
                  <a:srgbClr val="CC0000"/>
                </a:solidFill>
                <a:effectLst>
                  <a:outerShdw blurRad="50800" dist="39000" dir="5460000" algn="tl">
                    <a:srgbClr val="000000">
                      <a:alpha val="38000"/>
                    </a:srgbClr>
                  </a:outerShdw>
                </a:effectLst>
                <a:latin typeface="a_BodoniNova" pitchFamily="18" charset="-52"/>
              </a:rPr>
              <a:t>4 </a:t>
            </a:r>
            <a:r>
              <a:rPr lang="ru-RU" b="1" dirty="0" smtClean="0">
                <a:ln w="11430"/>
                <a:solidFill>
                  <a:srgbClr val="CC0000"/>
                </a:solidFill>
                <a:effectLst>
                  <a:outerShdw blurRad="50800" dist="39000" dir="5460000" algn="tl">
                    <a:srgbClr val="000000">
                      <a:alpha val="38000"/>
                    </a:srgbClr>
                  </a:outerShdw>
                </a:effectLst>
                <a:latin typeface="a_BodoniNova" pitchFamily="18" charset="-52"/>
              </a:rPr>
              <a:t>класса</a:t>
            </a:r>
            <a:endParaRPr lang="ru-RU" b="1" dirty="0">
              <a:ln w="11430"/>
              <a:solidFill>
                <a:srgbClr val="CC0000"/>
              </a:solidFill>
              <a:effectLst>
                <a:outerShdw blurRad="50800" dist="39000" dir="5460000" algn="tl">
                  <a:srgbClr val="000000">
                    <a:alpha val="38000"/>
                  </a:srgbClr>
                </a:outerShdw>
              </a:effectLst>
              <a:latin typeface="a_BodoniNova" pitchFamily="18" charset="-5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04048" y="404664"/>
            <a:ext cx="3295518" cy="1200329"/>
          </a:xfrm>
          <a:prstGeom prst="rect">
            <a:avLst/>
          </a:prstGeom>
        </p:spPr>
        <p:txBody>
          <a:bodyPr wrap="none">
            <a:spAutoFit/>
          </a:bodyPr>
          <a:lstStyle/>
          <a:p>
            <a:r>
              <a:rPr lang="ru-RU" sz="3600" b="1" dirty="0" smtClean="0"/>
              <a:t>Ромашка </a:t>
            </a:r>
          </a:p>
          <a:p>
            <a:r>
              <a:rPr lang="ru-RU" sz="3600" b="1" dirty="0" smtClean="0"/>
              <a:t>лекарственная</a:t>
            </a:r>
            <a:endParaRPr lang="ru-RU" sz="3600" dirty="0"/>
          </a:p>
        </p:txBody>
      </p:sp>
      <p:pic>
        <p:nvPicPr>
          <p:cNvPr id="4" name="Рисунок 3" descr="рома.jpg"/>
          <p:cNvPicPr/>
          <p:nvPr/>
        </p:nvPicPr>
        <p:blipFill>
          <a:blip r:embed="rId3" cstate="print"/>
          <a:stretch>
            <a:fillRect/>
          </a:stretch>
        </p:blipFill>
        <p:spPr>
          <a:xfrm>
            <a:off x="323528" y="260648"/>
            <a:ext cx="3960440" cy="3168352"/>
          </a:xfrm>
          <a:prstGeom prst="rect">
            <a:avLst/>
          </a:prstGeom>
        </p:spPr>
      </p:pic>
      <p:sp>
        <p:nvSpPr>
          <p:cNvPr id="5" name="Прямоугольник 4"/>
          <p:cNvSpPr/>
          <p:nvPr/>
        </p:nvSpPr>
        <p:spPr>
          <a:xfrm>
            <a:off x="4355976" y="1916832"/>
            <a:ext cx="4572000" cy="1200329"/>
          </a:xfrm>
          <a:prstGeom prst="rect">
            <a:avLst/>
          </a:prstGeom>
        </p:spPr>
        <p:txBody>
          <a:bodyPr>
            <a:spAutoFit/>
          </a:bodyPr>
          <a:lstStyle/>
          <a:p>
            <a:r>
              <a:rPr lang="ru-RU" dirty="0" smtClean="0"/>
              <a:t>Есть травы, которые лечат не одну болезнь и оказывают благотворное влияние на весь организм. К таким травам относится ромашка аптечная. </a:t>
            </a:r>
            <a:endParaRPr lang="ru-RU" dirty="0"/>
          </a:p>
        </p:txBody>
      </p:sp>
      <p:pic>
        <p:nvPicPr>
          <p:cNvPr id="6" name="Рисунок 5" descr="рома3.jpg"/>
          <p:cNvPicPr/>
          <p:nvPr/>
        </p:nvPicPr>
        <p:blipFill>
          <a:blip r:embed="rId4" cstate="print"/>
          <a:srcRect l="8035" r="38567"/>
          <a:stretch>
            <a:fillRect/>
          </a:stretch>
        </p:blipFill>
        <p:spPr>
          <a:xfrm>
            <a:off x="5436096" y="4725144"/>
            <a:ext cx="2630358" cy="1781944"/>
          </a:xfrm>
          <a:prstGeom prst="rect">
            <a:avLst/>
          </a:prstGeom>
        </p:spPr>
      </p:pic>
      <p:sp>
        <p:nvSpPr>
          <p:cNvPr id="3074" name="Rectangle 2"/>
          <p:cNvSpPr>
            <a:spLocks noChangeArrowheads="1"/>
          </p:cNvSpPr>
          <p:nvPr/>
        </p:nvSpPr>
        <p:spPr bwMode="auto">
          <a:xfrm>
            <a:off x="323528" y="3501008"/>
            <a:ext cx="5472608"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ru-RU" dirty="0" smtClean="0"/>
              <a:t>Ромашка давно зарекомендовала себя как хорошее вяжущее, противовоспалительное, болеутоляющее средство. Обладает антиаллергическим, потогонным свойствами. Оказывает обезболивающее, </a:t>
            </a:r>
            <a:r>
              <a:rPr lang="ru-RU" dirty="0" err="1" smtClean="0"/>
              <a:t>анти-септическое</a:t>
            </a:r>
            <a:r>
              <a:rPr lang="ru-RU" dirty="0" smtClean="0"/>
              <a:t>, заживляющее и восстанавливающее действие. </a:t>
            </a:r>
          </a:p>
          <a:p>
            <a:pPr lvl="0" fontAlgn="base">
              <a:spcBef>
                <a:spcPct val="0"/>
              </a:spcBef>
              <a:spcAft>
                <a:spcPct val="0"/>
              </a:spcAft>
            </a:pPr>
            <a:r>
              <a:rPr lang="ru-RU" dirty="0" smtClean="0"/>
              <a:t>Улучшает процесс пищеварения. Ванны из отвара ромашки полезны грудным детям. </a:t>
            </a:r>
          </a:p>
          <a:p>
            <a:pPr lvl="0" fontAlgn="base">
              <a:spcBef>
                <a:spcPct val="0"/>
              </a:spcBef>
              <a:spcAft>
                <a:spcPct val="0"/>
              </a:spcAft>
            </a:pPr>
            <a:r>
              <a:rPr lang="ru-RU" dirty="0" smtClean="0"/>
              <a:t>Настой полезно пить пожилым людям. </a:t>
            </a:r>
            <a:endParaRPr kumimoji="0" lang="ru-RU" b="0" i="0" u="none" strike="noStrike" cap="none" normalizeH="0" baseline="0" dirty="0" smtClean="0">
              <a:ln>
                <a:noFill/>
              </a:ln>
              <a:solidFill>
                <a:schemeClr val="tx1"/>
              </a:solidFill>
              <a:effectLst/>
              <a:cs typeface="Arial" pitchFamily="34" charset="0"/>
            </a:endParaRPr>
          </a:p>
        </p:txBody>
      </p:sp>
      <p:pic>
        <p:nvPicPr>
          <p:cNvPr id="9" name="Рисунок 8" descr="рома5.jpg"/>
          <p:cNvPicPr/>
          <p:nvPr/>
        </p:nvPicPr>
        <p:blipFill>
          <a:blip r:embed="rId5" cstate="print"/>
          <a:stretch>
            <a:fillRect/>
          </a:stretch>
        </p:blipFill>
        <p:spPr>
          <a:xfrm>
            <a:off x="6012160" y="3356992"/>
            <a:ext cx="2016224" cy="1368152"/>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0"/>
            <a:ext cx="282450"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Рисунок 4"/>
          <p:cNvPicPr/>
          <p:nvPr/>
        </p:nvPicPr>
        <p:blipFill>
          <a:blip r:embed="rId2" cstate="print">
            <a:extLst>
              <a:ext uri="{28A0092B-C50C-407E-A947-70E740481C1C}">
                <a14:useLocalDpi xmlns:a14="http://schemas.microsoft.com/office/drawing/2010/main" val="0"/>
              </a:ext>
            </a:extLst>
          </a:blip>
          <a:stretch>
            <a:fillRect/>
          </a:stretch>
        </p:blipFill>
        <p:spPr>
          <a:xfrm>
            <a:off x="251520" y="260648"/>
            <a:ext cx="4608512" cy="3888432"/>
          </a:xfrm>
          <a:prstGeom prst="rect">
            <a:avLst/>
          </a:prstGeom>
        </p:spPr>
      </p:pic>
      <p:sp>
        <p:nvSpPr>
          <p:cNvPr id="6" name="Прямоугольник 5"/>
          <p:cNvSpPr/>
          <p:nvPr/>
        </p:nvSpPr>
        <p:spPr>
          <a:xfrm>
            <a:off x="5796136" y="476672"/>
            <a:ext cx="1944216" cy="707886"/>
          </a:xfrm>
          <a:prstGeom prst="rect">
            <a:avLst/>
          </a:prstGeom>
        </p:spPr>
        <p:txBody>
          <a:bodyPr wrap="square">
            <a:spAutoFit/>
          </a:bodyPr>
          <a:lstStyle/>
          <a:p>
            <a:r>
              <a:rPr lang="ru-RU" sz="4000" b="1" dirty="0" smtClean="0"/>
              <a:t>Калина</a:t>
            </a:r>
            <a:endParaRPr lang="ru-RU" sz="4000" b="1" dirty="0"/>
          </a:p>
        </p:txBody>
      </p:sp>
      <p:pic>
        <p:nvPicPr>
          <p:cNvPr id="7" name="Рисунок 6"/>
          <p:cNvPicPr/>
          <p:nvPr/>
        </p:nvPicPr>
        <p:blipFill>
          <a:blip r:embed="rId3" cstate="print">
            <a:extLst>
              <a:ext uri="{28A0092B-C50C-407E-A947-70E740481C1C}">
                <a14:useLocalDpi xmlns:a14="http://schemas.microsoft.com/office/drawing/2010/main" val="0"/>
              </a:ext>
            </a:extLst>
          </a:blip>
          <a:stretch>
            <a:fillRect/>
          </a:stretch>
        </p:blipFill>
        <p:spPr>
          <a:xfrm>
            <a:off x="5220072" y="4221088"/>
            <a:ext cx="3744416" cy="2348880"/>
          </a:xfrm>
          <a:prstGeom prst="rect">
            <a:avLst/>
          </a:prstGeom>
        </p:spPr>
      </p:pic>
      <p:sp>
        <p:nvSpPr>
          <p:cNvPr id="2053" name="Rectangle 5"/>
          <p:cNvSpPr>
            <a:spLocks noChangeArrowheads="1"/>
          </p:cNvSpPr>
          <p:nvPr/>
        </p:nvSpPr>
        <p:spPr bwMode="auto">
          <a:xfrm>
            <a:off x="4932040" y="1412776"/>
            <a:ext cx="3968715" cy="258532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Лечебное растение: калина.</a:t>
            </a:r>
            <a:endParaRPr kumimoji="0" lang="ru-RU" b="0" i="0" u="none" strike="noStrike" cap="none" normalizeH="0" baseline="0" dirty="0" smtClean="0">
              <a:ln>
                <a:noFill/>
              </a:ln>
              <a:solidFill>
                <a:schemeClr val="tx1"/>
              </a:solidFill>
              <a:effectLst/>
              <a:latin typeface="+mj-l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Полезными свойствами обладают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различные части калины: ягоды,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цветы, семена, ветви, кора.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Приготавливаемые народные средства</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 успешно применяются при лечении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заболеваний сердца, сосудов, органов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дыхательной и пищеварительной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mj-lt"/>
                <a:ea typeface="Calibri" pitchFamily="34" charset="0"/>
                <a:cs typeface="Times New Roman" pitchFamily="18" charset="0"/>
              </a:rPr>
              <a:t>системы. </a:t>
            </a:r>
          </a:p>
        </p:txBody>
      </p:sp>
      <p:sp>
        <p:nvSpPr>
          <p:cNvPr id="13" name="Прямоугольник 12"/>
          <p:cNvSpPr/>
          <p:nvPr/>
        </p:nvSpPr>
        <p:spPr>
          <a:xfrm>
            <a:off x="539552" y="4653136"/>
            <a:ext cx="4572000" cy="923330"/>
          </a:xfrm>
          <a:prstGeom prst="rect">
            <a:avLst/>
          </a:prstGeom>
        </p:spPr>
        <p:txBody>
          <a:bodyPr>
            <a:spAutoFit/>
          </a:bodyPr>
          <a:lstStyle/>
          <a:p>
            <a:pPr lvl="0" eaLnBrk="0" fontAlgn="base" hangingPunct="0">
              <a:spcBef>
                <a:spcPct val="0"/>
              </a:spcBef>
              <a:spcAft>
                <a:spcPct val="0"/>
              </a:spcAft>
            </a:pPr>
            <a:r>
              <a:rPr lang="ru-RU" dirty="0" smtClean="0">
                <a:ea typeface="Calibri" pitchFamily="34" charset="0"/>
                <a:cs typeface="Times New Roman" pitchFamily="18" charset="0"/>
              </a:rPr>
              <a:t>Ягодами калины лечат нервные </a:t>
            </a:r>
          </a:p>
          <a:p>
            <a:pPr lvl="0" eaLnBrk="0" fontAlgn="base" hangingPunct="0">
              <a:spcBef>
                <a:spcPct val="0"/>
              </a:spcBef>
              <a:spcAft>
                <a:spcPct val="0"/>
              </a:spcAft>
            </a:pPr>
            <a:r>
              <a:rPr lang="ru-RU" dirty="0" smtClean="0">
                <a:ea typeface="Calibri" pitchFamily="34" charset="0"/>
                <a:cs typeface="Times New Roman" pitchFamily="18" charset="0"/>
              </a:rPr>
              <a:t>расстройств, простуду, они помогают </a:t>
            </a:r>
          </a:p>
          <a:p>
            <a:pPr lvl="0" eaLnBrk="0" fontAlgn="base" hangingPunct="0">
              <a:spcBef>
                <a:spcPct val="0"/>
              </a:spcBef>
              <a:spcAft>
                <a:spcPct val="0"/>
              </a:spcAft>
            </a:pPr>
            <a:r>
              <a:rPr lang="ru-RU" dirty="0" smtClean="0">
                <a:ea typeface="Calibri" pitchFamily="34" charset="0"/>
                <a:cs typeface="Times New Roman" pitchFamily="18" charset="0"/>
              </a:rPr>
              <a:t>справиться с воспалительным процессом.</a:t>
            </a:r>
            <a:endParaRPr lang="ru-RU" dirty="0" smtClean="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Замещающая рамка рисунка 8" descr="krapiva-1024x680"/>
          <p:cNvPicPr>
            <a:picLocks noChangeAspect="1"/>
          </p:cNvPicPr>
          <p:nvPr/>
        </p:nvPicPr>
        <p:blipFill>
          <a:blip r:embed="rId3" cstate="print"/>
          <a:stretch>
            <a:fillRect/>
          </a:stretch>
        </p:blipFill>
        <p:spPr>
          <a:xfrm>
            <a:off x="4499992" y="260648"/>
            <a:ext cx="4381029" cy="3600400"/>
          </a:xfrm>
          <a:prstGeom prst="rect">
            <a:avLst/>
          </a:prstGeom>
        </p:spPr>
      </p:pic>
      <p:sp>
        <p:nvSpPr>
          <p:cNvPr id="3" name="Прямоугольник 2"/>
          <p:cNvSpPr/>
          <p:nvPr/>
        </p:nvSpPr>
        <p:spPr>
          <a:xfrm>
            <a:off x="323528" y="764704"/>
            <a:ext cx="4032448" cy="3859518"/>
          </a:xfrm>
          <a:prstGeom prst="rect">
            <a:avLst/>
          </a:prstGeom>
        </p:spPr>
        <p:txBody>
          <a:bodyPr wrap="square">
            <a:spAutoFit/>
          </a:bodyPr>
          <a:lstStyle/>
          <a:p>
            <a:pPr>
              <a:lnSpc>
                <a:spcPct val="80000"/>
              </a:lnSpc>
            </a:pPr>
            <a:r>
              <a:rPr lang="ru-RU" altLang="en-US" spc="-100" dirty="0" err="1" smtClean="0">
                <a:sym typeface="+mn-ea"/>
              </a:rPr>
              <a:t>Крапи́ва</a:t>
            </a:r>
            <a:r>
              <a:rPr lang="ru-RU" altLang="en-US" spc="-100" dirty="0" smtClean="0">
                <a:sym typeface="+mn-ea"/>
              </a:rPr>
              <a:t> — многолетнее травянистое растение, включает в себя более 50 видов. Произрастает, в основном, в зоне умеренного климата в Северном и (реже) Южном полушариях. В России распространены Крапива двудомная и Крапива жгучая. </a:t>
            </a:r>
            <a:endParaRPr lang="ru-RU" altLang="en-US" sz="2000" spc="-100" dirty="0" smtClean="0">
              <a:sym typeface="+mn-ea"/>
            </a:endParaRPr>
          </a:p>
          <a:p>
            <a:pPr>
              <a:lnSpc>
                <a:spcPct val="80000"/>
              </a:lnSpc>
            </a:pPr>
            <a:r>
              <a:rPr lang="ru-RU" altLang="en-US" spc="-100" dirty="0" smtClean="0">
                <a:sym typeface="+mn-ea"/>
              </a:rPr>
              <a:t>Высота растения 30-150 см. Стебли и листья покрыты жгучими волосками. Ожоги крапивы сравнительно безвредны Цветки мелкие, собраны в соцветия, плоды - яйцевидные орешки. Крапива цветёт в июне- сентябре. Растет в сорных местах, около жилищ, по берегам рек, на пустырях.</a:t>
            </a:r>
            <a:endParaRPr lang="ru-RU" altLang="en-US" sz="2000" spc="-100" dirty="0" smtClean="0">
              <a:sym typeface="+mn-ea"/>
            </a:endParaRPr>
          </a:p>
          <a:p>
            <a:pPr>
              <a:lnSpc>
                <a:spcPct val="80000"/>
              </a:lnSpc>
            </a:pPr>
            <a:r>
              <a:rPr lang="ru-RU" altLang="en-US" spc="-100" dirty="0" smtClean="0">
                <a:ea typeface="+Основной текст (восточно-азиат" charset="0"/>
                <a:sym typeface="+mn-ea"/>
              </a:rPr>
              <a:t>У крапивы используются листья, они богаты витаминами, дубильными веществами и органическими  кислотами.</a:t>
            </a:r>
            <a:endParaRPr lang="ru-RU" altLang="en-US" sz="2000" spc="-100" dirty="0" smtClean="0">
              <a:ea typeface="+Основной текст (восточно-азиат" charset="0"/>
              <a:sym typeface="+mn-ea"/>
            </a:endParaRPr>
          </a:p>
        </p:txBody>
      </p:sp>
      <p:sp>
        <p:nvSpPr>
          <p:cNvPr id="4" name="Прямоугольник 3"/>
          <p:cNvSpPr/>
          <p:nvPr/>
        </p:nvSpPr>
        <p:spPr>
          <a:xfrm>
            <a:off x="1115616" y="188640"/>
            <a:ext cx="2014013" cy="646331"/>
          </a:xfrm>
          <a:prstGeom prst="rect">
            <a:avLst/>
          </a:prstGeom>
        </p:spPr>
        <p:txBody>
          <a:bodyPr wrap="none">
            <a:spAutoFit/>
          </a:bodyPr>
          <a:lstStyle/>
          <a:p>
            <a:r>
              <a:rPr lang="ru-RU" altLang="en-US" sz="3600" b="1" dirty="0" smtClean="0">
                <a:ln/>
              </a:rPr>
              <a:t>Крапива</a:t>
            </a:r>
            <a:endParaRPr lang="ru-RU" sz="3600" b="1" dirty="0"/>
          </a:p>
        </p:txBody>
      </p:sp>
      <p:sp>
        <p:nvSpPr>
          <p:cNvPr id="6" name="Прямоугольник 5"/>
          <p:cNvSpPr/>
          <p:nvPr/>
        </p:nvSpPr>
        <p:spPr>
          <a:xfrm>
            <a:off x="4067944" y="4005064"/>
            <a:ext cx="4104456" cy="2086725"/>
          </a:xfrm>
          <a:prstGeom prst="rect">
            <a:avLst/>
          </a:prstGeom>
        </p:spPr>
        <p:txBody>
          <a:bodyPr wrap="square">
            <a:spAutoFit/>
          </a:bodyPr>
          <a:lstStyle/>
          <a:p>
            <a:pPr>
              <a:lnSpc>
                <a:spcPct val="80000"/>
              </a:lnSpc>
            </a:pPr>
            <a:r>
              <a:rPr lang="ru-RU" altLang="en-US" spc="-100" dirty="0" smtClean="0">
                <a:ea typeface="+Основной текст (восточно-азиат" charset="0"/>
                <a:sym typeface="+mn-ea"/>
              </a:rPr>
              <a:t>Препараты из листьев крапивы обладают  кровоостанавливающим, противовоспалительным  действием, их используют при отеках, заболеваниях печени, кожных заболеваниях, туберкулезе. Они используются для промывки ран, остановки наружных кровотечений, укрепления корней волос. Молодые побеги крапивы идут на приготовление супов.</a:t>
            </a:r>
            <a:endParaRPr lang="ru-RU" altLang="en-US" sz="2000" spc="-100" dirty="0">
              <a:ea typeface="+Основной текст (восточно-азиат" charset="0"/>
              <a:sym typeface="+mn-ea"/>
            </a:endParaRPr>
          </a:p>
        </p:txBody>
      </p:sp>
      <p:pic>
        <p:nvPicPr>
          <p:cNvPr id="1026" name="Picture 2" descr="C:\Users\Пользователь\Desktop\лекарственные растения\крапива.jpg"/>
          <p:cNvPicPr>
            <a:picLocks noChangeAspect="1" noChangeArrowheads="1"/>
          </p:cNvPicPr>
          <p:nvPr/>
        </p:nvPicPr>
        <p:blipFill>
          <a:blip r:embed="rId4" cstate="print"/>
          <a:srcRect/>
          <a:stretch>
            <a:fillRect/>
          </a:stretch>
        </p:blipFill>
        <p:spPr bwMode="auto">
          <a:xfrm>
            <a:off x="323528" y="4725144"/>
            <a:ext cx="3317776" cy="213285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4048" y="476672"/>
            <a:ext cx="3672408" cy="535531"/>
          </a:xfrm>
          <a:prstGeom prst="rect">
            <a:avLst/>
          </a:prstGeom>
        </p:spPr>
        <p:txBody>
          <a:bodyPr wrap="square">
            <a:spAutoFit/>
          </a:bodyPr>
          <a:lstStyle/>
          <a:p>
            <a:pPr>
              <a:lnSpc>
                <a:spcPct val="80000"/>
              </a:lnSpc>
            </a:pPr>
            <a:r>
              <a:rPr lang="ru-RU" sz="3600" b="1" dirty="0" smtClean="0"/>
              <a:t>Мать-и-мачеха</a:t>
            </a:r>
            <a:endParaRPr lang="ru-RU" sz="3600" b="1" dirty="0"/>
          </a:p>
        </p:txBody>
      </p:sp>
      <p:pic>
        <p:nvPicPr>
          <p:cNvPr id="1026" name="Picture 2" descr="C:\Users\Пользователь\Desktop\лекарственные растения\мать и мачеха.jpg"/>
          <p:cNvPicPr>
            <a:picLocks noChangeAspect="1" noChangeArrowheads="1"/>
          </p:cNvPicPr>
          <p:nvPr/>
        </p:nvPicPr>
        <p:blipFill>
          <a:blip r:embed="rId2" cstate="print"/>
          <a:srcRect l="13810"/>
          <a:stretch>
            <a:fillRect/>
          </a:stretch>
        </p:blipFill>
        <p:spPr bwMode="auto">
          <a:xfrm>
            <a:off x="251520" y="260648"/>
            <a:ext cx="4268865" cy="3566160"/>
          </a:xfrm>
          <a:prstGeom prst="rect">
            <a:avLst/>
          </a:prstGeom>
          <a:noFill/>
        </p:spPr>
      </p:pic>
      <p:pic>
        <p:nvPicPr>
          <p:cNvPr id="1027" name="Picture 3" descr="C:\Users\Пользователь\Desktop\лекарственные растения\мать и мачеха2.jpg"/>
          <p:cNvPicPr>
            <a:picLocks noChangeAspect="1" noChangeArrowheads="1"/>
          </p:cNvPicPr>
          <p:nvPr/>
        </p:nvPicPr>
        <p:blipFill>
          <a:blip r:embed="rId3" cstate="print"/>
          <a:srcRect r="4429"/>
          <a:stretch>
            <a:fillRect/>
          </a:stretch>
        </p:blipFill>
        <p:spPr bwMode="auto">
          <a:xfrm>
            <a:off x="4499992" y="4005064"/>
            <a:ext cx="4387174" cy="2304256"/>
          </a:xfrm>
          <a:prstGeom prst="rect">
            <a:avLst/>
          </a:prstGeom>
          <a:noFill/>
        </p:spPr>
      </p:pic>
      <p:sp>
        <p:nvSpPr>
          <p:cNvPr id="6" name="Прямоугольник 5"/>
          <p:cNvSpPr/>
          <p:nvPr/>
        </p:nvSpPr>
        <p:spPr>
          <a:xfrm>
            <a:off x="4644008" y="1196752"/>
            <a:ext cx="4302716" cy="3416320"/>
          </a:xfrm>
          <a:prstGeom prst="rect">
            <a:avLst/>
          </a:prstGeom>
        </p:spPr>
        <p:txBody>
          <a:bodyPr wrap="square">
            <a:spAutoFit/>
          </a:bodyPr>
          <a:lstStyle/>
          <a:p>
            <a:r>
              <a:rPr lang="ru-RU" dirty="0" smtClean="0"/>
              <a:t>Мать и мачеха многолетнее травянистое </a:t>
            </a:r>
          </a:p>
          <a:p>
            <a:r>
              <a:rPr lang="ru-RU" dirty="0" smtClean="0"/>
              <a:t>растение широко распространённое в </a:t>
            </a:r>
          </a:p>
          <a:p>
            <a:r>
              <a:rPr lang="ru-RU" dirty="0" smtClean="0"/>
              <a:t>Евразии, Африке, а также, как заносное,</a:t>
            </a:r>
          </a:p>
          <a:p>
            <a:r>
              <a:rPr lang="ru-RU" dirty="0" smtClean="0"/>
              <a:t>в других частях света. Особенностью </a:t>
            </a:r>
          </a:p>
          <a:p>
            <a:r>
              <a:rPr lang="ru-RU" dirty="0" smtClean="0"/>
              <a:t>мать и мачехи является то, что оно цветёт</a:t>
            </a:r>
          </a:p>
          <a:p>
            <a:r>
              <a:rPr lang="ru-RU" dirty="0" smtClean="0"/>
              <a:t>ранней весной до распускания листьев.</a:t>
            </a:r>
          </a:p>
          <a:p>
            <a:r>
              <a:rPr lang="ru-RU" dirty="0" smtClean="0"/>
              <a:t>С древних времён растение используется </a:t>
            </a:r>
          </a:p>
          <a:p>
            <a:r>
              <a:rPr lang="ru-RU" dirty="0" smtClean="0"/>
              <a:t>как лекарственное. </a:t>
            </a:r>
          </a:p>
          <a:p>
            <a:r>
              <a:rPr lang="ru-RU" dirty="0" smtClean="0"/>
              <a:t>  </a:t>
            </a:r>
          </a:p>
          <a:p>
            <a:endParaRPr lang="ru-RU" dirty="0" smtClean="0"/>
          </a:p>
          <a:p>
            <a:r>
              <a:rPr lang="ru-RU" dirty="0" smtClean="0"/>
              <a:t> </a:t>
            </a:r>
          </a:p>
          <a:p>
            <a:endParaRPr lang="ru-RU" dirty="0" smtClean="0"/>
          </a:p>
        </p:txBody>
      </p:sp>
      <p:sp>
        <p:nvSpPr>
          <p:cNvPr id="7" name="Прямоугольник 6"/>
          <p:cNvSpPr/>
          <p:nvPr/>
        </p:nvSpPr>
        <p:spPr>
          <a:xfrm>
            <a:off x="323528" y="3933056"/>
            <a:ext cx="4032448" cy="2031325"/>
          </a:xfrm>
          <a:prstGeom prst="rect">
            <a:avLst/>
          </a:prstGeom>
        </p:spPr>
        <p:txBody>
          <a:bodyPr wrap="square">
            <a:spAutoFit/>
          </a:bodyPr>
          <a:lstStyle/>
          <a:p>
            <a:r>
              <a:rPr lang="ru-RU" dirty="0" smtClean="0"/>
              <a:t>Цветёт жёлтыми цветами, </a:t>
            </a:r>
          </a:p>
          <a:p>
            <a:r>
              <a:rPr lang="ru-RU" dirty="0" smtClean="0"/>
              <a:t>расположенными на невысоких</a:t>
            </a:r>
          </a:p>
          <a:p>
            <a:r>
              <a:rPr lang="ru-RU" dirty="0" smtClean="0"/>
              <a:t>цветоносных побегах, ещё до распускания широких листьев, гладких с одной поверхности и шероховатых с другой.</a:t>
            </a:r>
          </a:p>
          <a:p>
            <a:r>
              <a:rPr lang="ru-RU" dirty="0" smtClean="0"/>
              <a:t>Сезон цветения –ранняя весна(апрель).</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puh"/>
          <p:cNvPicPr>
            <a:picLocks noChangeAspect="1" noChangeArrowheads="1"/>
          </p:cNvPicPr>
          <p:nvPr/>
        </p:nvPicPr>
        <p:blipFill>
          <a:blip r:embed="rId2" cstate="print"/>
          <a:srcRect/>
          <a:stretch>
            <a:fillRect/>
          </a:stretch>
        </p:blipFill>
        <p:spPr bwMode="auto">
          <a:xfrm>
            <a:off x="251520" y="260648"/>
            <a:ext cx="3168352" cy="3816424"/>
          </a:xfrm>
          <a:prstGeom prst="rect">
            <a:avLst/>
          </a:prstGeom>
          <a:noFill/>
          <a:ln w="9525">
            <a:noFill/>
            <a:miter lim="800000"/>
            <a:headEnd/>
            <a:tailEnd/>
          </a:ln>
        </p:spPr>
      </p:pic>
      <p:pic>
        <p:nvPicPr>
          <p:cNvPr id="1028" name="Picture 4" descr="C:\Users\Пользователь\Desktop\лекарственные растения\лопух.jpg"/>
          <p:cNvPicPr>
            <a:picLocks noChangeAspect="1" noChangeArrowheads="1"/>
          </p:cNvPicPr>
          <p:nvPr/>
        </p:nvPicPr>
        <p:blipFill>
          <a:blip r:embed="rId3" cstate="print"/>
          <a:srcRect/>
          <a:stretch>
            <a:fillRect/>
          </a:stretch>
        </p:blipFill>
        <p:spPr bwMode="auto">
          <a:xfrm>
            <a:off x="6012160" y="3707650"/>
            <a:ext cx="3131840" cy="3150350"/>
          </a:xfrm>
          <a:prstGeom prst="rect">
            <a:avLst/>
          </a:prstGeom>
          <a:noFill/>
        </p:spPr>
      </p:pic>
      <p:sp>
        <p:nvSpPr>
          <p:cNvPr id="1031" name="Rectangle 7"/>
          <p:cNvSpPr>
            <a:spLocks noChangeArrowheads="1"/>
          </p:cNvSpPr>
          <p:nvPr/>
        </p:nvSpPr>
        <p:spPr bwMode="auto">
          <a:xfrm>
            <a:off x="0" y="-323165"/>
            <a:ext cx="184731"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Прямоугольник 10"/>
          <p:cNvSpPr/>
          <p:nvPr/>
        </p:nvSpPr>
        <p:spPr>
          <a:xfrm>
            <a:off x="251520" y="4077072"/>
            <a:ext cx="5904656" cy="2292935"/>
          </a:xfrm>
          <a:prstGeom prst="rect">
            <a:avLst/>
          </a:prstGeom>
        </p:spPr>
        <p:txBody>
          <a:bodyPr wrap="square">
            <a:spAutoFit/>
          </a:bodyPr>
          <a:lstStyle/>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лопух в народной медицине эффективен для снятия отеков</a:t>
            </a:r>
            <a:r>
              <a:rPr lang="ru-RU" sz="1600" dirty="0" smtClean="0">
                <a:solidFill>
                  <a:prstClr val="black"/>
                </a:solidFill>
                <a:ea typeface="Times New Roman" pitchFamily="18" charset="0"/>
                <a:cs typeface="Times New Roman" pitchFamily="18" charset="0"/>
              </a:rPr>
              <a:t>;</a:t>
            </a:r>
            <a:endParaRPr lang="ru-RU" sz="1600"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для улучшения кровообращения и снятия боли;</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для очищения сосудов при ишемической болезни сердца;</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снижает артериальное давление;</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устраняет запоры. </a:t>
            </a:r>
          </a:p>
          <a:p>
            <a:pPr lvl="0" eaLnBrk="0" fontAlgn="base" hangingPunct="0">
              <a:spcBef>
                <a:spcPct val="0"/>
              </a:spcBef>
              <a:spcAft>
                <a:spcPct val="0"/>
              </a:spcAft>
              <a:buFontTx/>
              <a:buChar char="•"/>
            </a:pPr>
            <a:endParaRPr lang="ru-RU" sz="1200" dirty="0" smtClean="0">
              <a:solidFill>
                <a:prstClr val="black"/>
              </a:solidFill>
              <a:latin typeface="Calibri" pitchFamily="34" charset="0"/>
              <a:cs typeface="Times New Roman" pitchFamily="18" charset="0"/>
            </a:endParaRPr>
          </a:p>
          <a:p>
            <a:pPr lvl="0" eaLnBrk="0" fontAlgn="base" hangingPunct="0">
              <a:spcBef>
                <a:spcPct val="0"/>
              </a:spcBef>
              <a:spcAft>
                <a:spcPct val="0"/>
              </a:spcAft>
              <a:buFontTx/>
              <a:buChar char="•"/>
            </a:pPr>
            <a:endParaRPr lang="ru-RU" sz="1200" dirty="0" smtClean="0">
              <a:solidFill>
                <a:prstClr val="black"/>
              </a:solidFill>
              <a:latin typeface="Calibri" pitchFamily="34" charset="0"/>
              <a:cs typeface="Times New Roman" pitchFamily="18" charset="0"/>
            </a:endParaRPr>
          </a:p>
          <a:p>
            <a:pPr lvl="0" eaLnBrk="0" fontAlgn="base" hangingPunct="0">
              <a:spcBef>
                <a:spcPct val="0"/>
              </a:spcBef>
              <a:spcAft>
                <a:spcPct val="0"/>
              </a:spcAft>
              <a:buFontTx/>
              <a:buChar char="•"/>
            </a:pPr>
            <a:endParaRPr lang="ru-RU" sz="1100" dirty="0" smtClean="0">
              <a:solidFill>
                <a:prstClr val="black"/>
              </a:solidFill>
              <a:latin typeface="Arial" pitchFamily="34" charset="0"/>
              <a:cs typeface="Arial" pitchFamily="34" charset="0"/>
            </a:endParaRPr>
          </a:p>
        </p:txBody>
      </p:sp>
      <p:sp>
        <p:nvSpPr>
          <p:cNvPr id="14" name="Прямоугольник 13"/>
          <p:cNvSpPr/>
          <p:nvPr/>
        </p:nvSpPr>
        <p:spPr>
          <a:xfrm>
            <a:off x="4932040" y="188640"/>
            <a:ext cx="1476430" cy="646331"/>
          </a:xfrm>
          <a:prstGeom prst="rect">
            <a:avLst/>
          </a:prstGeom>
        </p:spPr>
        <p:txBody>
          <a:bodyPr wrap="none">
            <a:spAutoFit/>
          </a:bodyPr>
          <a:lstStyle/>
          <a:p>
            <a:pPr lvl="0" fontAlgn="base">
              <a:spcBef>
                <a:spcPct val="0"/>
              </a:spcBef>
              <a:spcAft>
                <a:spcPct val="0"/>
              </a:spcAft>
            </a:pPr>
            <a:r>
              <a:rPr lang="ru-RU" sz="3600" b="1" dirty="0" smtClean="0">
                <a:solidFill>
                  <a:prstClr val="black"/>
                </a:solidFill>
                <a:latin typeface="+mj-lt"/>
                <a:cs typeface="Arial" pitchFamily="34" charset="0"/>
              </a:rPr>
              <a:t>Лопух</a:t>
            </a:r>
          </a:p>
        </p:txBody>
      </p:sp>
      <p:sp>
        <p:nvSpPr>
          <p:cNvPr id="9" name="Прямоугольник 8"/>
          <p:cNvSpPr/>
          <p:nvPr/>
        </p:nvSpPr>
        <p:spPr>
          <a:xfrm>
            <a:off x="3419872" y="836712"/>
            <a:ext cx="5400600" cy="3139321"/>
          </a:xfrm>
          <a:prstGeom prst="rect">
            <a:avLst/>
          </a:prstGeom>
        </p:spPr>
        <p:txBody>
          <a:bodyPr wrap="square">
            <a:spAutoFit/>
          </a:bodyPr>
          <a:lstStyle/>
          <a:p>
            <a:pPr lvl="0" eaLnBrk="0" fontAlgn="base" hangingPunct="0">
              <a:spcBef>
                <a:spcPct val="0"/>
              </a:spcBef>
              <a:spcAft>
                <a:spcPct val="0"/>
              </a:spcAft>
            </a:pPr>
            <a:r>
              <a:rPr lang="ru-RU" dirty="0" smtClean="0">
                <a:solidFill>
                  <a:prstClr val="black"/>
                </a:solidFill>
                <a:ea typeface="Times New Roman" pitchFamily="18" charset="0"/>
                <a:cs typeface="Times New Roman" pitchFamily="18" charset="0"/>
              </a:rPr>
              <a:t>Мочегонное свойство корня лопуха позволяет применять его при лечении патологий почек;</a:t>
            </a:r>
            <a:endParaRPr lang="ru-RU" dirty="0" smtClean="0">
              <a:solidFill>
                <a:prstClr val="black"/>
              </a:solidFill>
              <a:ea typeface="Calibri" pitchFamily="34" charset="0"/>
              <a:cs typeface="Times New Roman" pitchFamily="18" charset="0"/>
            </a:endParaRPr>
          </a:p>
          <a:p>
            <a:pPr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в виде отваров и настоев растение используют при ревматизме и подагре; </a:t>
            </a:r>
          </a:p>
          <a:p>
            <a:pPr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 растирания с репейным маслом эффективны при экземах и других кожных болезнях;</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назначают как потогонное и желчное средство при болезнях желудка и печени;</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r>
              <a:rPr lang="ru-RU" dirty="0" smtClean="0">
                <a:solidFill>
                  <a:prstClr val="black"/>
                </a:solidFill>
                <a:ea typeface="Times New Roman" pitchFamily="18" charset="0"/>
                <a:cs typeface="Times New Roman" pitchFamily="18" charset="0"/>
              </a:rPr>
              <a:t>при приеме внутрь оказывает сильный жаропонижающий эффект;</a:t>
            </a:r>
            <a:endParaRPr lang="ru-RU" dirty="0" smtClean="0">
              <a:solidFill>
                <a:prstClr val="black"/>
              </a:solidFill>
              <a:ea typeface="Calibri" pitchFamily="34" charset="0"/>
              <a:cs typeface="Times New Roman" pitchFamily="18" charset="0"/>
            </a:endParaRPr>
          </a:p>
          <a:p>
            <a:pPr lvl="0" eaLnBrk="0" fontAlgn="base" hangingPunct="0">
              <a:spcBef>
                <a:spcPct val="0"/>
              </a:spcBef>
              <a:spcAft>
                <a:spcPct val="0"/>
              </a:spcAft>
              <a:buFontTx/>
              <a:buChar char="•"/>
            </a:pPr>
            <a:endParaRPr lang="ru-RU" dirty="0" smtClean="0">
              <a:solidFill>
                <a:prstClr val="black"/>
              </a:solidFill>
              <a:ea typeface="Calibri" pitchFamily="34"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cstate="print">
            <a:extLst>
              <a:ext uri="{28A0092B-C50C-407E-A947-70E740481C1C}">
                <a14:useLocalDpi xmlns:a14="http://schemas.microsoft.com/office/drawing/2010/main" val="0"/>
              </a:ext>
            </a:extLst>
          </a:blip>
          <a:srcRect b="8120"/>
          <a:stretch>
            <a:fillRect/>
          </a:stretch>
        </p:blipFill>
        <p:spPr>
          <a:xfrm>
            <a:off x="0" y="2060848"/>
            <a:ext cx="4788024" cy="4320480"/>
          </a:xfrm>
          <a:prstGeom prst="rect">
            <a:avLst/>
          </a:prstGeom>
        </p:spPr>
      </p:pic>
      <p:sp>
        <p:nvSpPr>
          <p:cNvPr id="4098" name="Rectangle 2"/>
          <p:cNvSpPr>
            <a:spLocks noChangeArrowheads="1"/>
          </p:cNvSpPr>
          <p:nvPr/>
        </p:nvSpPr>
        <p:spPr bwMode="auto">
          <a:xfrm>
            <a:off x="539552" y="1052736"/>
            <a:ext cx="396044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ru-RU" b="0" i="0" u="none" strike="noStrike" cap="none" normalizeH="0" baseline="0" dirty="0" smtClean="0">
                <a:ln>
                  <a:noFill/>
                </a:ln>
                <a:solidFill>
                  <a:srgbClr val="0A0A0A"/>
                </a:solidFill>
                <a:effectLst/>
                <a:ea typeface="Times New Roman" pitchFamily="18" charset="0"/>
                <a:cs typeface="Times New Roman" pitchFamily="18" charset="0"/>
              </a:rPr>
              <a:t>Ягоду любого сорта применяют для профилактики и лечения заболеваний различной сложности</a:t>
            </a:r>
            <a:r>
              <a:rPr lang="ru-RU" dirty="0" smtClean="0">
                <a:solidFill>
                  <a:srgbClr val="0A0A0A"/>
                </a:solidFill>
                <a:ea typeface="Times New Roman" pitchFamily="18" charset="0"/>
                <a:cs typeface="Times New Roman" pitchFamily="18" charset="0"/>
              </a:rPr>
              <a:t>. </a:t>
            </a:r>
            <a:endParaRPr lang="ru-RU" dirty="0" smtClean="0">
              <a:cs typeface="Arial" pitchFamily="34" charset="0"/>
            </a:endParaRPr>
          </a:p>
        </p:txBody>
      </p:sp>
      <p:sp>
        <p:nvSpPr>
          <p:cNvPr id="6" name="Прямоугольник 5"/>
          <p:cNvSpPr/>
          <p:nvPr/>
        </p:nvSpPr>
        <p:spPr>
          <a:xfrm>
            <a:off x="1331640" y="260648"/>
            <a:ext cx="2016224" cy="646331"/>
          </a:xfrm>
          <a:prstGeom prst="rect">
            <a:avLst/>
          </a:prstGeom>
        </p:spPr>
        <p:txBody>
          <a:bodyPr wrap="square">
            <a:spAutoFit/>
          </a:bodyPr>
          <a:lstStyle/>
          <a:p>
            <a:r>
              <a:rPr lang="ru-RU" sz="2000" dirty="0" smtClean="0">
                <a:solidFill>
                  <a:srgbClr val="0A0A0A"/>
                </a:solidFill>
                <a:latin typeface="Calibri" pitchFamily="34" charset="0"/>
                <a:ea typeface="Times New Roman" pitchFamily="18" charset="0"/>
                <a:cs typeface="Times New Roman" pitchFamily="18" charset="0"/>
              </a:rPr>
              <a:t>  </a:t>
            </a:r>
            <a:r>
              <a:rPr lang="ru-RU" sz="3600" b="1" dirty="0" smtClean="0">
                <a:solidFill>
                  <a:srgbClr val="0A0A0A"/>
                </a:solidFill>
                <a:latin typeface="+mj-lt"/>
                <a:ea typeface="Times New Roman" pitchFamily="18" charset="0"/>
                <a:cs typeface="Times New Roman" pitchFamily="18" charset="0"/>
              </a:rPr>
              <a:t>Малина</a:t>
            </a:r>
            <a:endParaRPr lang="ru-RU" sz="3600" b="1" dirty="0">
              <a:latin typeface="+mj-lt"/>
            </a:endParaRPr>
          </a:p>
        </p:txBody>
      </p:sp>
      <p:pic>
        <p:nvPicPr>
          <p:cNvPr id="1026" name="Picture 2" descr="C:\Users\Пользователь\Desktop\лекарственные растения\малина1.jpg"/>
          <p:cNvPicPr>
            <a:picLocks noChangeAspect="1" noChangeArrowheads="1"/>
          </p:cNvPicPr>
          <p:nvPr/>
        </p:nvPicPr>
        <p:blipFill>
          <a:blip r:embed="rId3" cstate="print"/>
          <a:srcRect l="3241" r="5673" b="9120"/>
          <a:stretch>
            <a:fillRect/>
          </a:stretch>
        </p:blipFill>
        <p:spPr bwMode="auto">
          <a:xfrm>
            <a:off x="4860032" y="188640"/>
            <a:ext cx="4016170" cy="2886022"/>
          </a:xfrm>
          <a:prstGeom prst="rect">
            <a:avLst/>
          </a:prstGeom>
          <a:noFill/>
        </p:spPr>
      </p:pic>
      <p:sp>
        <p:nvSpPr>
          <p:cNvPr id="8" name="Прямоугольник 7"/>
          <p:cNvSpPr/>
          <p:nvPr/>
        </p:nvSpPr>
        <p:spPr>
          <a:xfrm>
            <a:off x="4788024" y="3717032"/>
            <a:ext cx="4104456" cy="1477328"/>
          </a:xfrm>
          <a:prstGeom prst="rect">
            <a:avLst/>
          </a:prstGeom>
        </p:spPr>
        <p:txBody>
          <a:bodyPr wrap="square">
            <a:spAutoFit/>
          </a:bodyPr>
          <a:lstStyle/>
          <a:p>
            <a:pPr fontAlgn="base">
              <a:spcBef>
                <a:spcPct val="0"/>
              </a:spcBef>
              <a:spcAft>
                <a:spcPct val="0"/>
              </a:spcAft>
            </a:pPr>
            <a:r>
              <a:rPr lang="ru-RU" dirty="0" smtClean="0">
                <a:solidFill>
                  <a:srgbClr val="0A0A0A"/>
                </a:solidFill>
                <a:ea typeface="Times New Roman" pitchFamily="18" charset="0"/>
                <a:cs typeface="Times New Roman" pitchFamily="18" charset="0"/>
              </a:rPr>
              <a:t>В её основе лежит большое количество аскорбиновой кислоты, а всем известно, что витамин С выступает в роли природного антиоксиданта и </a:t>
            </a:r>
            <a:r>
              <a:rPr lang="ru-RU" dirty="0" err="1" smtClean="0">
                <a:solidFill>
                  <a:srgbClr val="0A0A0A"/>
                </a:solidFill>
                <a:ea typeface="Times New Roman" pitchFamily="18" charset="0"/>
                <a:cs typeface="Times New Roman" pitchFamily="18" charset="0"/>
              </a:rPr>
              <a:t>иммуностимулятора</a:t>
            </a:r>
            <a:r>
              <a:rPr lang="ru-RU" dirty="0" smtClean="0">
                <a:solidFill>
                  <a:srgbClr val="0A0A0A"/>
                </a:solidFill>
                <a:ea typeface="Times New Roman" pitchFamily="18" charset="0"/>
                <a:cs typeface="Times New Roman" pitchFamily="18" charset="0"/>
              </a:rPr>
              <a:t>.</a:t>
            </a:r>
            <a:endParaRPr lang="ru-RU" dirty="0" smtClean="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www.1000listnik.ru/wp-content/uploads/2017/06/yagody-i-otvar-shipovnika-v-prozrachnoy-chashke.jpg"/>
          <p:cNvPicPr/>
          <p:nvPr/>
        </p:nvPicPr>
        <p:blipFill>
          <a:blip r:embed="rId2" cstate="print"/>
          <a:srcRect/>
          <a:stretch>
            <a:fillRect/>
          </a:stretch>
        </p:blipFill>
        <p:spPr bwMode="auto">
          <a:xfrm>
            <a:off x="5220072" y="3284984"/>
            <a:ext cx="3600400" cy="2880320"/>
          </a:xfrm>
          <a:prstGeom prst="rect">
            <a:avLst/>
          </a:prstGeom>
          <a:noFill/>
          <a:ln w="9525">
            <a:noFill/>
            <a:miter lim="800000"/>
            <a:headEnd/>
            <a:tailEnd/>
          </a:ln>
        </p:spPr>
      </p:pic>
      <p:pic>
        <p:nvPicPr>
          <p:cNvPr id="3073" name="Picture 1" descr="C:\Users\Пользователь\Desktop\лекарственные растения\шиповник1.jpg"/>
          <p:cNvPicPr>
            <a:picLocks noChangeAspect="1" noChangeArrowheads="1"/>
          </p:cNvPicPr>
          <p:nvPr/>
        </p:nvPicPr>
        <p:blipFill>
          <a:blip r:embed="rId3" cstate="print"/>
          <a:srcRect/>
          <a:stretch>
            <a:fillRect/>
          </a:stretch>
        </p:blipFill>
        <p:spPr bwMode="auto">
          <a:xfrm>
            <a:off x="251520" y="260648"/>
            <a:ext cx="4176464" cy="3364285"/>
          </a:xfrm>
          <a:prstGeom prst="rect">
            <a:avLst/>
          </a:prstGeom>
          <a:noFill/>
        </p:spPr>
      </p:pic>
      <p:sp>
        <p:nvSpPr>
          <p:cNvPr id="3075"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76" name="Rectangle 4"/>
          <p:cNvSpPr>
            <a:spLocks noChangeArrowheads="1"/>
          </p:cNvSpPr>
          <p:nvPr/>
        </p:nvSpPr>
        <p:spPr bwMode="auto">
          <a:xfrm rot="10800000" flipV="1">
            <a:off x="251520" y="3717032"/>
            <a:ext cx="4896544"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tab pos="5130800" algn="l"/>
              </a:tabLst>
            </a:pPr>
            <a:r>
              <a:rPr kumimoji="0" lang="ru-RU" b="0" i="0" u="none" strike="noStrike" cap="none" normalizeH="0" baseline="0" dirty="0" smtClean="0">
                <a:ln>
                  <a:noFill/>
                </a:ln>
                <a:solidFill>
                  <a:schemeClr val="tx1"/>
                </a:solidFill>
                <a:effectLst/>
                <a:ea typeface="Calibri" pitchFamily="34" charset="0"/>
                <a:cs typeface="Times New Roman" pitchFamily="18" charset="0"/>
              </a:rPr>
              <a:t>С пользой и без вреда настой шиповника принимают при лечении недугов сердечнососудистой системы – стенокардии, аритмии, гипертонии и гипотонии. Аскорбиновая кислота, содержащаяся в ягодах, препятствует накоплению в крови холестерина и отложению его на стенках сосудов, что благотворно сказывается на их состоянии и снижает вероятность образования тромбов.</a:t>
            </a:r>
            <a:endParaRPr kumimoji="0" lang="ru-RU" b="0" i="0" u="none" strike="noStrike" cap="none" normalizeH="0" baseline="0" dirty="0" smtClean="0">
              <a:ln>
                <a:noFill/>
              </a:ln>
              <a:solidFill>
                <a:schemeClr val="tx1"/>
              </a:solidFill>
              <a:effectLst/>
              <a:cs typeface="Arial" pitchFamily="34" charset="0"/>
            </a:endParaRPr>
          </a:p>
        </p:txBody>
      </p:sp>
      <p:sp>
        <p:nvSpPr>
          <p:cNvPr id="7" name="Прямоугольник 6"/>
          <p:cNvSpPr/>
          <p:nvPr/>
        </p:nvSpPr>
        <p:spPr>
          <a:xfrm>
            <a:off x="4499992" y="980728"/>
            <a:ext cx="4392488" cy="1754326"/>
          </a:xfrm>
          <a:prstGeom prst="rect">
            <a:avLst/>
          </a:prstGeom>
        </p:spPr>
        <p:txBody>
          <a:bodyPr wrap="square">
            <a:spAutoFit/>
          </a:bodyPr>
          <a:lstStyle/>
          <a:p>
            <a:r>
              <a:rPr lang="ru-RU" dirty="0" smtClean="0"/>
              <a:t>Растение широко применяют как в официальной, так и в народной медицине – о его популярности в древности свидетельствует тот факт, что рецепты на основе шиповника своим пациентам выписывал сам Гиппократ.</a:t>
            </a:r>
            <a:endParaRPr lang="ru-RU" dirty="0"/>
          </a:p>
        </p:txBody>
      </p:sp>
      <p:sp>
        <p:nvSpPr>
          <p:cNvPr id="8" name="Прямоугольник 7"/>
          <p:cNvSpPr/>
          <p:nvPr/>
        </p:nvSpPr>
        <p:spPr>
          <a:xfrm>
            <a:off x="5148064" y="332656"/>
            <a:ext cx="2736304" cy="646331"/>
          </a:xfrm>
          <a:prstGeom prst="rect">
            <a:avLst/>
          </a:prstGeom>
        </p:spPr>
        <p:txBody>
          <a:bodyPr wrap="square">
            <a:spAutoFit/>
          </a:bodyPr>
          <a:lstStyle/>
          <a:p>
            <a:r>
              <a:rPr lang="ru-RU" sz="2400" b="1" dirty="0" smtClean="0">
                <a:latin typeface="+mj-lt"/>
                <a:ea typeface="Calibri" pitchFamily="34" charset="0"/>
                <a:cs typeface="Times New Roman" pitchFamily="18" charset="0"/>
              </a:rPr>
              <a:t>  </a:t>
            </a:r>
            <a:r>
              <a:rPr lang="ru-RU" sz="3600" b="1" dirty="0" smtClean="0">
                <a:latin typeface="+mj-lt"/>
                <a:ea typeface="Calibri" pitchFamily="34" charset="0"/>
                <a:cs typeface="Times New Roman" pitchFamily="18" charset="0"/>
              </a:rPr>
              <a:t>Шиповник</a:t>
            </a:r>
            <a:endParaRPr lang="ru-RU" sz="3600" b="1"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Рисунок 1" descr="C:\Users\Kcexa\Desktop\ЛИЗА\лан-ыш-мас-а-ух-55037893.jpg"/>
          <p:cNvPicPr>
            <a:picLocks noChangeAspect="1" noChangeArrowheads="1"/>
          </p:cNvPicPr>
          <p:nvPr/>
        </p:nvPicPr>
        <p:blipFill>
          <a:blip r:embed="rId2" cstate="print"/>
          <a:srcRect/>
          <a:stretch>
            <a:fillRect/>
          </a:stretch>
        </p:blipFill>
        <p:spPr bwMode="auto">
          <a:xfrm>
            <a:off x="5364088" y="3701976"/>
            <a:ext cx="3779912" cy="3156024"/>
          </a:xfrm>
          <a:prstGeom prst="rect">
            <a:avLst/>
          </a:prstGeom>
          <a:noFill/>
          <a:ln w="9525">
            <a:noFill/>
            <a:miter lim="800000"/>
            <a:headEnd/>
            <a:tailEnd/>
          </a:ln>
        </p:spPr>
      </p:pic>
      <p:pic>
        <p:nvPicPr>
          <p:cNvPr id="2050" name="Picture 2" descr="C:\Users\Пользователь\Desktop\лекарственные растения\растения\ЛИЗА\8-8.jpg"/>
          <p:cNvPicPr>
            <a:picLocks noChangeAspect="1" noChangeArrowheads="1"/>
          </p:cNvPicPr>
          <p:nvPr/>
        </p:nvPicPr>
        <p:blipFill>
          <a:blip r:embed="rId3" cstate="print"/>
          <a:srcRect/>
          <a:stretch>
            <a:fillRect/>
          </a:stretch>
        </p:blipFill>
        <p:spPr bwMode="auto">
          <a:xfrm>
            <a:off x="251520" y="188639"/>
            <a:ext cx="4032448" cy="3556031"/>
          </a:xfrm>
          <a:prstGeom prst="rect">
            <a:avLst/>
          </a:prstGeom>
          <a:noFill/>
        </p:spPr>
      </p:pic>
      <p:sp>
        <p:nvSpPr>
          <p:cNvPr id="9" name="Прямоугольник 8"/>
          <p:cNvSpPr/>
          <p:nvPr/>
        </p:nvSpPr>
        <p:spPr>
          <a:xfrm>
            <a:off x="5508104" y="260648"/>
            <a:ext cx="2232248" cy="646331"/>
          </a:xfrm>
          <a:prstGeom prst="rect">
            <a:avLst/>
          </a:prstGeom>
        </p:spPr>
        <p:txBody>
          <a:bodyPr wrap="square">
            <a:spAutoFit/>
          </a:bodyPr>
          <a:lstStyle/>
          <a:p>
            <a:r>
              <a:rPr lang="ru-RU" sz="2400" dirty="0" smtClean="0">
                <a:latin typeface="+mj-lt"/>
              </a:rPr>
              <a:t> </a:t>
            </a:r>
            <a:r>
              <a:rPr lang="ru-RU" sz="3600" b="1" dirty="0" smtClean="0">
                <a:latin typeface="+mj-lt"/>
              </a:rPr>
              <a:t>Ландыш</a:t>
            </a:r>
            <a:endParaRPr lang="ru-RU" sz="3600" b="1" dirty="0">
              <a:latin typeface="+mj-lt"/>
            </a:endParaRPr>
          </a:p>
        </p:txBody>
      </p:sp>
      <p:sp>
        <p:nvSpPr>
          <p:cNvPr id="10" name="Прямоугольник 9"/>
          <p:cNvSpPr/>
          <p:nvPr/>
        </p:nvSpPr>
        <p:spPr>
          <a:xfrm>
            <a:off x="4283968" y="836712"/>
            <a:ext cx="4680520" cy="1200329"/>
          </a:xfrm>
          <a:prstGeom prst="rect">
            <a:avLst/>
          </a:prstGeom>
        </p:spPr>
        <p:txBody>
          <a:bodyPr wrap="square">
            <a:spAutoFit/>
          </a:bodyPr>
          <a:lstStyle/>
          <a:p>
            <a:pPr lvl="0" fontAlgn="base">
              <a:spcBef>
                <a:spcPct val="0"/>
              </a:spcBef>
              <a:spcAft>
                <a:spcPct val="0"/>
              </a:spcAft>
            </a:pPr>
            <a:r>
              <a:rPr lang="ru-RU" dirty="0" smtClean="0">
                <a:solidFill>
                  <a:srgbClr val="171718"/>
                </a:solidFill>
                <a:ea typeface="Calibri" pitchFamily="34" charset="0"/>
                <a:cs typeface="Arial" pitchFamily="34" charset="0"/>
              </a:rPr>
              <a:t>Ландыш — не только красивый и приятно пахнущий цветок, но и лекарственное растение с уникальным свойством, известно человечеству ёще с давних времен . </a:t>
            </a:r>
            <a:endParaRPr lang="ru-RU" dirty="0"/>
          </a:p>
        </p:txBody>
      </p:sp>
      <p:sp>
        <p:nvSpPr>
          <p:cNvPr id="2" name="Rectangle 1"/>
          <p:cNvSpPr>
            <a:spLocks noChangeArrowheads="1"/>
          </p:cNvSpPr>
          <p:nvPr/>
        </p:nvSpPr>
        <p:spPr bwMode="auto">
          <a:xfrm>
            <a:off x="323528" y="3933056"/>
            <a:ext cx="5112568" cy="923330"/>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    С его помощью улучшаются процессы </a:t>
            </a:r>
          </a:p>
          <a:p>
            <a:pPr lvl="0" fontAlgn="base">
              <a:spcBef>
                <a:spcPct val="0"/>
              </a:spcBef>
              <a:spcAft>
                <a:spcPct val="0"/>
              </a:spcAf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кровообращения, выводятся из организма </a:t>
            </a:r>
          </a:p>
          <a:p>
            <a:pPr lvl="0" fontAlgn="base">
              <a:spcBef>
                <a:spcPct val="0"/>
              </a:spcBef>
              <a:spcAft>
                <a:spcPct val="0"/>
              </a:spcAf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токсины и вредные жидкости.</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Прямоугольник 10"/>
          <p:cNvSpPr/>
          <p:nvPr/>
        </p:nvSpPr>
        <p:spPr>
          <a:xfrm>
            <a:off x="4283968" y="1988840"/>
            <a:ext cx="4608512" cy="1754326"/>
          </a:xfrm>
          <a:prstGeom prst="rect">
            <a:avLst/>
          </a:prstGeom>
        </p:spPr>
        <p:txBody>
          <a:bodyPr wrap="square">
            <a:spAutoFit/>
          </a:bodyPr>
          <a:lstStyle/>
          <a:p>
            <a:pPr lvl="0" fontAlgn="base">
              <a:spcBef>
                <a:spcPct val="0"/>
              </a:spcBef>
              <a:spcAft>
                <a:spcPct val="0"/>
              </a:spcAft>
            </a:pPr>
            <a:r>
              <a:rPr lang="ru-RU" dirty="0" smtClean="0">
                <a:solidFill>
                  <a:srgbClr val="171718"/>
                </a:solidFill>
                <a:latin typeface="Times New Roman" pitchFamily="18" charset="0"/>
                <a:ea typeface="Calibri" pitchFamily="34" charset="0"/>
                <a:cs typeface="Times New Roman" pitchFamily="18" charset="0"/>
              </a:rPr>
              <a:t>Ландыш используется в лечении сердечных </a:t>
            </a:r>
          </a:p>
          <a:p>
            <a:pPr lvl="0" fontAlgn="base">
              <a:spcBef>
                <a:spcPct val="0"/>
              </a:spcBef>
              <a:spcAft>
                <a:spcPct val="0"/>
              </a:spcAft>
            </a:pPr>
            <a:r>
              <a:rPr lang="ru-RU" dirty="0" smtClean="0">
                <a:solidFill>
                  <a:srgbClr val="171718"/>
                </a:solidFill>
                <a:latin typeface="Times New Roman" pitchFamily="18" charset="0"/>
                <a:ea typeface="Calibri" pitchFamily="34" charset="0"/>
                <a:cs typeface="Times New Roman" pitchFamily="18" charset="0"/>
              </a:rPr>
              <a:t>заболеваний, при неврозах и пороках, </a:t>
            </a:r>
            <a:r>
              <a:rPr lang="ru-RU" dirty="0" smtClean="0">
                <a:solidFill>
                  <a:srgbClr val="171718"/>
                </a:solidFill>
                <a:ea typeface="Calibri" pitchFamily="34" charset="0"/>
                <a:cs typeface="Arial" pitchFamily="34" charset="0"/>
              </a:rPr>
              <a:t>в </a:t>
            </a:r>
          </a:p>
          <a:p>
            <a:pPr lvl="0" fontAlgn="base">
              <a:spcBef>
                <a:spcPct val="0"/>
              </a:spcBef>
              <a:spcAft>
                <a:spcPct val="0"/>
              </a:spcAft>
            </a:pPr>
            <a:r>
              <a:rPr lang="ru-RU" dirty="0" smtClean="0">
                <a:solidFill>
                  <a:srgbClr val="171718"/>
                </a:solidFill>
                <a:ea typeface="Calibri" pitchFamily="34" charset="0"/>
                <a:cs typeface="Arial" pitchFamily="34" charset="0"/>
              </a:rPr>
              <a:t>офтальмологии. </a:t>
            </a:r>
            <a:r>
              <a:rPr lang="ru-RU" dirty="0" smtClean="0">
                <a:solidFill>
                  <a:srgbClr val="171718"/>
                </a:solidFill>
                <a:latin typeface="Times New Roman" pitchFamily="18" charset="0"/>
                <a:ea typeface="Calibri" pitchFamily="34" charset="0"/>
                <a:cs typeface="Times New Roman" pitchFamily="18" charset="0"/>
              </a:rPr>
              <a:t>Он имеет свойство расширять сосуды, поэтому его применяют при гипертонии. </a:t>
            </a:r>
          </a:p>
          <a:p>
            <a:pPr lvl="0" fontAlgn="base">
              <a:spcBef>
                <a:spcPct val="0"/>
              </a:spcBef>
              <a:spcAft>
                <a:spcPct val="0"/>
              </a:spcAft>
            </a:pPr>
            <a:endParaRPr lang="ru-RU" dirty="0" smtClean="0">
              <a:solidFill>
                <a:srgbClr val="171718"/>
              </a:solidFill>
              <a:ea typeface="Calibri" pitchFamily="34" charset="0"/>
              <a:cs typeface="Arial" pitchFamily="34" charset="0"/>
            </a:endParaRPr>
          </a:p>
        </p:txBody>
      </p:sp>
      <p:sp>
        <p:nvSpPr>
          <p:cNvPr id="3" name="Rectangle 2"/>
          <p:cNvSpPr>
            <a:spLocks noChangeArrowheads="1"/>
          </p:cNvSpPr>
          <p:nvPr/>
        </p:nvSpPr>
        <p:spPr bwMode="auto">
          <a:xfrm>
            <a:off x="251520" y="4797152"/>
            <a:ext cx="5238935" cy="1477328"/>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     Наряду с полезными свойствами ландыш имеет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и негативные свойства. </a:t>
            </a:r>
            <a:r>
              <a:rPr kumimoji="0" lang="ru-RU" sz="1800" b="1"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Он очень ядовит</a:t>
            </a: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Особенно </a:t>
            </a:r>
            <a:r>
              <a:rPr kumimoji="0" lang="ru-RU" sz="1800" b="1"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опасны ягоды</a:t>
            </a: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 Они могут вызвать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сильнейшее отравление, сбои в работе сердца и </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171718"/>
                </a:solidFill>
                <a:effectLst/>
                <a:latin typeface="Times New Roman" pitchFamily="18" charset="0"/>
                <a:ea typeface="Calibri" pitchFamily="34" charset="0"/>
                <a:cs typeface="Times New Roman" pitchFamily="18" charset="0"/>
              </a:rPr>
              <a:t>галлюцинации.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zveroboy-prodyiryavlennyiy-1.jpg"/>
          <p:cNvPicPr>
            <a:picLocks noGrp="1" noChangeAspect="1"/>
          </p:cNvPicPr>
          <p:nvPr>
            <p:ph idx="1"/>
          </p:nvPr>
        </p:nvPicPr>
        <p:blipFill>
          <a:blip r:embed="rId2" cstate="print"/>
          <a:stretch>
            <a:fillRect/>
          </a:stretch>
        </p:blipFill>
        <p:spPr>
          <a:xfrm>
            <a:off x="395536" y="260648"/>
            <a:ext cx="3635896" cy="321297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Содержимое 3" descr="lechenie-zveroboem658.jpg"/>
          <p:cNvPicPr>
            <a:picLocks noChangeAspect="1"/>
          </p:cNvPicPr>
          <p:nvPr/>
        </p:nvPicPr>
        <p:blipFill>
          <a:blip r:embed="rId3" cstate="print"/>
          <a:stretch>
            <a:fillRect/>
          </a:stretch>
        </p:blipFill>
        <p:spPr>
          <a:xfrm>
            <a:off x="4427984" y="2204864"/>
            <a:ext cx="4392488" cy="38164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Прямоугольник 6"/>
          <p:cNvSpPr/>
          <p:nvPr/>
        </p:nvSpPr>
        <p:spPr>
          <a:xfrm>
            <a:off x="323528" y="3861048"/>
            <a:ext cx="4104456" cy="2031325"/>
          </a:xfrm>
          <a:prstGeom prst="rect">
            <a:avLst/>
          </a:prstGeom>
        </p:spPr>
        <p:txBody>
          <a:bodyPr wrap="square">
            <a:spAutoFit/>
          </a:bodyPr>
          <a:lstStyle/>
          <a:p>
            <a:pPr>
              <a:buNone/>
            </a:pPr>
            <a:r>
              <a:rPr lang="ru-RU" dirty="0" smtClean="0"/>
              <a:t>Обыкновенный зверобой - это травянистое растение с народным заячья кровь, красная </a:t>
            </a:r>
            <a:r>
              <a:rPr lang="ru-RU" dirty="0" err="1" smtClean="0"/>
              <a:t>травица</a:t>
            </a:r>
            <a:r>
              <a:rPr lang="ru-RU" dirty="0" smtClean="0"/>
              <a:t>, хворобой. Его лечебные свойства широки - это антибактериальный, заживляющий и противовоспалительный эффекты.</a:t>
            </a:r>
            <a:endParaRPr lang="ru-RU" dirty="0"/>
          </a:p>
        </p:txBody>
      </p:sp>
      <p:sp>
        <p:nvSpPr>
          <p:cNvPr id="8" name="Прямоугольник 7"/>
          <p:cNvSpPr/>
          <p:nvPr/>
        </p:nvSpPr>
        <p:spPr>
          <a:xfrm>
            <a:off x="4644008" y="404664"/>
            <a:ext cx="2520280" cy="646331"/>
          </a:xfrm>
          <a:prstGeom prst="rect">
            <a:avLst/>
          </a:prstGeom>
        </p:spPr>
        <p:txBody>
          <a:bodyPr wrap="square">
            <a:spAutoFit/>
          </a:bodyPr>
          <a:lstStyle/>
          <a:p>
            <a:r>
              <a:rPr lang="ru-RU" sz="3600" b="1" dirty="0" smtClean="0">
                <a:latin typeface="+mj-lt"/>
              </a:rPr>
              <a:t>Зверобой</a:t>
            </a:r>
            <a:endParaRPr lang="ru-RU" sz="3600" dirty="0">
              <a:latin typeface="+mj-lt"/>
            </a:endParaRPr>
          </a:p>
        </p:txBody>
      </p:sp>
      <p:sp>
        <p:nvSpPr>
          <p:cNvPr id="9" name="Прямоугольник 8"/>
          <p:cNvSpPr/>
          <p:nvPr/>
        </p:nvSpPr>
        <p:spPr>
          <a:xfrm rot="10800000" flipV="1">
            <a:off x="5652120" y="6165304"/>
            <a:ext cx="4752528" cy="369332"/>
          </a:xfrm>
          <a:prstGeom prst="rect">
            <a:avLst/>
          </a:prstGeom>
        </p:spPr>
        <p:txBody>
          <a:bodyPr wrap="square">
            <a:spAutoFit/>
          </a:bodyPr>
          <a:lstStyle/>
          <a:p>
            <a:r>
              <a:rPr lang="ru-RU" dirty="0" smtClean="0"/>
              <a:t>   </a:t>
            </a:r>
            <a:r>
              <a:rPr lang="ru-RU" dirty="0" err="1" smtClean="0"/>
              <a:t>Шишанов</a:t>
            </a:r>
            <a:r>
              <a:rPr lang="ru-RU" dirty="0" smtClean="0"/>
              <a:t> Артем  </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49" name="Picture 1" descr="achillea-millefolium-ru-the-herbal-green-grass-com-ua-ru-kiev-kharkov-msk-spb-odessa-lviv-lvov-novosibirsk-omsk-krasnodar-tomsk-moskva-sankt-peterburg"/>
          <p:cNvPicPr>
            <a:picLocks noChangeAspect="1" noChangeArrowheads="1"/>
          </p:cNvPicPr>
          <p:nvPr/>
        </p:nvPicPr>
        <p:blipFill>
          <a:blip r:embed="rId2" cstate="print"/>
          <a:srcRect/>
          <a:stretch>
            <a:fillRect/>
          </a:stretch>
        </p:blipFill>
        <p:spPr bwMode="auto">
          <a:xfrm>
            <a:off x="251519" y="260648"/>
            <a:ext cx="4309221" cy="3888432"/>
          </a:xfrm>
          <a:prstGeom prst="rect">
            <a:avLst/>
          </a:prstGeom>
          <a:noFill/>
        </p:spPr>
      </p:pic>
      <p:sp>
        <p:nvSpPr>
          <p:cNvPr id="2051" name="Rectangle 3"/>
          <p:cNvSpPr>
            <a:spLocks noChangeArrowheads="1"/>
          </p:cNvSpPr>
          <p:nvPr/>
        </p:nvSpPr>
        <p:spPr bwMode="auto">
          <a:xfrm>
            <a:off x="4644008" y="908720"/>
            <a:ext cx="388843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38125"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effectLst/>
                <a:ea typeface="Times New Roman" pitchFamily="18" charset="0"/>
                <a:cs typeface="Times New Roman" pitchFamily="18" charset="0"/>
              </a:rPr>
              <a:t>Сок растения назначают при лечении анемии, он предупреждает возникновение камней в почках, печени и имеет ещё массу полезных медицинских применений. Бытует мнение, что препараты из тысячелистника не следует употреблять при склонности к тромбозам. </a:t>
            </a:r>
            <a:endParaRPr kumimoji="0" lang="ru-RU" b="0" i="0" u="none" strike="noStrike" cap="none" normalizeH="0" baseline="0" dirty="0" smtClean="0">
              <a:ln>
                <a:noFill/>
              </a:ln>
              <a:effectLst/>
              <a:cs typeface="Arial" pitchFamily="34" charset="0"/>
            </a:endParaRPr>
          </a:p>
        </p:txBody>
      </p:sp>
      <p:sp>
        <p:nvSpPr>
          <p:cNvPr id="2052" name="Rectangle 4"/>
          <p:cNvSpPr>
            <a:spLocks noChangeArrowheads="1"/>
          </p:cNvSpPr>
          <p:nvPr/>
        </p:nvSpPr>
        <p:spPr bwMode="auto">
          <a:xfrm>
            <a:off x="4716016" y="188640"/>
            <a:ext cx="396044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3600" b="1" dirty="0" smtClean="0">
                <a:latin typeface="+mj-lt"/>
                <a:ea typeface="Times New Roman" pitchFamily="18" charset="0"/>
                <a:cs typeface="Times New Roman" pitchFamily="18" charset="0"/>
              </a:rPr>
              <a:t>Т</a:t>
            </a:r>
            <a:r>
              <a:rPr kumimoji="0" lang="ru-RU" sz="3600" b="1" i="0" u="none" strike="noStrike" cap="none" normalizeH="0" baseline="0" dirty="0" smtClean="0">
                <a:ln>
                  <a:noFill/>
                </a:ln>
                <a:effectLst/>
                <a:latin typeface="+mj-lt"/>
                <a:ea typeface="Times New Roman" pitchFamily="18" charset="0"/>
                <a:cs typeface="Times New Roman" pitchFamily="18" charset="0"/>
              </a:rPr>
              <a:t>ысячелистник</a:t>
            </a:r>
            <a:endParaRPr kumimoji="0" lang="ru-RU" sz="3600" b="0" i="0" u="none" strike="noStrike" cap="none" normalizeH="0" baseline="0" dirty="0" smtClean="0">
              <a:ln>
                <a:noFill/>
              </a:ln>
              <a:effectLst/>
              <a:latin typeface="+mj-lt"/>
              <a:cs typeface="Arial" pitchFamily="34" charset="0"/>
            </a:endParaRPr>
          </a:p>
        </p:txBody>
      </p:sp>
      <p:pic>
        <p:nvPicPr>
          <p:cNvPr id="2053" name="Picture 5" descr="C:\Users\Пользователь\Desktop\лекарственные растения\тысячелистник1.jpg"/>
          <p:cNvPicPr>
            <a:picLocks noChangeAspect="1" noChangeArrowheads="1"/>
          </p:cNvPicPr>
          <p:nvPr/>
        </p:nvPicPr>
        <p:blipFill>
          <a:blip r:embed="rId3" cstate="print"/>
          <a:srcRect/>
          <a:stretch>
            <a:fillRect/>
          </a:stretch>
        </p:blipFill>
        <p:spPr bwMode="auto">
          <a:xfrm>
            <a:off x="5940152" y="3356992"/>
            <a:ext cx="2915816" cy="3266794"/>
          </a:xfrm>
          <a:prstGeom prst="rect">
            <a:avLst/>
          </a:prstGeom>
          <a:noFill/>
        </p:spPr>
      </p:pic>
      <p:sp>
        <p:nvSpPr>
          <p:cNvPr id="8" name="Прямоугольник 7"/>
          <p:cNvSpPr/>
          <p:nvPr/>
        </p:nvSpPr>
        <p:spPr>
          <a:xfrm>
            <a:off x="251520" y="4437112"/>
            <a:ext cx="5472608" cy="1477328"/>
          </a:xfrm>
          <a:prstGeom prst="rect">
            <a:avLst/>
          </a:prstGeom>
        </p:spPr>
        <p:txBody>
          <a:bodyPr wrap="square">
            <a:spAutoFit/>
          </a:bodyPr>
          <a:lstStyle/>
          <a:p>
            <a:r>
              <a:rPr lang="ru-RU" dirty="0" smtClean="0">
                <a:ea typeface="Times New Roman" pitchFamily="18" charset="0"/>
                <a:cs typeface="Times New Roman" pitchFamily="18" charset="0"/>
              </a:rPr>
              <a:t>Однако большинство </a:t>
            </a:r>
            <a:r>
              <a:rPr lang="ru-RU" dirty="0" err="1" smtClean="0">
                <a:ea typeface="Times New Roman" pitchFamily="18" charset="0"/>
                <a:cs typeface="Times New Roman" pitchFamily="18" charset="0"/>
              </a:rPr>
              <a:t>фитотерапевтов</a:t>
            </a:r>
            <a:r>
              <a:rPr lang="ru-RU" dirty="0" smtClean="0">
                <a:ea typeface="Times New Roman" pitchFamily="18" charset="0"/>
                <a:cs typeface="Times New Roman" pitchFamily="18" charset="0"/>
              </a:rPr>
              <a:t> считают, что растение можно использовать в любых ситуациях, связанных с кровью. Оно действует очень мягко, и даже при длительном применении тромбы не образуются.</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 name="Picture 2" descr="C:\Users\Пользователь\Desktop\лекарственные растения\подорожник1.jpg"/>
          <p:cNvPicPr>
            <a:picLocks noChangeAspect="1" noChangeArrowheads="1"/>
          </p:cNvPicPr>
          <p:nvPr/>
        </p:nvPicPr>
        <p:blipFill>
          <a:blip r:embed="rId2" cstate="print"/>
          <a:srcRect/>
          <a:stretch>
            <a:fillRect/>
          </a:stretch>
        </p:blipFill>
        <p:spPr bwMode="auto">
          <a:xfrm>
            <a:off x="5111552" y="3329608"/>
            <a:ext cx="4032448" cy="3528392"/>
          </a:xfrm>
          <a:prstGeom prst="rect">
            <a:avLst/>
          </a:prstGeom>
          <a:noFill/>
        </p:spPr>
      </p:pic>
      <p:sp>
        <p:nvSpPr>
          <p:cNvPr id="4" name="Прямоугольник 3"/>
          <p:cNvSpPr/>
          <p:nvPr/>
        </p:nvSpPr>
        <p:spPr>
          <a:xfrm>
            <a:off x="4067944" y="404664"/>
            <a:ext cx="3168352" cy="646331"/>
          </a:xfrm>
          <a:prstGeom prst="rect">
            <a:avLst/>
          </a:prstGeom>
        </p:spPr>
        <p:txBody>
          <a:bodyPr wrap="square">
            <a:spAutoFit/>
          </a:bodyPr>
          <a:lstStyle/>
          <a:p>
            <a:r>
              <a:rPr lang="ru-RU" sz="3600" b="1" dirty="0" smtClean="0">
                <a:latin typeface="+mj-lt"/>
              </a:rPr>
              <a:t>Подорожник</a:t>
            </a:r>
            <a:endParaRPr lang="ru-RU" sz="3600" dirty="0">
              <a:latin typeface="+mj-lt"/>
            </a:endParaRPr>
          </a:p>
        </p:txBody>
      </p:sp>
      <p:sp>
        <p:nvSpPr>
          <p:cNvPr id="5" name="Прямоугольник 4"/>
          <p:cNvSpPr/>
          <p:nvPr/>
        </p:nvSpPr>
        <p:spPr>
          <a:xfrm>
            <a:off x="3563888" y="1340768"/>
            <a:ext cx="5184576" cy="1754326"/>
          </a:xfrm>
          <a:prstGeom prst="rect">
            <a:avLst/>
          </a:prstGeom>
        </p:spPr>
        <p:txBody>
          <a:bodyPr wrap="square">
            <a:spAutoFit/>
          </a:bodyPr>
          <a:lstStyle/>
          <a:p>
            <a:r>
              <a:rPr lang="ru-RU" dirty="0" smtClean="0"/>
              <a:t>Подорожник большой - многолетнее травянистое, иногда опушенное растение, цветоносные стебли вырастают из середины небольшой розетки, округлые, гладкие, с длинными черешками и гладкими краями листьев.</a:t>
            </a:r>
          </a:p>
          <a:p>
            <a:endParaRPr lang="ru-RU" dirty="0"/>
          </a:p>
        </p:txBody>
      </p:sp>
      <p:pic>
        <p:nvPicPr>
          <p:cNvPr id="1027" name="Picture 3" descr="C:\Users\Пользователь\Desktop\лекарственные растения\подорожник.jpg"/>
          <p:cNvPicPr>
            <a:picLocks noChangeAspect="1" noChangeArrowheads="1"/>
          </p:cNvPicPr>
          <p:nvPr/>
        </p:nvPicPr>
        <p:blipFill>
          <a:blip r:embed="rId3" cstate="print"/>
          <a:srcRect/>
          <a:stretch>
            <a:fillRect/>
          </a:stretch>
        </p:blipFill>
        <p:spPr bwMode="auto">
          <a:xfrm>
            <a:off x="323528" y="260648"/>
            <a:ext cx="3096344" cy="3337533"/>
          </a:xfrm>
          <a:prstGeom prst="rect">
            <a:avLst/>
          </a:prstGeom>
          <a:noFill/>
        </p:spPr>
      </p:pic>
      <p:sp>
        <p:nvSpPr>
          <p:cNvPr id="9" name="Прямоугольник 8"/>
          <p:cNvSpPr/>
          <p:nvPr/>
        </p:nvSpPr>
        <p:spPr>
          <a:xfrm>
            <a:off x="395536" y="4077072"/>
            <a:ext cx="4248472" cy="1477328"/>
          </a:xfrm>
          <a:prstGeom prst="rect">
            <a:avLst/>
          </a:prstGeom>
        </p:spPr>
        <p:txBody>
          <a:bodyPr wrap="square">
            <a:spAutoFit/>
          </a:bodyPr>
          <a:lstStyle/>
          <a:p>
            <a:r>
              <a:rPr lang="ru-RU" dirty="0" smtClean="0"/>
              <a:t>Растение это узнать очень просто - </a:t>
            </a:r>
          </a:p>
          <a:p>
            <a:r>
              <a:rPr lang="ru-RU" dirty="0" smtClean="0"/>
              <a:t>Широкие листья, сам малого роста.</a:t>
            </a:r>
          </a:p>
          <a:p>
            <a:r>
              <a:rPr lang="ru-RU" dirty="0" smtClean="0"/>
              <a:t>В лечении ран он отличный помощник, </a:t>
            </a:r>
          </a:p>
          <a:p>
            <a:r>
              <a:rPr lang="ru-RU" dirty="0" smtClean="0"/>
              <a:t>Растёт на дороге, зовут…</a:t>
            </a:r>
          </a:p>
          <a:p>
            <a:endParaRPr lang="ru-RU"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Пользователь\Desktop\лекарственные растения\смородина.jpg"/>
          <p:cNvPicPr>
            <a:picLocks noChangeAspect="1" noChangeArrowheads="1"/>
          </p:cNvPicPr>
          <p:nvPr/>
        </p:nvPicPr>
        <p:blipFill>
          <a:blip r:embed="rId2" cstate="print"/>
          <a:srcRect/>
          <a:stretch>
            <a:fillRect/>
          </a:stretch>
        </p:blipFill>
        <p:spPr bwMode="auto">
          <a:xfrm>
            <a:off x="323528" y="332656"/>
            <a:ext cx="4320480" cy="3168352"/>
          </a:xfrm>
          <a:prstGeom prst="rect">
            <a:avLst/>
          </a:prstGeom>
          <a:noFill/>
        </p:spPr>
      </p:pic>
      <p:sp>
        <p:nvSpPr>
          <p:cNvPr id="3" name="Прямоугольник 2"/>
          <p:cNvSpPr/>
          <p:nvPr/>
        </p:nvSpPr>
        <p:spPr>
          <a:xfrm>
            <a:off x="5364088" y="332656"/>
            <a:ext cx="3456384" cy="646331"/>
          </a:xfrm>
          <a:prstGeom prst="rect">
            <a:avLst/>
          </a:prstGeom>
        </p:spPr>
        <p:txBody>
          <a:bodyPr wrap="square">
            <a:spAutoFit/>
          </a:bodyPr>
          <a:lstStyle/>
          <a:p>
            <a:r>
              <a:rPr lang="ru-RU" sz="3600" b="1" dirty="0" smtClean="0">
                <a:latin typeface="+mj-lt"/>
              </a:rPr>
              <a:t>Смородина</a:t>
            </a:r>
            <a:endParaRPr lang="ru-RU" sz="3600" dirty="0">
              <a:latin typeface="+mj-lt"/>
            </a:endParaRPr>
          </a:p>
        </p:txBody>
      </p:sp>
      <p:sp>
        <p:nvSpPr>
          <p:cNvPr id="4" name="Прямоугольник 3"/>
          <p:cNvSpPr/>
          <p:nvPr/>
        </p:nvSpPr>
        <p:spPr>
          <a:xfrm>
            <a:off x="4644008" y="1124744"/>
            <a:ext cx="4320480" cy="2862322"/>
          </a:xfrm>
          <a:prstGeom prst="rect">
            <a:avLst/>
          </a:prstGeom>
        </p:spPr>
        <p:txBody>
          <a:bodyPr wrap="square">
            <a:spAutoFit/>
          </a:bodyPr>
          <a:lstStyle/>
          <a:p>
            <a:r>
              <a:rPr lang="ru-RU" dirty="0" smtClean="0"/>
              <a:t>Черная смородина: витаминный состав Среди всех видов смородины черная ягода является самой полезной для организма. Ее плоды имеют особый аромат и приятный вкус, что позволяет использовать их для приготовления десертов и кондитерских изделий. Чем полезна черная смородина для человека? Прежде всего, это настоящий кладезь витаминов</a:t>
            </a:r>
            <a:endParaRPr lang="ru-RU" dirty="0"/>
          </a:p>
        </p:txBody>
      </p:sp>
      <p:pic>
        <p:nvPicPr>
          <p:cNvPr id="1027" name="Picture 3" descr="C:\Users\Пользователь\Desktop\лекарственные растения\смородина2.jpg"/>
          <p:cNvPicPr>
            <a:picLocks noChangeAspect="1" noChangeArrowheads="1"/>
          </p:cNvPicPr>
          <p:nvPr/>
        </p:nvPicPr>
        <p:blipFill>
          <a:blip r:embed="rId3" cstate="print"/>
          <a:srcRect/>
          <a:stretch>
            <a:fillRect/>
          </a:stretch>
        </p:blipFill>
        <p:spPr bwMode="auto">
          <a:xfrm>
            <a:off x="4572000" y="4005064"/>
            <a:ext cx="3312368" cy="2470523"/>
          </a:xfrm>
          <a:prstGeom prst="rect">
            <a:avLst/>
          </a:prstGeom>
          <a:noFill/>
        </p:spPr>
      </p:pic>
      <p:sp>
        <p:nvSpPr>
          <p:cNvPr id="7" name="Прямоугольник 6"/>
          <p:cNvSpPr/>
          <p:nvPr/>
        </p:nvSpPr>
        <p:spPr>
          <a:xfrm>
            <a:off x="467544" y="4005064"/>
            <a:ext cx="3600400" cy="1754326"/>
          </a:xfrm>
          <a:prstGeom prst="rect">
            <a:avLst/>
          </a:prstGeom>
        </p:spPr>
        <p:txBody>
          <a:bodyPr wrap="square">
            <a:spAutoFit/>
          </a:bodyPr>
          <a:lstStyle/>
          <a:p>
            <a:r>
              <a:rPr lang="ru-RU" dirty="0" err="1" smtClean="0"/>
              <a:t>Фолиевая</a:t>
            </a:r>
            <a:r>
              <a:rPr lang="ru-RU" dirty="0" smtClean="0"/>
              <a:t> кислота в их составе обеспечивает защиту от токсичных веществ, поступающих в организм из внешней среды: радиации, соединений свинца и ртути. </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92080" y="260648"/>
            <a:ext cx="2340768" cy="646331"/>
          </a:xfrm>
          <a:prstGeom prst="rect">
            <a:avLst/>
          </a:prstGeom>
        </p:spPr>
        <p:txBody>
          <a:bodyPr wrap="square">
            <a:spAutoFit/>
          </a:bodyPr>
          <a:lstStyle/>
          <a:p>
            <a:r>
              <a:rPr lang="ru-RU" sz="3600" b="1" dirty="0" smtClean="0"/>
              <a:t>Морковь</a:t>
            </a:r>
            <a:endParaRPr lang="ru-RU" sz="3600" b="1" dirty="0"/>
          </a:p>
        </p:txBody>
      </p:sp>
      <p:pic>
        <p:nvPicPr>
          <p:cNvPr id="7" name="Picture 2" descr="C:\Documents and Settings\Администратор\Рабочий стол\Для проекта морковь\57364.jpg"/>
          <p:cNvPicPr>
            <a:picLocks noChangeAspect="1" noChangeArrowheads="1"/>
          </p:cNvPicPr>
          <p:nvPr/>
        </p:nvPicPr>
        <p:blipFill>
          <a:blip r:embed="rId2" cstate="print"/>
          <a:srcRect/>
          <a:stretch>
            <a:fillRect/>
          </a:stretch>
        </p:blipFill>
        <p:spPr bwMode="auto">
          <a:xfrm>
            <a:off x="251520" y="188640"/>
            <a:ext cx="4032448" cy="2952328"/>
          </a:xfrm>
          <a:prstGeom prst="rect">
            <a:avLst/>
          </a:prstGeom>
          <a:noFill/>
          <a:ln w="9525">
            <a:noFill/>
            <a:miter lim="800000"/>
            <a:headEnd/>
            <a:tailEnd/>
          </a:ln>
        </p:spPr>
      </p:pic>
      <p:sp>
        <p:nvSpPr>
          <p:cNvPr id="8" name="Прямоугольник 7"/>
          <p:cNvSpPr/>
          <p:nvPr/>
        </p:nvSpPr>
        <p:spPr>
          <a:xfrm>
            <a:off x="4355976" y="908720"/>
            <a:ext cx="4464496" cy="2585323"/>
          </a:xfrm>
          <a:prstGeom prst="rect">
            <a:avLst/>
          </a:prstGeom>
        </p:spPr>
        <p:txBody>
          <a:bodyPr wrap="square">
            <a:spAutoFit/>
          </a:bodyPr>
          <a:lstStyle/>
          <a:p>
            <a:r>
              <a:rPr lang="ru-RU" dirty="0" smtClean="0"/>
              <a:t>Родиной моркови является Афганистан. В древние времена цвет моркови был весьма разнообразен: красный, белый, фиолетовый, желтый. В Древней Греции и Риме морковь была в большом почете. Греки дали ей название «несущая любовь», полагая, что она смягчает человеческие сердца и учит людей быть любящими и терпеливыми.</a:t>
            </a:r>
            <a:endParaRPr lang="ru-RU" dirty="0"/>
          </a:p>
        </p:txBody>
      </p:sp>
      <p:pic>
        <p:nvPicPr>
          <p:cNvPr id="9" name="Picture 2" descr="C:\Documents and Settings\Администратор\Рабочий стол\Для проекта морковь\мрк254.jpg"/>
          <p:cNvPicPr>
            <a:picLocks noGrp="1" noChangeAspect="1" noChangeArrowheads="1"/>
          </p:cNvPicPr>
          <p:nvPr>
            <p:ph idx="1"/>
          </p:nvPr>
        </p:nvPicPr>
        <p:blipFill>
          <a:blip r:embed="rId3" cstate="print"/>
          <a:srcRect/>
          <a:stretch>
            <a:fillRect/>
          </a:stretch>
        </p:blipFill>
        <p:spPr>
          <a:xfrm>
            <a:off x="5508104" y="3717032"/>
            <a:ext cx="3401775" cy="2914049"/>
          </a:xfrm>
        </p:spPr>
      </p:pic>
      <p:sp>
        <p:nvSpPr>
          <p:cNvPr id="4097" name="Rectangle 1"/>
          <p:cNvSpPr>
            <a:spLocks noChangeArrowheads="1"/>
          </p:cNvSpPr>
          <p:nvPr/>
        </p:nvSpPr>
        <p:spPr bwMode="auto">
          <a:xfrm>
            <a:off x="323528" y="3356992"/>
            <a:ext cx="4752528"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Морковь содержит почти все </a:t>
            </a:r>
            <a:r>
              <a:rPr kumimoji="0" lang="ru-RU" b="1" i="0" u="none" strike="noStrike" cap="none" normalizeH="0" baseline="0" dirty="0" smtClean="0">
                <a:ln>
                  <a:noFill/>
                </a:ln>
                <a:solidFill>
                  <a:schemeClr val="tx1"/>
                </a:solidFill>
                <a:effectLst/>
                <a:ea typeface="Times New Roman" pitchFamily="18" charset="0"/>
                <a:cs typeface="Arial" pitchFamily="34" charset="0"/>
              </a:rPr>
              <a:t>витамины</a:t>
            </a:r>
            <a:r>
              <a:rPr kumimoji="0" lang="ru-RU" b="0" i="0" u="none" strike="noStrike" cap="none" normalizeH="0" baseline="0" dirty="0" smtClean="0">
                <a:ln>
                  <a:noFill/>
                </a:ln>
                <a:solidFill>
                  <a:schemeClr val="tx1"/>
                </a:solidFill>
                <a:effectLst/>
                <a:ea typeface="Times New Roman" pitchFamily="18" charset="0"/>
                <a:cs typeface="Arial" pitchFamily="34" charset="0"/>
              </a:rPr>
              <a:t> известные человеку: А, В1, В2, В6, С, Е, К, PP. </a:t>
            </a:r>
            <a:r>
              <a:rPr kumimoji="0" lang="ru-RU" b="1" i="0" u="none" strike="noStrike" cap="none" normalizeH="0" baseline="0" dirty="0" smtClean="0">
                <a:ln>
                  <a:noFill/>
                </a:ln>
                <a:solidFill>
                  <a:schemeClr val="tx1"/>
                </a:solidFill>
                <a:effectLst/>
                <a:ea typeface="Times New Roman" pitchFamily="18" charset="0"/>
                <a:cs typeface="Arial" pitchFamily="34" charset="0"/>
              </a:rPr>
              <a:t>Минералы:</a:t>
            </a:r>
            <a:r>
              <a:rPr kumimoji="0" lang="ru-RU" b="0" i="0" u="none" strike="noStrike" cap="none" normalizeH="0" baseline="0" dirty="0" smtClean="0">
                <a:ln>
                  <a:noFill/>
                </a:ln>
                <a:solidFill>
                  <a:schemeClr val="tx1"/>
                </a:solidFill>
                <a:effectLst/>
                <a:ea typeface="Times New Roman" pitchFamily="18" charset="0"/>
                <a:cs typeface="Arial" pitchFamily="34" charset="0"/>
              </a:rPr>
              <a:t> калий, йод, железо, кобальт, фосфор и медь. Кроме этого – крахмал,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лицитин</a:t>
            </a:r>
            <a:r>
              <a:rPr kumimoji="0" lang="ru-RU" b="0" i="0" u="none" strike="noStrike" cap="none" normalizeH="0" baseline="0" dirty="0" smtClean="0">
                <a:ln>
                  <a:noFill/>
                </a:ln>
                <a:solidFill>
                  <a:schemeClr val="tx1"/>
                </a:solidFill>
                <a:effectLst/>
                <a:ea typeface="Times New Roman" pitchFamily="18" charset="0"/>
                <a:cs typeface="Arial" pitchFamily="34" charset="0"/>
              </a:rPr>
              <a:t>, глюкозу, клетчатку, пектин.</a:t>
            </a:r>
            <a:endParaRPr kumimoji="0" lang="ru-RU" b="0" i="0" u="none" strike="noStrike" cap="none" normalizeH="0" baseline="0" dirty="0" smtClean="0">
              <a:ln>
                <a:noFill/>
              </a:ln>
              <a:solidFill>
                <a:schemeClr val="tx1"/>
              </a:solidFill>
              <a:effectLst/>
              <a:cs typeface="Arial" pitchFamily="34" charset="0"/>
            </a:endParaRPr>
          </a:p>
        </p:txBody>
      </p:sp>
      <p:sp>
        <p:nvSpPr>
          <p:cNvPr id="11" name="Прямоугольник 10"/>
          <p:cNvSpPr/>
          <p:nvPr/>
        </p:nvSpPr>
        <p:spPr>
          <a:xfrm>
            <a:off x="251520" y="4797152"/>
            <a:ext cx="4572000" cy="1477328"/>
          </a:xfrm>
          <a:prstGeom prst="rect">
            <a:avLst/>
          </a:prstGeom>
        </p:spPr>
        <p:txBody>
          <a:bodyPr>
            <a:spAutoFit/>
          </a:bodyPr>
          <a:lstStyle/>
          <a:p>
            <a:r>
              <a:rPr lang="ru-RU" dirty="0" smtClean="0"/>
              <a:t>Срез моркови похож на человеческий глаз: зрачок, радужная оболочка и расходящиеся радиальные линии. Да, наука подтверждает, что морковь улучшает кровоснабжение глаз и улучшает зрение</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rasfokus.ru/images/photos/medium/3fc051c4d9e2c5261450d3250f90dfea.jpg"/>
          <p:cNvPicPr>
            <a:picLocks noChangeAspect="1" noChangeArrowheads="1"/>
          </p:cNvPicPr>
          <p:nvPr/>
        </p:nvPicPr>
        <p:blipFill>
          <a:blip r:embed="rId2" cstate="print"/>
          <a:srcRect l="7874"/>
          <a:stretch>
            <a:fillRect/>
          </a:stretch>
        </p:blipFill>
        <p:spPr bwMode="auto">
          <a:xfrm>
            <a:off x="0" y="0"/>
            <a:ext cx="3748079" cy="2708920"/>
          </a:xfrm>
          <a:prstGeom prst="rect">
            <a:avLst/>
          </a:prstGeom>
          <a:noFill/>
        </p:spPr>
      </p:pic>
      <p:pic>
        <p:nvPicPr>
          <p:cNvPr id="3076" name="Picture 4" descr="https://fs01.urokinachalki.ru/e/00230e-00d.jpg"/>
          <p:cNvPicPr>
            <a:picLocks noChangeAspect="1" noChangeArrowheads="1"/>
          </p:cNvPicPr>
          <p:nvPr/>
        </p:nvPicPr>
        <p:blipFill>
          <a:blip r:embed="rId3" cstate="print"/>
          <a:srcRect l="3445" t="5249" r="3445" b="5906"/>
          <a:stretch>
            <a:fillRect/>
          </a:stretch>
        </p:blipFill>
        <p:spPr bwMode="auto">
          <a:xfrm>
            <a:off x="0" y="2708920"/>
            <a:ext cx="5370089" cy="3843011"/>
          </a:xfrm>
          <a:prstGeom prst="rect">
            <a:avLst/>
          </a:prstGeom>
          <a:noFill/>
        </p:spPr>
      </p:pic>
      <p:pic>
        <p:nvPicPr>
          <p:cNvPr id="3078" name="Picture 6" descr="http://cofete.ru/images/lipovy_chay1.jpg"/>
          <p:cNvPicPr>
            <a:picLocks noChangeAspect="1" noChangeArrowheads="1"/>
          </p:cNvPicPr>
          <p:nvPr/>
        </p:nvPicPr>
        <p:blipFill>
          <a:blip r:embed="rId4" cstate="print"/>
          <a:srcRect l="6200" t="3660" r="10333" b="3660"/>
          <a:stretch>
            <a:fillRect/>
          </a:stretch>
        </p:blipFill>
        <p:spPr bwMode="auto">
          <a:xfrm>
            <a:off x="6228184" y="4149080"/>
            <a:ext cx="2643275" cy="2485655"/>
          </a:xfrm>
          <a:prstGeom prst="rect">
            <a:avLst/>
          </a:prstGeom>
          <a:noFill/>
        </p:spPr>
      </p:pic>
      <p:sp>
        <p:nvSpPr>
          <p:cNvPr id="10" name="TextBox 9"/>
          <p:cNvSpPr txBox="1"/>
          <p:nvPr/>
        </p:nvSpPr>
        <p:spPr>
          <a:xfrm>
            <a:off x="5148064" y="0"/>
            <a:ext cx="2376264" cy="830997"/>
          </a:xfrm>
          <a:prstGeom prst="rect">
            <a:avLst/>
          </a:prstGeom>
          <a:noFill/>
        </p:spPr>
        <p:txBody>
          <a:bodyPr wrap="square" rtlCol="0">
            <a:spAutoFit/>
          </a:bodyPr>
          <a:lstStyle/>
          <a:p>
            <a:pPr algn="ctr"/>
            <a:r>
              <a:rPr lang="ru-RU" sz="4800" b="1" dirty="0" smtClean="0"/>
              <a:t>Липа  </a:t>
            </a:r>
            <a:endParaRPr lang="ru-RU" b="1" dirty="0"/>
          </a:p>
        </p:txBody>
      </p:sp>
      <p:sp>
        <p:nvSpPr>
          <p:cNvPr id="7" name="Прямоугольник 6"/>
          <p:cNvSpPr/>
          <p:nvPr/>
        </p:nvSpPr>
        <p:spPr>
          <a:xfrm>
            <a:off x="3851920" y="764704"/>
            <a:ext cx="5292080" cy="2308324"/>
          </a:xfrm>
          <a:prstGeom prst="rect">
            <a:avLst/>
          </a:prstGeom>
        </p:spPr>
        <p:txBody>
          <a:bodyPr wrap="square">
            <a:spAutoFit/>
          </a:bodyPr>
          <a:lstStyle/>
          <a:p>
            <a:r>
              <a:rPr lang="ru-RU" smtClean="0"/>
              <a:t>Липа - </a:t>
            </a:r>
            <a:r>
              <a:rPr lang="ru-RU" dirty="0" smtClean="0"/>
              <a:t>символ женственности, мягкости и нежности. Она символизирует  женское начало, </a:t>
            </a:r>
          </a:p>
          <a:p>
            <a:r>
              <a:rPr lang="ru-RU" dirty="0" smtClean="0"/>
              <a:t>и не только у  славянских народов .</a:t>
            </a:r>
          </a:p>
          <a:p>
            <a:r>
              <a:rPr lang="ru-RU" dirty="0" smtClean="0"/>
              <a:t>Славяне почитали липу не только как священное дерево,  но и как дерево- мать. Липа и накормит и обует и вылечит. Ложка ,чашка , ковш , поднос</a:t>
            </a:r>
          </a:p>
          <a:p>
            <a:r>
              <a:rPr lang="ru-RU" dirty="0" smtClean="0"/>
              <a:t>и другие предметы обихода, вырезались из липы.  </a:t>
            </a:r>
          </a:p>
          <a:p>
            <a:endParaRPr lang="ru-RU" dirty="0"/>
          </a:p>
        </p:txBody>
      </p:sp>
      <p:sp>
        <p:nvSpPr>
          <p:cNvPr id="8" name="Прямоугольник 7"/>
          <p:cNvSpPr/>
          <p:nvPr/>
        </p:nvSpPr>
        <p:spPr>
          <a:xfrm>
            <a:off x="5508104" y="2780928"/>
            <a:ext cx="2808312" cy="1754326"/>
          </a:xfrm>
          <a:prstGeom prst="rect">
            <a:avLst/>
          </a:prstGeom>
        </p:spPr>
        <p:txBody>
          <a:bodyPr wrap="square">
            <a:spAutoFit/>
          </a:bodyPr>
          <a:lstStyle/>
          <a:p>
            <a:r>
              <a:rPr lang="ru-RU" dirty="0" smtClean="0"/>
              <a:t>Многие столетия наши  предки ходили в </a:t>
            </a:r>
          </a:p>
          <a:p>
            <a:r>
              <a:rPr lang="ru-RU" dirty="0" smtClean="0"/>
              <a:t>липовых лаптях. </a:t>
            </a:r>
          </a:p>
          <a:p>
            <a:r>
              <a:rPr lang="ru-RU" dirty="0" smtClean="0"/>
              <a:t>А ещё липа хороший  медонос.</a:t>
            </a:r>
          </a:p>
          <a:p>
            <a:endParaRPr lang="ru-RU"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чистотел">
            <a:hlinkClick r:id="rId2"/>
          </p:cNvPr>
          <p:cNvPicPr/>
          <p:nvPr/>
        </p:nvPicPr>
        <p:blipFill>
          <a:blip r:embed="rId3" cstate="print"/>
          <a:srcRect/>
          <a:stretch>
            <a:fillRect/>
          </a:stretch>
        </p:blipFill>
        <p:spPr bwMode="auto">
          <a:xfrm>
            <a:off x="4716016" y="260649"/>
            <a:ext cx="3888432" cy="2952328"/>
          </a:xfrm>
          <a:prstGeom prst="rect">
            <a:avLst/>
          </a:prstGeom>
          <a:noFill/>
          <a:ln w="9525">
            <a:noFill/>
            <a:miter lim="800000"/>
            <a:headEnd/>
            <a:tailEnd/>
          </a:ln>
        </p:spPr>
      </p:pic>
      <p:sp>
        <p:nvSpPr>
          <p:cNvPr id="4097" name="Rectangle 1"/>
          <p:cNvSpPr>
            <a:spLocks noChangeArrowheads="1"/>
          </p:cNvSpPr>
          <p:nvPr/>
        </p:nvSpPr>
        <p:spPr bwMode="auto">
          <a:xfrm>
            <a:off x="1691680" y="404664"/>
            <a:ext cx="2664296" cy="646331"/>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smtClean="0">
                <a:ln>
                  <a:noFill/>
                </a:ln>
                <a:solidFill>
                  <a:srgbClr val="333333"/>
                </a:solidFill>
                <a:effectLst/>
                <a:latin typeface="+mj-lt"/>
                <a:ea typeface="Times New Roman" pitchFamily="18" charset="0"/>
                <a:cs typeface="Arial" pitchFamily="34" charset="0"/>
              </a:rPr>
              <a:t>Чистотел</a:t>
            </a:r>
            <a:r>
              <a:rPr kumimoji="0" lang="ru-RU" sz="2800" b="1" i="0" u="none" strike="noStrike" cap="none" normalizeH="0" baseline="0" dirty="0" smtClean="0">
                <a:ln>
                  <a:noFill/>
                </a:ln>
                <a:solidFill>
                  <a:srgbClr val="333333"/>
                </a:solidFill>
                <a:effectLst/>
                <a:latin typeface="Arial" pitchFamily="34" charset="0"/>
                <a:ea typeface="Times New Roman" pitchFamily="18" charset="0"/>
                <a:cs typeface="Arial" pitchFamily="34" charset="0"/>
              </a:rPr>
              <a:t> </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4098" name="Rectangle 2"/>
          <p:cNvSpPr>
            <a:spLocks noChangeArrowheads="1"/>
          </p:cNvSpPr>
          <p:nvPr/>
        </p:nvSpPr>
        <p:spPr bwMode="auto">
          <a:xfrm>
            <a:off x="251520" y="1340768"/>
            <a:ext cx="4176464"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333333"/>
                </a:solidFill>
                <a:effectLst/>
                <a:latin typeface="Arial" pitchFamily="34" charset="0"/>
                <a:ea typeface="Times New Roman" pitchFamily="18" charset="0"/>
                <a:cs typeface="Arial" pitchFamily="34" charset="0"/>
              </a:rPr>
              <a:t>Чистотел Большой (бородавочник, желтушник) – относится к монотипному семейству Маковых. Это высокое (от 30 см до 1 м высотой) красивое растение с ветвистым стеблем, растущее как маленький сформированный  кустик.  Его часто можно встретить в садах, парках и огородах, где он растет как сорное растение. В южных районах страны чистотел культивируется для заготовки фармакологического сырья (траву скашивают два раза за сезон).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9" name="Picture 3" descr="C:\Users\Пользователь\Desktop\лекарственные растения\чистотел1.jpg"/>
          <p:cNvPicPr>
            <a:picLocks noChangeAspect="1" noChangeArrowheads="1"/>
          </p:cNvPicPr>
          <p:nvPr/>
        </p:nvPicPr>
        <p:blipFill>
          <a:blip r:embed="rId4" cstate="print"/>
          <a:srcRect/>
          <a:stretch>
            <a:fillRect/>
          </a:stretch>
        </p:blipFill>
        <p:spPr bwMode="auto">
          <a:xfrm>
            <a:off x="4644008" y="3501008"/>
            <a:ext cx="3847976" cy="2885982"/>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Пользователь\Desktop\лекарственные растения\одуванчик.jpg"/>
          <p:cNvPicPr>
            <a:picLocks noChangeAspect="1" noChangeArrowheads="1"/>
          </p:cNvPicPr>
          <p:nvPr/>
        </p:nvPicPr>
        <p:blipFill>
          <a:blip r:embed="rId2" cstate="print"/>
          <a:srcRect/>
          <a:stretch>
            <a:fillRect/>
          </a:stretch>
        </p:blipFill>
        <p:spPr bwMode="auto">
          <a:xfrm>
            <a:off x="323528" y="188640"/>
            <a:ext cx="3744416" cy="2808312"/>
          </a:xfrm>
          <a:prstGeom prst="rect">
            <a:avLst/>
          </a:prstGeom>
          <a:noFill/>
        </p:spPr>
      </p:pic>
      <p:sp>
        <p:nvSpPr>
          <p:cNvPr id="8" name="Прямоугольник 7"/>
          <p:cNvSpPr/>
          <p:nvPr/>
        </p:nvSpPr>
        <p:spPr>
          <a:xfrm>
            <a:off x="4211960" y="980728"/>
            <a:ext cx="4572000" cy="2862322"/>
          </a:xfrm>
          <a:prstGeom prst="rect">
            <a:avLst/>
          </a:prstGeom>
        </p:spPr>
        <p:txBody>
          <a:bodyPr wrap="square">
            <a:spAutoFit/>
          </a:bodyPr>
          <a:lstStyle/>
          <a:p>
            <a:r>
              <a:rPr lang="de-DE" dirty="0" err="1" smtClean="0"/>
              <a:t>Одуванчик</a:t>
            </a:r>
            <a:r>
              <a:rPr lang="de-DE" dirty="0" smtClean="0"/>
              <a:t> </a:t>
            </a:r>
            <a:r>
              <a:rPr lang="de-DE" dirty="0" err="1" smtClean="0"/>
              <a:t>лекарственный</a:t>
            </a:r>
            <a:r>
              <a:rPr lang="de-DE" dirty="0" smtClean="0"/>
              <a:t> </a:t>
            </a:r>
            <a:r>
              <a:rPr lang="de-DE" dirty="0" err="1" smtClean="0"/>
              <a:t>считается</a:t>
            </a:r>
            <a:r>
              <a:rPr lang="de-DE" dirty="0" smtClean="0"/>
              <a:t> </a:t>
            </a:r>
            <a:r>
              <a:rPr lang="de-DE" dirty="0" err="1" smtClean="0"/>
              <a:t>эликсиром</a:t>
            </a:r>
            <a:r>
              <a:rPr lang="de-DE" dirty="0" smtClean="0"/>
              <a:t> </a:t>
            </a:r>
            <a:r>
              <a:rPr lang="de-DE" dirty="0" err="1" smtClean="0"/>
              <a:t>жизни,он</a:t>
            </a:r>
            <a:r>
              <a:rPr lang="de-DE" dirty="0" smtClean="0"/>
              <a:t> </a:t>
            </a:r>
            <a:r>
              <a:rPr lang="de-DE" dirty="0" err="1" smtClean="0"/>
              <a:t>способствует</a:t>
            </a:r>
            <a:r>
              <a:rPr lang="de-DE" dirty="0" smtClean="0"/>
              <a:t> </a:t>
            </a:r>
            <a:r>
              <a:rPr lang="de-DE" dirty="0" err="1" smtClean="0"/>
              <a:t>улучшению</a:t>
            </a:r>
            <a:r>
              <a:rPr lang="de-DE" dirty="0" smtClean="0"/>
              <a:t> </a:t>
            </a:r>
            <a:r>
              <a:rPr lang="de-DE" dirty="0" err="1" smtClean="0"/>
              <a:t>углеводного,солевого</a:t>
            </a:r>
            <a:r>
              <a:rPr lang="de-DE" dirty="0" smtClean="0"/>
              <a:t> </a:t>
            </a:r>
            <a:r>
              <a:rPr lang="de-DE" dirty="0" err="1" smtClean="0"/>
              <a:t>обмена</a:t>
            </a:r>
            <a:r>
              <a:rPr lang="de-DE" dirty="0" smtClean="0"/>
              <a:t>, </a:t>
            </a:r>
            <a:r>
              <a:rPr lang="de-DE" dirty="0" err="1" smtClean="0"/>
              <a:t>используется</a:t>
            </a:r>
            <a:r>
              <a:rPr lang="de-DE" dirty="0" smtClean="0"/>
              <a:t> </a:t>
            </a:r>
            <a:r>
              <a:rPr lang="de-DE" dirty="0" err="1" smtClean="0"/>
              <a:t>при</a:t>
            </a:r>
            <a:r>
              <a:rPr lang="de-DE" dirty="0" smtClean="0"/>
              <a:t> </a:t>
            </a:r>
            <a:r>
              <a:rPr lang="de-DE" dirty="0" err="1" smtClean="0"/>
              <a:t>авитаминозе</a:t>
            </a:r>
            <a:r>
              <a:rPr lang="de-DE" dirty="0" smtClean="0"/>
              <a:t>.</a:t>
            </a:r>
            <a:endParaRPr lang="ru-RU" dirty="0" smtClean="0"/>
          </a:p>
          <a:p>
            <a:r>
              <a:rPr lang="ru-RU" dirty="0" smtClean="0"/>
              <a:t>Одуванчик пользуется широкой популярностью и в народной косметике: маска из его свежих листьев питает, увлажняет и омолаживает кожу, а настой цветков отбеливает веснушки и пигментные пятна. </a:t>
            </a:r>
            <a:endParaRPr lang="ru-RU" dirty="0"/>
          </a:p>
        </p:txBody>
      </p:sp>
      <p:sp>
        <p:nvSpPr>
          <p:cNvPr id="9" name="Прямоугольник 8"/>
          <p:cNvSpPr/>
          <p:nvPr/>
        </p:nvSpPr>
        <p:spPr>
          <a:xfrm>
            <a:off x="5004048" y="332656"/>
            <a:ext cx="2880320" cy="646331"/>
          </a:xfrm>
          <a:prstGeom prst="rect">
            <a:avLst/>
          </a:prstGeom>
        </p:spPr>
        <p:txBody>
          <a:bodyPr wrap="square">
            <a:spAutoFit/>
          </a:bodyPr>
          <a:lstStyle/>
          <a:p>
            <a:r>
              <a:rPr lang="ru-RU" sz="3600" dirty="0" smtClean="0">
                <a:latin typeface="+mj-lt"/>
              </a:rPr>
              <a:t>Одуванчик</a:t>
            </a:r>
            <a:endParaRPr lang="ru-RU" sz="3600" dirty="0">
              <a:latin typeface="+mj-lt"/>
            </a:endParaRPr>
          </a:p>
        </p:txBody>
      </p:sp>
      <p:pic>
        <p:nvPicPr>
          <p:cNvPr id="1028" name="Picture 4" descr="C:\Users\Пользователь\Desktop\лекарственные растения\одуванчик1.jpeg"/>
          <p:cNvPicPr>
            <a:picLocks noChangeAspect="1" noChangeArrowheads="1"/>
          </p:cNvPicPr>
          <p:nvPr/>
        </p:nvPicPr>
        <p:blipFill>
          <a:blip r:embed="rId3" cstate="print"/>
          <a:srcRect/>
          <a:stretch>
            <a:fillRect/>
          </a:stretch>
        </p:blipFill>
        <p:spPr bwMode="auto">
          <a:xfrm>
            <a:off x="5004048" y="3573016"/>
            <a:ext cx="3779912" cy="2834934"/>
          </a:xfrm>
          <a:prstGeom prst="rect">
            <a:avLst/>
          </a:prstGeom>
          <a:noFill/>
        </p:spPr>
      </p:pic>
      <p:sp>
        <p:nvSpPr>
          <p:cNvPr id="12" name="Rectangle 5"/>
          <p:cNvSpPr>
            <a:spLocks noChangeArrowheads="1"/>
          </p:cNvSpPr>
          <p:nvPr/>
        </p:nvSpPr>
        <p:spPr bwMode="auto">
          <a:xfrm>
            <a:off x="395536" y="3091027"/>
            <a:ext cx="331236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В листья одуванчика тот же </a:t>
            </a:r>
            <a:r>
              <a:rPr kumimoji="0" lang="ru-RU" altLang="ja-JP"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состав,что</a:t>
            </a: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и в </a:t>
            </a:r>
            <a:r>
              <a:rPr kumimoji="0" lang="ru-RU" altLang="ja-JP"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соцветиях.Также</a:t>
            </a: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altLang="ja-JP"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в</a:t>
            </a: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них высокое содержание фосфора(выше, чем у листовых овощей )и </a:t>
            </a:r>
            <a:r>
              <a:rPr kumimoji="0" lang="ru-RU" altLang="ja-JP"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протеина.Поэтому</a:t>
            </a: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листья ценятся не только в </a:t>
            </a:r>
            <a:r>
              <a:rPr kumimoji="0" lang="ru-RU" altLang="ja-JP"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медицине,но</a:t>
            </a:r>
            <a:r>
              <a:rPr kumimoji="0" lang="ru-RU" altLang="ja-JP"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и в кулинарии из-за питательных свойств. </a:t>
            </a:r>
            <a:r>
              <a:rPr kumimoji="0" lang="ru-RU" altLang="ja-JP" b="0" i="0" u="none" strike="noStrike" cap="none" normalizeH="0" dirty="0" smtClean="0">
                <a:ln>
                  <a:noFill/>
                </a:ln>
                <a:solidFill>
                  <a:schemeClr val="tx1"/>
                </a:solidFill>
                <a:effectLst/>
                <a:latin typeface="Times New Roman" pitchFamily="18" charset="0"/>
                <a:ea typeface="Andale Sans UI"/>
                <a:cs typeface="Times New Roman" pitchFamily="18" charset="0"/>
              </a:rPr>
              <a:t> </a:t>
            </a:r>
            <a:endParaRPr kumimoji="0" lang="ru-RU" altLang="ja-JP"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limon"/>
          <p:cNvPicPr>
            <a:picLocks noChangeAspect="1" noChangeArrowheads="1"/>
          </p:cNvPicPr>
          <p:nvPr/>
        </p:nvPicPr>
        <p:blipFill>
          <a:blip r:embed="rId2" cstate="print"/>
          <a:srcRect/>
          <a:stretch>
            <a:fillRect/>
          </a:stretch>
        </p:blipFill>
        <p:spPr bwMode="auto">
          <a:xfrm>
            <a:off x="323528" y="260648"/>
            <a:ext cx="3096344" cy="2664296"/>
          </a:xfrm>
          <a:prstGeom prst="rect">
            <a:avLst/>
          </a:prstGeom>
          <a:noFill/>
          <a:ln w="9525">
            <a:noFill/>
            <a:miter lim="800000"/>
            <a:headEnd/>
            <a:tailEnd/>
          </a:ln>
        </p:spPr>
      </p:pic>
      <p:sp>
        <p:nvSpPr>
          <p:cNvPr id="3074" name="Rectangle 2"/>
          <p:cNvSpPr>
            <a:spLocks noChangeArrowheads="1"/>
          </p:cNvSpPr>
          <p:nvPr/>
        </p:nvSpPr>
        <p:spPr bwMode="auto">
          <a:xfrm>
            <a:off x="3635896" y="1196752"/>
            <a:ext cx="489654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zh-CN"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Лимон имеет следующие лечебные свойства</a:t>
            </a:r>
            <a:r>
              <a:rPr kumimoji="0" lang="ru-RU" altLang="zh-CN" b="1"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a:t>
            </a:r>
            <a:endParaRPr kumimoji="0" lang="ru-RU" altLang="zh-CN" b="0" i="0" u="none" strike="noStrike" cap="none" normalizeH="0" baseline="0" dirty="0" smtClean="0">
              <a:ln>
                <a:noFill/>
              </a:ln>
              <a:solidFill>
                <a:schemeClr val="tx1"/>
              </a:solidFill>
              <a:effectLst/>
              <a:latin typeface="Arial" pitchFamily="34" charset="0"/>
              <a:cs typeface="Arial" pitchFamily="34" charset="0"/>
            </a:endParaRPr>
          </a:p>
        </p:txBody>
      </p:sp>
      <p:pic>
        <p:nvPicPr>
          <p:cNvPr id="3075" name="Picture 3" descr="C:\Users\Пользователь\Desktop\лекарственные растения\лимон1.jpg"/>
          <p:cNvPicPr>
            <a:picLocks noChangeAspect="1" noChangeArrowheads="1"/>
          </p:cNvPicPr>
          <p:nvPr/>
        </p:nvPicPr>
        <p:blipFill>
          <a:blip r:embed="rId3" cstate="print"/>
          <a:srcRect/>
          <a:stretch>
            <a:fillRect/>
          </a:stretch>
        </p:blipFill>
        <p:spPr bwMode="auto">
          <a:xfrm>
            <a:off x="323528" y="3284984"/>
            <a:ext cx="3175000" cy="3175000"/>
          </a:xfrm>
          <a:prstGeom prst="rect">
            <a:avLst/>
          </a:prstGeom>
          <a:noFill/>
        </p:spPr>
      </p:pic>
      <p:sp>
        <p:nvSpPr>
          <p:cNvPr id="5" name="Прямоугольник 4"/>
          <p:cNvSpPr/>
          <p:nvPr/>
        </p:nvSpPr>
        <p:spPr>
          <a:xfrm flipH="1">
            <a:off x="5076056" y="332656"/>
            <a:ext cx="2160240" cy="646331"/>
          </a:xfrm>
          <a:prstGeom prst="rect">
            <a:avLst/>
          </a:prstGeom>
        </p:spPr>
        <p:txBody>
          <a:bodyPr wrap="square">
            <a:spAutoFit/>
          </a:bodyPr>
          <a:lstStyle/>
          <a:p>
            <a:r>
              <a:rPr lang="ru-RU" altLang="zh-CN" sz="3600" b="1" dirty="0" smtClean="0">
                <a:latin typeface="Times New Roman" pitchFamily="18" charset="0"/>
                <a:ea typeface="SimSun" pitchFamily="2" charset="-122"/>
                <a:cs typeface="Times New Roman" pitchFamily="18" charset="0"/>
              </a:rPr>
              <a:t>Лимон</a:t>
            </a:r>
            <a:endParaRPr lang="ru-RU" sz="3600" dirty="0"/>
          </a:p>
        </p:txBody>
      </p:sp>
      <p:sp>
        <p:nvSpPr>
          <p:cNvPr id="3078" name="Rectangle 6"/>
          <p:cNvSpPr>
            <a:spLocks noChangeArrowheads="1"/>
          </p:cNvSpPr>
          <p:nvPr/>
        </p:nvSpPr>
        <p:spPr bwMode="auto">
          <a:xfrm>
            <a:off x="3923928" y="2636912"/>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укрепляет иммунную систему;</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снимает жар;</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снимает токсикоз у беременных;</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стимулирует деятельность </a:t>
            </a:r>
            <a:r>
              <a:rPr kumimoji="0" lang="ru-RU" altLang="zh-CN" sz="1600" b="0" i="0" u="none" strike="noStrike" cap="none" normalizeH="0" baseline="0" dirty="0" err="1" smtClean="0">
                <a:ln>
                  <a:noFill/>
                </a:ln>
                <a:solidFill>
                  <a:schemeClr val="tx1"/>
                </a:solidFill>
                <a:effectLst/>
                <a:latin typeface="Times New Roman" pitchFamily="18" charset="0"/>
                <a:ea typeface="SimSun" pitchFamily="2" charset="-122"/>
                <a:cs typeface="Times New Roman" pitchFamily="18" charset="0"/>
              </a:rPr>
              <a:t>сердечно-сосудистой</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 системы;</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лечит центральную нервную систему;</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помогает при </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hlinkClick r:id="rId4"/>
              </a:rPr>
              <a:t>гипотонии</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 и неврастении;</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облегчает </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hlinkClick r:id="rId5"/>
              </a:rPr>
              <a:t>головные боли</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 и </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hlinkClick r:id="rId6"/>
              </a:rPr>
              <a:t>мигрени</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является противоглистным средством;</a:t>
            </a:r>
            <a:endParaRPr kumimoji="0" lang="ru-RU" altLang="zh-CN"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улучшает процессы пищеварения</a:t>
            </a:r>
            <a:r>
              <a:rPr kumimoji="0" lang="ru-RU" altLang="zh-CN" sz="1100" b="0" i="0" u="none" strike="noStrike" cap="none" normalizeH="0" baseline="0" dirty="0" smtClean="0">
                <a:ln>
                  <a:noFill/>
                </a:ln>
                <a:solidFill>
                  <a:schemeClr val="tx1"/>
                </a:solidFill>
                <a:effectLst/>
                <a:latin typeface="Arial" pitchFamily="34" charset="0"/>
                <a:cs typeface="Arial" pitchFamily="34" charset="0"/>
              </a:rPr>
              <a:t> </a:t>
            </a:r>
            <a:endParaRPr kumimoji="0" lang="ru-RU" altLang="zh-CN"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9" name="Rectangle 7"/>
          <p:cNvSpPr>
            <a:spLocks noChangeArrowheads="1"/>
          </p:cNvSpPr>
          <p:nvPr/>
        </p:nvSpPr>
        <p:spPr bwMode="auto">
          <a:xfrm>
            <a:off x="3851920" y="3573016"/>
            <a:ext cx="4985852" cy="236988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снижает кислотность;</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способствует выведению из организма шлаков;</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выводит из организма тяжелые металлы;</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укрепляет и делает эластичными стенки кровеносных</a:t>
            </a:r>
          </a:p>
          <a:p>
            <a:pPr marL="0" marR="0" lvl="0" indent="0" algn="l" defTabSz="914400" rtl="0" eaLnBrk="0" fontAlgn="base" latinLnBrk="0" hangingPunct="0">
              <a:lnSpc>
                <a:spcPct val="100000"/>
              </a:lnSpc>
              <a:spcBef>
                <a:spcPct val="0"/>
              </a:spcBef>
              <a:spcAft>
                <a:spcPct val="0"/>
              </a:spcAft>
              <a:buClrTx/>
              <a:buSzTx/>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 сосудов;</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уничтожает до 12 различных бактерий;</a:t>
            </a:r>
            <a:endParaRPr kumimoji="0" lang="ru-RU" altLang="zh-CN" sz="12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подавляет образование кишечных газов (</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hlinkClick r:id="rId7"/>
              </a:rPr>
              <a:t>метеоризм</a:t>
            </a:r>
            <a:r>
              <a:rPr kumimoji="0" lang="ru-RU" altLang="zh-CN" sz="1600" b="0" i="0" u="none" strike="noStrike" cap="none" normalizeH="0" baseline="0" dirty="0" smtClean="0">
                <a:ln>
                  <a:noFill/>
                </a:ln>
                <a:solidFill>
                  <a:schemeClr val="tx1"/>
                </a:solidFill>
                <a:effectLst/>
                <a:latin typeface="Times New Roman" pitchFamily="18" charset="0"/>
                <a:ea typeface="SimSun" pitchFamily="2" charset="-122"/>
                <a:cs typeface="Times New Roman" pitchFamily="18" charset="0"/>
              </a:rPr>
              <a:t>).</a:t>
            </a:r>
            <a:endParaRPr kumimoji="0" lang="ru-RU" altLang="zh-CN"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zh-CN"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11960" y="1268760"/>
            <a:ext cx="4608512" cy="1754326"/>
          </a:xfrm>
          <a:prstGeom prst="rect">
            <a:avLst/>
          </a:prstGeom>
        </p:spPr>
        <p:txBody>
          <a:bodyPr wrap="square">
            <a:spAutoFit/>
          </a:bodyPr>
          <a:lstStyle/>
          <a:p>
            <a:r>
              <a:rPr lang="ru-RU" dirty="0" smtClean="0"/>
              <a:t>Календула – лекарственное растение. </a:t>
            </a:r>
          </a:p>
          <a:p>
            <a:r>
              <a:rPr lang="ru-RU" dirty="0" smtClean="0"/>
              <a:t>Растение имеет два названия, второе  название - ноготок. </a:t>
            </a:r>
          </a:p>
          <a:p>
            <a:r>
              <a:rPr lang="ru-RU" dirty="0" smtClean="0"/>
              <a:t>Отваром цветов календулы полощут горло, обмывают раны. Её используют при изготовлении кремов, шампуней, мыла. </a:t>
            </a:r>
            <a:endParaRPr lang="ru-RU" dirty="0"/>
          </a:p>
        </p:txBody>
      </p:sp>
      <p:pic>
        <p:nvPicPr>
          <p:cNvPr id="2052" name="Picture 4" descr="http://bogislavyan.ru/wp-content/uploads/2017/01/1-Kalendula-55.jpg"/>
          <p:cNvPicPr>
            <a:picLocks noChangeAspect="1" noChangeArrowheads="1"/>
          </p:cNvPicPr>
          <p:nvPr/>
        </p:nvPicPr>
        <p:blipFill>
          <a:blip r:embed="rId2" cstate="print"/>
          <a:srcRect/>
          <a:stretch>
            <a:fillRect/>
          </a:stretch>
        </p:blipFill>
        <p:spPr bwMode="auto">
          <a:xfrm>
            <a:off x="323528" y="260648"/>
            <a:ext cx="3596519" cy="3240360"/>
          </a:xfrm>
          <a:prstGeom prst="rect">
            <a:avLst/>
          </a:prstGeom>
          <a:noFill/>
        </p:spPr>
      </p:pic>
      <p:sp>
        <p:nvSpPr>
          <p:cNvPr id="6" name="Прямоугольник 5"/>
          <p:cNvSpPr/>
          <p:nvPr/>
        </p:nvSpPr>
        <p:spPr>
          <a:xfrm>
            <a:off x="5436096" y="548680"/>
            <a:ext cx="2423356" cy="646331"/>
          </a:xfrm>
          <a:prstGeom prst="rect">
            <a:avLst/>
          </a:prstGeom>
        </p:spPr>
        <p:txBody>
          <a:bodyPr wrap="none">
            <a:spAutoFit/>
          </a:bodyPr>
          <a:lstStyle/>
          <a:p>
            <a:pPr algn="ctr"/>
            <a:r>
              <a:rPr lang="ru-RU" sz="3600" b="1" dirty="0" smtClean="0"/>
              <a:t>Календула</a:t>
            </a:r>
            <a:endParaRPr lang="ru-RU" sz="3600" b="1" dirty="0"/>
          </a:p>
        </p:txBody>
      </p:sp>
      <p:sp>
        <p:nvSpPr>
          <p:cNvPr id="2054" name="AutoShape 6" descr="https://imgp.golos.io/0x0/https:/s29.postimg.org/bzi6cyaw7/DSC_182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6" name="AutoShape 8" descr="https://imgp.golos.io/0x0/https:/s29.postimg.org/bzi6cyaw7/DSC_182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8" name="AutoShape 10" descr="https://imgp.golos.io/0x0/https:/s29.postimg.org/bzi6cyaw7/DSC_1827.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060" name="Picture 12" descr="https://fitohome.ru/wp-content/uploads/2013/05/9bdc2c3cb2fb80bc52c5c94962e2313e-1024x714.jpg"/>
          <p:cNvPicPr>
            <a:picLocks noChangeAspect="1" noChangeArrowheads="1"/>
          </p:cNvPicPr>
          <p:nvPr/>
        </p:nvPicPr>
        <p:blipFill>
          <a:blip r:embed="rId3" cstate="print"/>
          <a:srcRect l="2584"/>
          <a:stretch>
            <a:fillRect/>
          </a:stretch>
        </p:blipFill>
        <p:spPr bwMode="auto">
          <a:xfrm>
            <a:off x="5436096" y="3861048"/>
            <a:ext cx="3367005" cy="2648398"/>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292080" y="476672"/>
            <a:ext cx="2259208" cy="1200329"/>
          </a:xfrm>
          <a:prstGeom prst="rect">
            <a:avLst/>
          </a:prstGeom>
        </p:spPr>
        <p:txBody>
          <a:bodyPr wrap="none">
            <a:spAutoFit/>
          </a:bodyPr>
          <a:lstStyle/>
          <a:p>
            <a:pPr algn="ctr"/>
            <a:r>
              <a:rPr lang="ru-RU" sz="3600" b="1" dirty="0" smtClean="0"/>
              <a:t>Эвкалипт</a:t>
            </a:r>
          </a:p>
          <a:p>
            <a:pPr algn="ctr"/>
            <a:endParaRPr lang="ru-RU" sz="3600" b="1" dirty="0"/>
          </a:p>
        </p:txBody>
      </p:sp>
      <p:pic>
        <p:nvPicPr>
          <p:cNvPr id="6" name="Рисунок 5" descr="Эвкалипт"/>
          <p:cNvPicPr/>
          <p:nvPr/>
        </p:nvPicPr>
        <p:blipFill>
          <a:blip r:embed="rId2" cstate="print"/>
          <a:srcRect/>
          <a:stretch>
            <a:fillRect/>
          </a:stretch>
        </p:blipFill>
        <p:spPr bwMode="auto">
          <a:xfrm>
            <a:off x="323528" y="260648"/>
            <a:ext cx="3707904" cy="3284984"/>
          </a:xfrm>
          <a:prstGeom prst="rect">
            <a:avLst/>
          </a:prstGeom>
          <a:noFill/>
          <a:ln w="9525">
            <a:noFill/>
            <a:miter lim="800000"/>
            <a:headEnd/>
            <a:tailEnd/>
          </a:ln>
        </p:spPr>
      </p:pic>
      <p:pic>
        <p:nvPicPr>
          <p:cNvPr id="7" name="Рисунок 6" descr="Эвкалипт"/>
          <p:cNvPicPr/>
          <p:nvPr/>
        </p:nvPicPr>
        <p:blipFill>
          <a:blip r:embed="rId3" cstate="print"/>
          <a:srcRect r="15788"/>
          <a:stretch>
            <a:fillRect/>
          </a:stretch>
        </p:blipFill>
        <p:spPr bwMode="auto">
          <a:xfrm>
            <a:off x="5004048" y="3717033"/>
            <a:ext cx="4139952" cy="3140968"/>
          </a:xfrm>
          <a:prstGeom prst="rect">
            <a:avLst/>
          </a:prstGeom>
          <a:noFill/>
          <a:ln w="9525">
            <a:noFill/>
            <a:miter lim="800000"/>
            <a:headEnd/>
            <a:tailEnd/>
          </a:ln>
        </p:spPr>
      </p:pic>
      <p:sp>
        <p:nvSpPr>
          <p:cNvPr id="3073" name="Rectangle 1"/>
          <p:cNvSpPr>
            <a:spLocks noChangeArrowheads="1"/>
          </p:cNvSpPr>
          <p:nvPr/>
        </p:nvSpPr>
        <p:spPr bwMode="auto">
          <a:xfrm>
            <a:off x="4644008" y="1484784"/>
            <a:ext cx="3888431"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4C4C4C"/>
                </a:solidFill>
                <a:effectLst/>
                <a:ea typeface="Times New Roman" pitchFamily="18" charset="0"/>
                <a:cs typeface="Times New Roman" pitchFamily="18" charset="0"/>
              </a:rPr>
              <a:t>О лечебных свойствах эвкалиптовых листьев знали еще австралийские аборигены и активно применяли их в качестве природного антибиотика.</a:t>
            </a:r>
            <a:endParaRPr kumimoji="0" lang="ru-RU" b="0" i="0" u="none" strike="noStrike" cap="none" normalizeH="0" baseline="0" dirty="0" smtClean="0">
              <a:ln>
                <a:noFill/>
              </a:ln>
              <a:solidFill>
                <a:schemeClr val="tx1"/>
              </a:solidFill>
              <a:effectLst/>
              <a:cs typeface="Arial" pitchFamily="34" charset="0"/>
            </a:endParaRPr>
          </a:p>
        </p:txBody>
      </p:sp>
      <p:sp>
        <p:nvSpPr>
          <p:cNvPr id="9" name="Прямоугольник 8"/>
          <p:cNvSpPr/>
          <p:nvPr/>
        </p:nvSpPr>
        <p:spPr>
          <a:xfrm>
            <a:off x="395536" y="3717032"/>
            <a:ext cx="4572000" cy="2308324"/>
          </a:xfrm>
          <a:prstGeom prst="rect">
            <a:avLst/>
          </a:prstGeom>
        </p:spPr>
        <p:txBody>
          <a:bodyPr>
            <a:spAutoFit/>
          </a:bodyPr>
          <a:lstStyle/>
          <a:p>
            <a:pPr lvl="0" eaLnBrk="0" fontAlgn="base" hangingPunct="0">
              <a:spcBef>
                <a:spcPct val="0"/>
              </a:spcBef>
              <a:spcAft>
                <a:spcPct val="0"/>
              </a:spcAft>
            </a:pPr>
            <a:r>
              <a:rPr lang="ru-RU" dirty="0" smtClean="0">
                <a:solidFill>
                  <a:srgbClr val="4C4C4C"/>
                </a:solidFill>
                <a:ea typeface="Times New Roman" pitchFamily="18" charset="0"/>
                <a:cs typeface="Times New Roman" pitchFamily="18" charset="0"/>
              </a:rPr>
              <a:t>Листья этого дерева действительно являются ценнейшим лекарственным сырьем. </a:t>
            </a:r>
            <a:r>
              <a:rPr lang="ru-RU" b="1" dirty="0" smtClean="0">
                <a:solidFill>
                  <a:srgbClr val="4C4C4C"/>
                </a:solidFill>
                <a:ea typeface="Times New Roman" pitchFamily="18" charset="0"/>
                <a:cs typeface="Times New Roman" pitchFamily="18" charset="0"/>
              </a:rPr>
              <a:t>Их собирают в течение всего лета, но особо ценным является осенний сбор. </a:t>
            </a:r>
            <a:r>
              <a:rPr lang="ru-RU" dirty="0" smtClean="0">
                <a:solidFill>
                  <a:srgbClr val="4C4C4C"/>
                </a:solidFill>
                <a:ea typeface="Times New Roman" pitchFamily="18" charset="0"/>
                <a:cs typeface="Times New Roman" pitchFamily="18" charset="0"/>
              </a:rPr>
              <a:t>В эвкалиптовой листве в изобилии присутствуют фитонциды – эти вещества помогают в борьбе с болезнетворными бактериями.</a:t>
            </a:r>
            <a:endParaRPr lang="ru-RU" dirty="0" smtClean="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4">
            <a:extLst>
              <a:ext uri="{FF2B5EF4-FFF2-40B4-BE49-F238E27FC236}">
                <a16:creationId xmlns:a16="http://schemas.microsoft.com/office/drawing/2014/main" id="{5AD2ADAF-47B8-411B-8E07-23C0B0D45583}"/>
              </a:ext>
            </a:extLst>
          </p:cNvPr>
          <p:cNvPicPr>
            <a:picLocks noChangeAspect="1"/>
          </p:cNvPicPr>
          <p:nvPr/>
        </p:nvPicPr>
        <p:blipFill rotWithShape="1">
          <a:blip r:embed="rId2" cstate="print"/>
          <a:srcRect l="29156" r="19600"/>
          <a:stretch/>
        </p:blipFill>
        <p:spPr>
          <a:xfrm>
            <a:off x="5940152" y="260648"/>
            <a:ext cx="2848067" cy="3384376"/>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pic>
        <p:nvPicPr>
          <p:cNvPr id="6" name="Рисунок 4" descr="Изображение выглядит как ягода, птица, чаша, земля&#10;&#10;Описание создано с высокой степенью достоверности">
            <a:extLst>
              <a:ext uri="{FF2B5EF4-FFF2-40B4-BE49-F238E27FC236}">
                <a16:creationId xmlns:a16="http://schemas.microsoft.com/office/drawing/2014/main" id="{4F556503-4091-44F7-B550-60DF90AD6A8D}"/>
              </a:ext>
            </a:extLst>
          </p:cNvPr>
          <p:cNvPicPr>
            <a:picLocks noChangeAspect="1"/>
          </p:cNvPicPr>
          <p:nvPr/>
        </p:nvPicPr>
        <p:blipFill rotWithShape="1">
          <a:blip r:embed="rId3" cstate="print"/>
          <a:srcRect r="12159"/>
          <a:stretch/>
        </p:blipFill>
        <p:spPr>
          <a:xfrm>
            <a:off x="251520" y="260648"/>
            <a:ext cx="3093469" cy="304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7" name="Прямоугольник 6"/>
          <p:cNvSpPr/>
          <p:nvPr/>
        </p:nvSpPr>
        <p:spPr>
          <a:xfrm>
            <a:off x="3275857" y="260648"/>
            <a:ext cx="2304256" cy="646331"/>
          </a:xfrm>
          <a:prstGeom prst="rect">
            <a:avLst/>
          </a:prstGeom>
        </p:spPr>
        <p:txBody>
          <a:bodyPr wrap="square">
            <a:spAutoFit/>
          </a:bodyPr>
          <a:lstStyle/>
          <a:p>
            <a:pPr algn="ctr"/>
            <a:r>
              <a:rPr lang="ru-RU" sz="3600" b="1" dirty="0" smtClean="0">
                <a:latin typeface="+mj-lt"/>
              </a:rPr>
              <a:t>Черника</a:t>
            </a:r>
          </a:p>
        </p:txBody>
      </p:sp>
      <p:sp>
        <p:nvSpPr>
          <p:cNvPr id="9" name="Прямоугольник 8"/>
          <p:cNvSpPr/>
          <p:nvPr/>
        </p:nvSpPr>
        <p:spPr>
          <a:xfrm>
            <a:off x="1115616" y="3717032"/>
            <a:ext cx="4104456" cy="923330"/>
          </a:xfrm>
          <a:prstGeom prst="rect">
            <a:avLst/>
          </a:prstGeom>
        </p:spPr>
        <p:txBody>
          <a:bodyPr wrap="square">
            <a:spAutoFit/>
          </a:bodyPr>
          <a:lstStyle/>
          <a:p>
            <a:r>
              <a:rPr lang="en-US" dirty="0" err="1" smtClean="0">
                <a:solidFill>
                  <a:schemeClr val="tx1">
                    <a:lumMod val="95000"/>
                    <a:lumOff val="5000"/>
                  </a:schemeClr>
                </a:solidFill>
                <a:cs typeface="Calibri"/>
              </a:rPr>
              <a:t>Чернику</a:t>
            </a:r>
            <a:r>
              <a:rPr lang="ru-RU" dirty="0" smtClean="0">
                <a:solidFill>
                  <a:schemeClr val="tx1">
                    <a:lumMod val="95000"/>
                    <a:lumOff val="5000"/>
                  </a:schemeClr>
                </a:solidFill>
                <a:cs typeface="Calibri"/>
              </a:rPr>
              <a:t> </a:t>
            </a:r>
            <a:r>
              <a:rPr lang="en-US" dirty="0" err="1" smtClean="0">
                <a:solidFill>
                  <a:schemeClr val="tx1">
                    <a:lumMod val="95000"/>
                    <a:lumOff val="5000"/>
                  </a:schemeClr>
                </a:solidFill>
                <a:cs typeface="Calibri"/>
              </a:rPr>
              <a:t>используют</a:t>
            </a:r>
            <a:r>
              <a:rPr lang="en-US" dirty="0" smtClean="0">
                <a:solidFill>
                  <a:schemeClr val="tx1">
                    <a:lumMod val="95000"/>
                    <a:lumOff val="5000"/>
                  </a:schemeClr>
                </a:solidFill>
                <a:cs typeface="Calibri"/>
              </a:rPr>
              <a:t> </a:t>
            </a:r>
            <a:r>
              <a:rPr lang="ru-RU" dirty="0" smtClean="0">
                <a:solidFill>
                  <a:schemeClr val="tx1">
                    <a:lumMod val="95000"/>
                    <a:lumOff val="5000"/>
                  </a:schemeClr>
                </a:solidFill>
                <a:cs typeface="Calibri"/>
              </a:rPr>
              <a:t>как</a:t>
            </a:r>
            <a:r>
              <a:rPr lang="en-US" dirty="0" smtClean="0">
                <a:solidFill>
                  <a:schemeClr val="tx1">
                    <a:lumMod val="95000"/>
                    <a:lumOff val="5000"/>
                  </a:schemeClr>
                </a:solidFill>
                <a:cs typeface="Calibri"/>
              </a:rPr>
              <a:t> </a:t>
            </a:r>
            <a:r>
              <a:rPr lang="en-US" dirty="0" err="1" smtClean="0">
                <a:solidFill>
                  <a:schemeClr val="tx1">
                    <a:lumMod val="95000"/>
                    <a:lumOff val="5000"/>
                  </a:schemeClr>
                </a:solidFill>
                <a:cs typeface="Calibri"/>
              </a:rPr>
              <a:t>приправ</a:t>
            </a:r>
            <a:r>
              <a:rPr lang="ru-RU" dirty="0" smtClean="0">
                <a:solidFill>
                  <a:schemeClr val="tx1">
                    <a:lumMod val="95000"/>
                    <a:lumOff val="5000"/>
                  </a:schemeClr>
                </a:solidFill>
                <a:cs typeface="Calibri"/>
              </a:rPr>
              <a:t>у</a:t>
            </a:r>
            <a:r>
              <a:rPr lang="en-US" dirty="0" smtClean="0">
                <a:solidFill>
                  <a:schemeClr val="tx1">
                    <a:lumMod val="95000"/>
                    <a:lumOff val="5000"/>
                  </a:schemeClr>
                </a:solidFill>
                <a:cs typeface="Calibri"/>
              </a:rPr>
              <a:t> и </a:t>
            </a:r>
            <a:r>
              <a:rPr lang="en-US" dirty="0" err="1" smtClean="0">
                <a:solidFill>
                  <a:schemeClr val="tx1">
                    <a:lumMod val="95000"/>
                    <a:lumOff val="5000"/>
                  </a:schemeClr>
                </a:solidFill>
                <a:cs typeface="Calibri"/>
              </a:rPr>
              <a:t>доб</a:t>
            </a:r>
            <a:r>
              <a:rPr lang="ru-RU" dirty="0" smtClean="0">
                <a:solidFill>
                  <a:schemeClr val="tx1">
                    <a:lumMod val="95000"/>
                    <a:lumOff val="5000"/>
                  </a:schemeClr>
                </a:solidFill>
                <a:cs typeface="Calibri"/>
              </a:rPr>
              <a:t>а</a:t>
            </a:r>
            <a:r>
              <a:rPr lang="en-US" dirty="0" err="1" smtClean="0">
                <a:solidFill>
                  <a:schemeClr val="tx1">
                    <a:lumMod val="95000"/>
                    <a:lumOff val="5000"/>
                  </a:schemeClr>
                </a:solidFill>
                <a:cs typeface="Calibri"/>
              </a:rPr>
              <a:t>вляют</a:t>
            </a:r>
            <a:r>
              <a:rPr lang="en-US" dirty="0" smtClean="0">
                <a:solidFill>
                  <a:schemeClr val="tx1">
                    <a:lumMod val="95000"/>
                    <a:lumOff val="5000"/>
                  </a:schemeClr>
                </a:solidFill>
                <a:cs typeface="Calibri"/>
              </a:rPr>
              <a:t> в </a:t>
            </a:r>
            <a:r>
              <a:rPr lang="en-US" dirty="0" err="1" smtClean="0">
                <a:solidFill>
                  <a:schemeClr val="tx1">
                    <a:lumMod val="95000"/>
                    <a:lumOff val="5000"/>
                  </a:schemeClr>
                </a:solidFill>
                <a:cs typeface="Calibri"/>
              </a:rPr>
              <a:t>разные</a:t>
            </a:r>
            <a:r>
              <a:rPr lang="en-US" dirty="0" smtClean="0">
                <a:solidFill>
                  <a:schemeClr val="tx1">
                    <a:lumMod val="95000"/>
                    <a:lumOff val="5000"/>
                  </a:schemeClr>
                </a:solidFill>
                <a:cs typeface="Calibri"/>
              </a:rPr>
              <a:t> </a:t>
            </a:r>
            <a:r>
              <a:rPr lang="en-US" dirty="0" err="1" smtClean="0">
                <a:solidFill>
                  <a:schemeClr val="tx1">
                    <a:lumMod val="95000"/>
                    <a:lumOff val="5000"/>
                  </a:schemeClr>
                </a:solidFill>
                <a:cs typeface="Calibri"/>
              </a:rPr>
              <a:t>напитки</a:t>
            </a:r>
            <a:r>
              <a:rPr lang="en-US" dirty="0" smtClean="0">
                <a:solidFill>
                  <a:schemeClr val="tx1">
                    <a:lumMod val="95000"/>
                    <a:lumOff val="5000"/>
                  </a:schemeClr>
                </a:solidFill>
                <a:cs typeface="Calibri"/>
              </a:rPr>
              <a:t>.</a:t>
            </a:r>
          </a:p>
          <a:p>
            <a:r>
              <a:rPr lang="ru-RU" dirty="0" smtClean="0">
                <a:solidFill>
                  <a:schemeClr val="tx1">
                    <a:lumMod val="95000"/>
                    <a:lumOff val="5000"/>
                  </a:schemeClr>
                </a:solidFill>
                <a:cs typeface="Calibri"/>
              </a:rPr>
              <a:t>Ч</a:t>
            </a:r>
            <a:r>
              <a:rPr lang="en-US" dirty="0" err="1" smtClean="0">
                <a:solidFill>
                  <a:schemeClr val="tx1">
                    <a:lumMod val="95000"/>
                    <a:lumOff val="5000"/>
                  </a:schemeClr>
                </a:solidFill>
                <a:cs typeface="Calibri"/>
              </a:rPr>
              <a:t>ерник</a:t>
            </a:r>
            <a:r>
              <a:rPr lang="ru-RU" dirty="0" smtClean="0">
                <a:solidFill>
                  <a:schemeClr val="tx1">
                    <a:lumMod val="95000"/>
                    <a:lumOff val="5000"/>
                  </a:schemeClr>
                </a:solidFill>
                <a:cs typeface="Calibri"/>
              </a:rPr>
              <a:t>а – хороший медонос.</a:t>
            </a:r>
            <a:endParaRPr lang="ru-RU" dirty="0">
              <a:solidFill>
                <a:schemeClr val="tx1">
                  <a:lumMod val="95000"/>
                  <a:lumOff val="5000"/>
                </a:schemeClr>
              </a:solidFill>
            </a:endParaRPr>
          </a:p>
        </p:txBody>
      </p:sp>
      <p:sp>
        <p:nvSpPr>
          <p:cNvPr id="14" name="Прямоугольник 13"/>
          <p:cNvSpPr/>
          <p:nvPr/>
        </p:nvSpPr>
        <p:spPr>
          <a:xfrm>
            <a:off x="3347864" y="1484784"/>
            <a:ext cx="2232248" cy="923330"/>
          </a:xfrm>
          <a:prstGeom prst="rect">
            <a:avLst/>
          </a:prstGeom>
        </p:spPr>
        <p:txBody>
          <a:bodyPr wrap="square">
            <a:spAutoFit/>
          </a:bodyPr>
          <a:lstStyle/>
          <a:p>
            <a:r>
              <a:rPr lang="ru-RU" dirty="0" smtClean="0">
                <a:ea typeface="Verdana"/>
                <a:cs typeface="Calibri"/>
              </a:rPr>
              <a:t>Черника растет в европейской части</a:t>
            </a:r>
          </a:p>
          <a:p>
            <a:r>
              <a:rPr lang="ru-RU" dirty="0" smtClean="0">
                <a:ea typeface="Verdana"/>
                <a:cs typeface="Calibri"/>
              </a:rPr>
              <a:t> страны.</a:t>
            </a:r>
            <a:endParaRPr lang="ru-RU" dirty="0">
              <a:ea typeface="Verdana"/>
              <a:cs typeface="Calibri"/>
            </a:endParaRPr>
          </a:p>
        </p:txBody>
      </p:sp>
      <p:pic>
        <p:nvPicPr>
          <p:cNvPr id="10" name="Рисунок 4">
            <a:extLst>
              <a:ext uri="{FF2B5EF4-FFF2-40B4-BE49-F238E27FC236}">
                <a16:creationId xmlns:a16="http://schemas.microsoft.com/office/drawing/2014/main" id="{939A5F0D-C45D-471B-8F75-A995A545750E}"/>
              </a:ext>
            </a:extLst>
          </p:cNvPr>
          <p:cNvPicPr>
            <a:picLocks noChangeAspect="1"/>
          </p:cNvPicPr>
          <p:nvPr/>
        </p:nvPicPr>
        <p:blipFill rotWithShape="1">
          <a:blip r:embed="rId4" cstate="print"/>
          <a:srcRect t="4985" b="10428"/>
          <a:stretch/>
        </p:blipFill>
        <p:spPr>
          <a:xfrm>
            <a:off x="5796136" y="4221088"/>
            <a:ext cx="3096343" cy="230425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обл.jpg"/>
          <p:cNvPicPr>
            <a:picLocks noChangeAspect="1"/>
          </p:cNvPicPr>
          <p:nvPr/>
        </p:nvPicPr>
        <p:blipFill>
          <a:blip r:embed="rId2" cstate="print"/>
          <a:stretch>
            <a:fillRect/>
          </a:stretch>
        </p:blipFill>
        <p:spPr>
          <a:xfrm>
            <a:off x="251520" y="188640"/>
            <a:ext cx="3672408" cy="3096344"/>
          </a:xfrm>
          <a:prstGeom prst="rect">
            <a:avLst/>
          </a:prstGeom>
        </p:spPr>
      </p:pic>
      <p:pic>
        <p:nvPicPr>
          <p:cNvPr id="4" name="Рисунок 3" descr="oblepixa-2.jpg"/>
          <p:cNvPicPr>
            <a:picLocks noChangeAspect="1"/>
          </p:cNvPicPr>
          <p:nvPr/>
        </p:nvPicPr>
        <p:blipFill>
          <a:blip r:embed="rId3" cstate="print"/>
          <a:stretch>
            <a:fillRect/>
          </a:stretch>
        </p:blipFill>
        <p:spPr>
          <a:xfrm>
            <a:off x="4211960" y="4086752"/>
            <a:ext cx="4932040" cy="2771248"/>
          </a:xfrm>
          <a:prstGeom prst="rect">
            <a:avLst/>
          </a:prstGeom>
        </p:spPr>
      </p:pic>
      <p:sp>
        <p:nvSpPr>
          <p:cNvPr id="5" name="Прямоугольник 4"/>
          <p:cNvSpPr/>
          <p:nvPr/>
        </p:nvSpPr>
        <p:spPr>
          <a:xfrm>
            <a:off x="5508104" y="260648"/>
            <a:ext cx="3024336" cy="646331"/>
          </a:xfrm>
          <a:prstGeom prst="rect">
            <a:avLst/>
          </a:prstGeom>
        </p:spPr>
        <p:txBody>
          <a:bodyPr wrap="square">
            <a:spAutoFit/>
          </a:bodyPr>
          <a:lstStyle/>
          <a:p>
            <a:r>
              <a:rPr lang="ru-RU" sz="3600" b="1" dirty="0" smtClean="0"/>
              <a:t>Облепиха</a:t>
            </a:r>
            <a:endParaRPr lang="ru-RU" sz="3600" dirty="0"/>
          </a:p>
        </p:txBody>
      </p:sp>
      <p:sp>
        <p:nvSpPr>
          <p:cNvPr id="6" name="Прямоугольник 5"/>
          <p:cNvSpPr/>
          <p:nvPr/>
        </p:nvSpPr>
        <p:spPr>
          <a:xfrm>
            <a:off x="3995936" y="980728"/>
            <a:ext cx="4860032" cy="2585323"/>
          </a:xfrm>
          <a:prstGeom prst="rect">
            <a:avLst/>
          </a:prstGeom>
        </p:spPr>
        <p:txBody>
          <a:bodyPr wrap="square">
            <a:spAutoFit/>
          </a:bodyPr>
          <a:lstStyle/>
          <a:p>
            <a:r>
              <a:rPr lang="ru-RU" dirty="0" smtClean="0"/>
              <a:t> </a:t>
            </a:r>
            <a:r>
              <a:rPr lang="ru-RU" dirty="0" smtClean="0">
                <a:latin typeface="Times New Roman" pitchFamily="18" charset="0"/>
                <a:cs typeface="Times New Roman" pitchFamily="18" charset="0"/>
              </a:rPr>
              <a:t>Облепиха содержит более 190 питательных веществ, поэтому плоды облепихи величают «святыми плодами». В плодах облепихи витамина С в десять раз больше чем в лимоне.</a:t>
            </a:r>
          </a:p>
          <a:p>
            <a:r>
              <a:rPr lang="ru-RU" dirty="0" smtClean="0">
                <a:latin typeface="Times New Roman" pitchFamily="18" charset="0"/>
                <a:cs typeface="Times New Roman" pitchFamily="18" charset="0"/>
              </a:rPr>
              <a:t>    В Древней Греции облепиху использовали для лечения лошадей и называли   Блестящая Лошадь ,потому что ее листья не только избавляли от недугов, но и придавали лошадиной шерсти гладкий и ухоженный вид.</a:t>
            </a:r>
            <a:endParaRPr lang="ru-RU" dirty="0"/>
          </a:p>
        </p:txBody>
      </p:sp>
      <p:sp>
        <p:nvSpPr>
          <p:cNvPr id="7" name="Прямоугольник 6"/>
          <p:cNvSpPr/>
          <p:nvPr/>
        </p:nvSpPr>
        <p:spPr>
          <a:xfrm>
            <a:off x="395536" y="3429000"/>
            <a:ext cx="3456384" cy="2031325"/>
          </a:xfrm>
          <a:prstGeom prst="rect">
            <a:avLst/>
          </a:prstGeom>
        </p:spPr>
        <p:txBody>
          <a:bodyPr wrap="square">
            <a:spAutoFit/>
          </a:bodyPr>
          <a:lstStyle/>
          <a:p>
            <a:r>
              <a:rPr lang="ru-RU" dirty="0" smtClean="0"/>
              <a:t> </a:t>
            </a:r>
            <a:r>
              <a:rPr lang="ru-RU" dirty="0" smtClean="0">
                <a:latin typeface="Times New Roman" pitchFamily="18" charset="0"/>
                <a:cs typeface="Times New Roman" pitchFamily="18" charset="0"/>
              </a:rPr>
              <a:t>Свежие ягоды облепихи укрепляют иммунитет. Облепиховое масло способствует заживлению ран на коже. </a:t>
            </a:r>
          </a:p>
          <a:p>
            <a:r>
              <a:rPr lang="ru-RU" dirty="0" smtClean="0">
                <a:latin typeface="Times New Roman" pitchFamily="18" charset="0"/>
                <a:cs typeface="Times New Roman" pitchFamily="18" charset="0"/>
              </a:rPr>
              <a:t>    В косметологии из масла облепихи готовят питательные маски и крема.  </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Пользователь\Desktop\лекарственные растения\валериана.jpg"/>
          <p:cNvPicPr>
            <a:picLocks noChangeAspect="1" noChangeArrowheads="1"/>
          </p:cNvPicPr>
          <p:nvPr/>
        </p:nvPicPr>
        <p:blipFill>
          <a:blip r:embed="rId2" cstate="print"/>
          <a:srcRect/>
          <a:stretch>
            <a:fillRect/>
          </a:stretch>
        </p:blipFill>
        <p:spPr bwMode="auto">
          <a:xfrm>
            <a:off x="323528" y="260648"/>
            <a:ext cx="3158150" cy="3312369"/>
          </a:xfrm>
          <a:prstGeom prst="rect">
            <a:avLst/>
          </a:prstGeom>
          <a:noFill/>
        </p:spPr>
      </p:pic>
      <p:pic>
        <p:nvPicPr>
          <p:cNvPr id="1027" name="Picture 3" descr="C:\Users\Пользователь\Desktop\лекарственные растения\душица.jpg"/>
          <p:cNvPicPr>
            <a:picLocks noChangeAspect="1" noChangeArrowheads="1"/>
          </p:cNvPicPr>
          <p:nvPr/>
        </p:nvPicPr>
        <p:blipFill>
          <a:blip r:embed="rId3" cstate="print"/>
          <a:srcRect t="10336"/>
          <a:stretch>
            <a:fillRect/>
          </a:stretch>
        </p:blipFill>
        <p:spPr bwMode="auto">
          <a:xfrm flipH="1">
            <a:off x="5220072" y="3284984"/>
            <a:ext cx="3698205" cy="3212976"/>
          </a:xfrm>
          <a:prstGeom prst="rect">
            <a:avLst/>
          </a:prstGeom>
          <a:noFill/>
        </p:spPr>
      </p:pic>
      <p:sp>
        <p:nvSpPr>
          <p:cNvPr id="5" name="Прямоугольник 4"/>
          <p:cNvSpPr/>
          <p:nvPr/>
        </p:nvSpPr>
        <p:spPr>
          <a:xfrm>
            <a:off x="683568" y="4005064"/>
            <a:ext cx="4248472" cy="1200329"/>
          </a:xfrm>
          <a:prstGeom prst="rect">
            <a:avLst/>
          </a:prstGeom>
        </p:spPr>
        <p:txBody>
          <a:bodyPr wrap="square">
            <a:spAutoFit/>
          </a:bodyPr>
          <a:lstStyle/>
          <a:p>
            <a:r>
              <a:rPr lang="ru-RU" dirty="0" smtClean="0"/>
              <a:t>С целью лекарственного применения заготавливают корни и корневища валерьяны . Заготовку проводят глубокой осенью. </a:t>
            </a:r>
            <a:endParaRPr lang="ru-RU" dirty="0"/>
          </a:p>
        </p:txBody>
      </p:sp>
      <p:sp>
        <p:nvSpPr>
          <p:cNvPr id="8" name="Прямоугольник 7"/>
          <p:cNvSpPr/>
          <p:nvPr/>
        </p:nvSpPr>
        <p:spPr>
          <a:xfrm>
            <a:off x="3851920" y="260648"/>
            <a:ext cx="2242152" cy="646331"/>
          </a:xfrm>
          <a:prstGeom prst="rect">
            <a:avLst/>
          </a:prstGeom>
        </p:spPr>
        <p:txBody>
          <a:bodyPr wrap="none">
            <a:spAutoFit/>
          </a:bodyPr>
          <a:lstStyle/>
          <a:p>
            <a:r>
              <a:rPr lang="ru-RU" sz="3600" dirty="0" smtClean="0"/>
              <a:t>Валерьяна</a:t>
            </a:r>
            <a:endParaRPr lang="ru-RU" sz="3600" dirty="0"/>
          </a:p>
        </p:txBody>
      </p:sp>
      <p:sp>
        <p:nvSpPr>
          <p:cNvPr id="3074" name="AutoShape 2" descr="https://pbs.twimg.com/media/Dhgxo8dW0AA14rT.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6" name="Picture 4" descr="https://pbs.twimg.com/media/Dhgxo8dW0AA14rT.jpg"/>
          <p:cNvPicPr>
            <a:picLocks noChangeAspect="1" noChangeArrowheads="1"/>
          </p:cNvPicPr>
          <p:nvPr/>
        </p:nvPicPr>
        <p:blipFill>
          <a:blip r:embed="rId4" cstate="print"/>
          <a:srcRect/>
          <a:stretch>
            <a:fillRect/>
          </a:stretch>
        </p:blipFill>
        <p:spPr bwMode="auto">
          <a:xfrm>
            <a:off x="5940152" y="908720"/>
            <a:ext cx="2883324" cy="2304256"/>
          </a:xfrm>
          <a:prstGeom prst="rect">
            <a:avLst/>
          </a:prstGeom>
          <a:noFill/>
        </p:spPr>
      </p:pic>
      <p:sp>
        <p:nvSpPr>
          <p:cNvPr id="9" name="Прямоугольник 8"/>
          <p:cNvSpPr/>
          <p:nvPr/>
        </p:nvSpPr>
        <p:spPr>
          <a:xfrm>
            <a:off x="2286000" y="2967335"/>
            <a:ext cx="4572000" cy="369332"/>
          </a:xfrm>
          <a:prstGeom prst="rect">
            <a:avLst/>
          </a:prstGeom>
        </p:spPr>
        <p:txBody>
          <a:bodyPr>
            <a:spAutoFit/>
          </a:bodyPr>
          <a:lstStyle/>
          <a:p>
            <a:pPr algn="ctr"/>
            <a:r>
              <a:rPr lang="ru-RU" b="1" dirty="0" smtClean="0">
                <a:solidFill>
                  <a:srgbClr val="0070C0"/>
                </a:solidFill>
                <a:latin typeface="Times New Roman" pitchFamily="18" charset="0"/>
                <a:cs typeface="Times New Roman" pitchFamily="18" charset="0"/>
              </a:rPr>
              <a:t> </a:t>
            </a:r>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8">
            <a:extLst>
              <a:ext uri="{FF2B5EF4-FFF2-40B4-BE49-F238E27FC236}">
                <a16:creationId xmlns:a16="http://schemas.microsoft.com/office/drawing/2014/main" id="{6630B0B5-7812-465F-904A-0EA02AA4BC03}"/>
              </a:ext>
            </a:extLst>
          </p:cNvPr>
          <p:cNvPicPr>
            <a:picLocks noGrp="1" noChangeAspect="1"/>
          </p:cNvPicPr>
          <p:nvPr>
            <p:ph idx="1"/>
          </p:nvPr>
        </p:nvPicPr>
        <p:blipFill rotWithShape="1">
          <a:blip r:embed="rId2" cstate="print"/>
          <a:srcRect t="7058" b="17942"/>
          <a:stretch/>
        </p:blipFill>
        <p:spPr>
          <a:xfrm>
            <a:off x="0" y="0"/>
            <a:ext cx="9155706" cy="7118649"/>
          </a:xfrm>
          <a:prstGeom prst="rect">
            <a:avLst/>
          </a:prstGeom>
        </p:spPr>
      </p:pic>
    </p:spTree>
  </p:cSld>
  <p:clrMapOvr>
    <a:masterClrMapping/>
  </p:clrMapOvr>
</p:sld>
</file>

<file path=ppt/theme/theme1.xml><?xml version="1.0" encoding="utf-8"?>
<a:theme xmlns:a="http://schemas.openxmlformats.org/drawingml/2006/main" name="Тема Office">
  <a:themeElements>
    <a:clrScheme name="Другая 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6C0000"/>
      </a:hlink>
      <a:folHlink>
        <a:srgbClr val="974806"/>
      </a:folHlink>
    </a:clrScheme>
    <a:fontScheme name="Другая 1">
      <a:majorFont>
        <a:latin typeface="Times New Roman"/>
        <a:ea typeface=""/>
        <a:cs typeface="Times New Roman"/>
      </a:majorFont>
      <a:minorFont>
        <a:latin typeface="Times New Roman"/>
        <a:ea typeface=""/>
        <a:cs typeface="Times New Roma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1473</TotalTime>
  <Words>1421</Words>
  <Application>Microsoft Office PowerPoint</Application>
  <PresentationFormat>Экран (4:3)</PresentationFormat>
  <Paragraphs>149</Paragraphs>
  <Slides>24</Slides>
  <Notes>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24</vt:i4>
      </vt:variant>
    </vt:vector>
  </HeadingPairs>
  <TitlesOfParts>
    <vt:vector size="33" baseType="lpstr">
      <vt:lpstr>SimSun</vt:lpstr>
      <vt:lpstr>+Основной текст (восточно-азиат</vt:lpstr>
      <vt:lpstr>a_BodoniNova</vt:lpstr>
      <vt:lpstr>Andale Sans UI</vt:lpstr>
      <vt:lpstr>Arial</vt:lpstr>
      <vt:lpstr>Calibri</vt:lpstr>
      <vt:lpstr>Times New Roman</vt:lpstr>
      <vt:lpstr>Verdana</vt:lpstr>
      <vt:lpstr>Тема Office</vt:lpstr>
      <vt:lpstr>Лекарственные растения  проект  4 класса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Название презентации</dc:title>
  <dc:creator>Елена</dc:creator>
  <cp:lastModifiedBy>Пользователь</cp:lastModifiedBy>
  <cp:revision>183</cp:revision>
  <dcterms:created xsi:type="dcterms:W3CDTF">2014-08-08T16:01:14Z</dcterms:created>
  <dcterms:modified xsi:type="dcterms:W3CDTF">2022-01-15T09:26:55Z</dcterms:modified>
</cp:coreProperties>
</file>