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4630400" cy="8229600"/>
  <p:notesSz cx="8229600" cy="14630400"/>
  <p:embeddedFontLst>
    <p:embeddedFont>
      <p:font typeface="Outfit Extra Bold" panose="020B0604020202020204" charset="0"/>
      <p:regular r:id="rId11"/>
    </p:embeddedFont>
    <p:embeddedFont>
      <p:font typeface="Arimo" panose="020B0604020202020204" charset="0"/>
      <p:regular r:id="rId12"/>
    </p:embeddedFont>
    <p:embeddedFont>
      <p:font typeface="Calibri" panose="020F0502020204030204" pitchFamily="34" charset="0"/>
      <p:regular r:id="rId13"/>
      <p:bold r:id="rId14"/>
      <p:italic r:id="rId15"/>
      <p:boldItalic r:id="rId16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56" d="100"/>
          <a:sy n="56" d="100"/>
        </p:scale>
        <p:origin x="85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33124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FAFAFA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936427"/>
            <a:ext cx="7556421" cy="391287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7700"/>
              </a:lnSpc>
              <a:buNone/>
            </a:pPr>
            <a:r>
              <a:rPr lang="en-US" sz="61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Воспитание патриота и гражданина России</a:t>
            </a:r>
            <a:endParaRPr lang="en-US" sz="6150" dirty="0"/>
          </a:p>
        </p:txBody>
      </p:sp>
      <p:sp>
        <p:nvSpPr>
          <p:cNvPr id="4" name="Text 1"/>
          <p:cNvSpPr/>
          <p:nvPr/>
        </p:nvSpPr>
        <p:spPr>
          <a:xfrm>
            <a:off x="6280190" y="5189458"/>
            <a:ext cx="7556421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Воспитание патриотизма и гражданственности - важная задача для современной России. Это не только чувство любви к Родине, но и активная жизненная позиция, основанная на ответственности, уважении к традициям и стремлении к развитию страны.</a:t>
            </a:r>
            <a:endParaRPr lang="en-US" sz="1750" dirty="0"/>
          </a:p>
        </p:txBody>
      </p:sp>
      <p:sp>
        <p:nvSpPr>
          <p:cNvPr id="5" name="Shape 2"/>
          <p:cNvSpPr/>
          <p:nvPr/>
        </p:nvSpPr>
        <p:spPr>
          <a:xfrm>
            <a:off x="6280190" y="6913126"/>
            <a:ext cx="362903" cy="362903"/>
          </a:xfrm>
          <a:prstGeom prst="roundRect">
            <a:avLst>
              <a:gd name="adj" fmla="val 25194296"/>
            </a:avLst>
          </a:prstGeom>
          <a:noFill/>
          <a:ln w="7620">
            <a:solidFill>
              <a:srgbClr val="FFFFFF"/>
            </a:solidFill>
            <a:prstDash val="solid"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2835235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1011" y="283488"/>
            <a:ext cx="2268260" cy="226826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793790" y="3554968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Понятие патриотизма и гражданственности</a:t>
            </a:r>
            <a:endParaRPr lang="en-US" sz="4450" dirty="0"/>
          </a:p>
        </p:txBody>
      </p:sp>
      <p:sp>
        <p:nvSpPr>
          <p:cNvPr id="5" name="Shape 1"/>
          <p:cNvSpPr/>
          <p:nvPr/>
        </p:nvSpPr>
        <p:spPr>
          <a:xfrm>
            <a:off x="793790" y="556783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6" name="Text 2"/>
          <p:cNvSpPr/>
          <p:nvPr/>
        </p:nvSpPr>
        <p:spPr>
          <a:xfrm>
            <a:off x="982504" y="5652849"/>
            <a:ext cx="132755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650" dirty="0"/>
          </a:p>
        </p:txBody>
      </p:sp>
      <p:sp>
        <p:nvSpPr>
          <p:cNvPr id="7" name="Text 3"/>
          <p:cNvSpPr/>
          <p:nvPr/>
        </p:nvSpPr>
        <p:spPr>
          <a:xfrm>
            <a:off x="1530906" y="5567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Патриотизм</a:t>
            </a:r>
            <a:endParaRPr lang="en-US" sz="2200" dirty="0"/>
          </a:p>
        </p:txBody>
      </p:sp>
      <p:sp>
        <p:nvSpPr>
          <p:cNvPr id="8" name="Text 4"/>
          <p:cNvSpPr/>
          <p:nvPr/>
        </p:nvSpPr>
        <p:spPr>
          <a:xfrm>
            <a:off x="1530906" y="6058257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Любовь и преданность своей стране, гордость за ее историю и культуру.</a:t>
            </a:r>
            <a:endParaRPr lang="en-US" sz="1750" dirty="0"/>
          </a:p>
        </p:txBody>
      </p:sp>
      <p:sp>
        <p:nvSpPr>
          <p:cNvPr id="9" name="Shape 5"/>
          <p:cNvSpPr/>
          <p:nvPr/>
        </p:nvSpPr>
        <p:spPr>
          <a:xfrm>
            <a:off x="5216962" y="556783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0" name="Text 6"/>
          <p:cNvSpPr/>
          <p:nvPr/>
        </p:nvSpPr>
        <p:spPr>
          <a:xfrm>
            <a:off x="5374124" y="5652849"/>
            <a:ext cx="195977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650" dirty="0"/>
          </a:p>
        </p:txBody>
      </p:sp>
      <p:sp>
        <p:nvSpPr>
          <p:cNvPr id="11" name="Text 7"/>
          <p:cNvSpPr/>
          <p:nvPr/>
        </p:nvSpPr>
        <p:spPr>
          <a:xfrm>
            <a:off x="5954078" y="5567839"/>
            <a:ext cx="297906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Гражданственность</a:t>
            </a:r>
            <a:endParaRPr lang="en-US" sz="2200" dirty="0"/>
          </a:p>
        </p:txBody>
      </p:sp>
      <p:sp>
        <p:nvSpPr>
          <p:cNvPr id="12" name="Text 8"/>
          <p:cNvSpPr/>
          <p:nvPr/>
        </p:nvSpPr>
        <p:spPr>
          <a:xfrm>
            <a:off x="5954078" y="6058257"/>
            <a:ext cx="3459242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Активная жизненная позиция, ответственность за свои поступки и участие в жизни общества.</a:t>
            </a:r>
            <a:endParaRPr lang="en-US" sz="1750" dirty="0"/>
          </a:p>
        </p:txBody>
      </p:sp>
      <p:sp>
        <p:nvSpPr>
          <p:cNvPr id="13" name="Shape 9"/>
          <p:cNvSpPr/>
          <p:nvPr/>
        </p:nvSpPr>
        <p:spPr>
          <a:xfrm>
            <a:off x="9640133" y="5567839"/>
            <a:ext cx="510302" cy="510302"/>
          </a:xfrm>
          <a:prstGeom prst="roundRect">
            <a:avLst>
              <a:gd name="adj" fmla="val 18669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0"/>
          <p:cNvSpPr/>
          <p:nvPr/>
        </p:nvSpPr>
        <p:spPr>
          <a:xfrm>
            <a:off x="9798487" y="5652849"/>
            <a:ext cx="193596" cy="340281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50"/>
              </a:lnSpc>
              <a:buNone/>
            </a:pPr>
            <a:r>
              <a:rPr lang="en-US" sz="26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650" dirty="0"/>
          </a:p>
        </p:txBody>
      </p:sp>
      <p:sp>
        <p:nvSpPr>
          <p:cNvPr id="15" name="Text 11"/>
          <p:cNvSpPr/>
          <p:nvPr/>
        </p:nvSpPr>
        <p:spPr>
          <a:xfrm>
            <a:off x="10377249" y="5567839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Единство</a:t>
            </a:r>
            <a:endParaRPr lang="en-US" sz="2200" dirty="0"/>
          </a:p>
        </p:txBody>
      </p:sp>
      <p:sp>
        <p:nvSpPr>
          <p:cNvPr id="16" name="Text 12"/>
          <p:cNvSpPr/>
          <p:nvPr/>
        </p:nvSpPr>
        <p:spPr>
          <a:xfrm>
            <a:off x="10377249" y="6058257"/>
            <a:ext cx="3459242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Осознание своей принадлежности к большой многонациональной стране.</a:t>
            </a:r>
            <a:endParaRPr lang="en-US" sz="17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93790" y="2185511"/>
            <a:ext cx="130428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Роль семьи и образовательных учреждений</a:t>
            </a:r>
            <a:endParaRPr lang="en-US" sz="4450" dirty="0"/>
          </a:p>
        </p:txBody>
      </p:sp>
      <p:sp>
        <p:nvSpPr>
          <p:cNvPr id="3" name="Text 1"/>
          <p:cNvSpPr/>
          <p:nvPr/>
        </p:nvSpPr>
        <p:spPr>
          <a:xfrm>
            <a:off x="793790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Семья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793790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Прививает первые ценности, любовь к традициям и историческому наследию.</a:t>
            </a:r>
            <a:endParaRPr lang="en-US" sz="1750" dirty="0"/>
          </a:p>
        </p:txBody>
      </p:sp>
      <p:sp>
        <p:nvSpPr>
          <p:cNvPr id="5" name="Text 3"/>
          <p:cNvSpPr/>
          <p:nvPr/>
        </p:nvSpPr>
        <p:spPr>
          <a:xfrm>
            <a:off x="5332928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Школа</a:t>
            </a:r>
            <a:endParaRPr lang="en-US" sz="2200" dirty="0"/>
          </a:p>
        </p:txBody>
      </p:sp>
      <p:sp>
        <p:nvSpPr>
          <p:cNvPr id="6" name="Text 4"/>
          <p:cNvSpPr/>
          <p:nvPr/>
        </p:nvSpPr>
        <p:spPr>
          <a:xfrm>
            <a:off x="5332928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Формирует гражданскую позицию, патриотическое сознание и активную жизненную позицию.</a:t>
            </a:r>
            <a:endParaRPr lang="en-US" sz="1750" dirty="0"/>
          </a:p>
        </p:txBody>
      </p:sp>
      <p:sp>
        <p:nvSpPr>
          <p:cNvPr id="7" name="Text 5"/>
          <p:cNvSpPr/>
          <p:nvPr/>
        </p:nvSpPr>
        <p:spPr>
          <a:xfrm>
            <a:off x="9872067" y="417004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Вузы</a:t>
            </a:r>
            <a:endParaRPr lang="en-US" sz="2200" dirty="0"/>
          </a:p>
        </p:txBody>
      </p:sp>
      <p:sp>
        <p:nvSpPr>
          <p:cNvPr id="8" name="Text 6"/>
          <p:cNvSpPr/>
          <p:nvPr/>
        </p:nvSpPr>
        <p:spPr>
          <a:xfrm>
            <a:off x="9872067" y="4751189"/>
            <a:ext cx="3978116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Развивают лидерские качества, приобщают к общественной деятельности.</a:t>
            </a:r>
            <a:endParaRPr lang="en-US" sz="17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89737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Формирование чувства любви к Родине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2655094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514624" y="2889528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Изучение истории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514624" y="3379946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Понимание прошлого страны, гордость за великие свершения.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10171867" y="2655094"/>
            <a:ext cx="3664863" cy="2402324"/>
          </a:xfrm>
          <a:prstGeom prst="roundRect">
            <a:avLst>
              <a:gd name="adj" fmla="val 3966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10406301" y="2889528"/>
            <a:ext cx="3195995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Национальная культура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10406301" y="3734276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Знакомство с традициями, искусством, языком и литературой.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280190" y="5284232"/>
            <a:ext cx="3664863" cy="2047994"/>
          </a:xfrm>
          <a:prstGeom prst="roundRect">
            <a:avLst>
              <a:gd name="adj" fmla="val 4652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6514624" y="5518666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Природа России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6514624" y="6009084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Восхищение красотой и разнообразием российских ландшафтов.</a:t>
            </a:r>
            <a:endParaRPr lang="en-US" sz="1750" dirty="0"/>
          </a:p>
        </p:txBody>
      </p:sp>
      <p:sp>
        <p:nvSpPr>
          <p:cNvPr id="13" name="Shape 10"/>
          <p:cNvSpPr/>
          <p:nvPr/>
        </p:nvSpPr>
        <p:spPr>
          <a:xfrm>
            <a:off x="10171867" y="5284232"/>
            <a:ext cx="3664863" cy="2047994"/>
          </a:xfrm>
          <a:prstGeom prst="roundRect">
            <a:avLst>
              <a:gd name="adj" fmla="val 4652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4" name="Text 11"/>
          <p:cNvSpPr/>
          <p:nvPr/>
        </p:nvSpPr>
        <p:spPr>
          <a:xfrm>
            <a:off x="10406301" y="5518666"/>
            <a:ext cx="3131344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2750"/>
              </a:lnSpc>
              <a:buNone/>
            </a:pPr>
            <a:r>
              <a:rPr lang="en-US" sz="22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Достижения россиян</a:t>
            </a:r>
            <a:endParaRPr lang="en-US" sz="2200" dirty="0"/>
          </a:p>
        </p:txBody>
      </p:sp>
      <p:sp>
        <p:nvSpPr>
          <p:cNvPr id="15" name="Text 12"/>
          <p:cNvSpPr/>
          <p:nvPr/>
        </p:nvSpPr>
        <p:spPr>
          <a:xfrm>
            <a:off x="10406301" y="6009084"/>
            <a:ext cx="3195995" cy="108870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Уважение к трудовым, научным и спортивным победам.</a:t>
            </a:r>
            <a:endParaRPr lang="en-US" sz="175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32577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188512" y="551736"/>
            <a:ext cx="7739777" cy="1253966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4900"/>
              </a:lnSpc>
              <a:buNone/>
            </a:pPr>
            <a:r>
              <a:rPr lang="en-US" sz="39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Развитие активной гражданской позиции</a:t>
            </a:r>
            <a:endParaRPr lang="en-US" sz="39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8512" y="2106573"/>
            <a:ext cx="501491" cy="501491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6188512" y="2808684"/>
            <a:ext cx="2507813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Волонтерство</a:t>
            </a:r>
            <a:endParaRPr lang="en-US" sz="1950" dirty="0"/>
          </a:p>
        </p:txBody>
      </p:sp>
      <p:sp>
        <p:nvSpPr>
          <p:cNvPr id="6" name="Text 2"/>
          <p:cNvSpPr/>
          <p:nvPr/>
        </p:nvSpPr>
        <p:spPr>
          <a:xfrm>
            <a:off x="6188512" y="3242429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Участие в благотворительных и социальных проектах.</a:t>
            </a:r>
            <a:endParaRPr lang="en-US" sz="15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88512" y="4165283"/>
            <a:ext cx="501491" cy="501491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6188512" y="4867394"/>
            <a:ext cx="3217664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Участие в жизни страны</a:t>
            </a:r>
            <a:endParaRPr lang="en-US" sz="1950" dirty="0"/>
          </a:p>
        </p:txBody>
      </p:sp>
      <p:sp>
        <p:nvSpPr>
          <p:cNvPr id="9" name="Text 4"/>
          <p:cNvSpPr/>
          <p:nvPr/>
        </p:nvSpPr>
        <p:spPr>
          <a:xfrm>
            <a:off x="6188512" y="5301139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Выборы, общественные обсуждения, петиции, митинги.</a:t>
            </a:r>
            <a:endParaRPr lang="en-US" sz="15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8512" y="6223992"/>
            <a:ext cx="501491" cy="501491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188512" y="6926104"/>
            <a:ext cx="2507813" cy="31337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450"/>
              </a:lnSpc>
              <a:buNone/>
            </a:pPr>
            <a:r>
              <a:rPr lang="en-US" sz="19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Помощь ближним</a:t>
            </a:r>
            <a:endParaRPr lang="en-US" sz="1950" dirty="0"/>
          </a:p>
        </p:txBody>
      </p:sp>
      <p:sp>
        <p:nvSpPr>
          <p:cNvPr id="12" name="Text 6"/>
          <p:cNvSpPr/>
          <p:nvPr/>
        </p:nvSpPr>
        <p:spPr>
          <a:xfrm>
            <a:off x="6188512" y="7359848"/>
            <a:ext cx="7739777" cy="32099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15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Оказание поддержки нуждающимся, забота о старших.</a:t>
            </a:r>
            <a:endParaRPr lang="en-US" sz="155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1644" y="781883"/>
            <a:ext cx="7600712" cy="137802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Приобщение к национальной культуре</a:t>
            </a:r>
            <a:endParaRPr lang="en-US" sz="4300" dirty="0"/>
          </a:p>
        </p:txBody>
      </p:sp>
      <p:sp>
        <p:nvSpPr>
          <p:cNvPr id="4" name="Shape 1"/>
          <p:cNvSpPr/>
          <p:nvPr/>
        </p:nvSpPr>
        <p:spPr>
          <a:xfrm>
            <a:off x="1087041" y="2490549"/>
            <a:ext cx="30480" cy="4957167"/>
          </a:xfrm>
          <a:prstGeom prst="roundRect">
            <a:avLst>
              <a:gd name="adj" fmla="val 303837"/>
            </a:avLst>
          </a:prstGeom>
          <a:solidFill>
            <a:srgbClr val="BDB8DF"/>
          </a:solidFill>
          <a:ln/>
        </p:spPr>
      </p:sp>
      <p:sp>
        <p:nvSpPr>
          <p:cNvPr id="5" name="Shape 2"/>
          <p:cNvSpPr/>
          <p:nvPr/>
        </p:nvSpPr>
        <p:spPr>
          <a:xfrm>
            <a:off x="1319808" y="2971324"/>
            <a:ext cx="771644" cy="30480"/>
          </a:xfrm>
          <a:prstGeom prst="roundRect">
            <a:avLst>
              <a:gd name="adj" fmla="val 303837"/>
            </a:avLst>
          </a:prstGeom>
          <a:solidFill>
            <a:srgbClr val="BDB8DF"/>
          </a:solidFill>
          <a:ln/>
        </p:spPr>
      </p:sp>
      <p:sp>
        <p:nvSpPr>
          <p:cNvPr id="6" name="Shape 3"/>
          <p:cNvSpPr/>
          <p:nvPr/>
        </p:nvSpPr>
        <p:spPr>
          <a:xfrm>
            <a:off x="854273" y="2738557"/>
            <a:ext cx="496014" cy="496014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7" name="Text 4"/>
          <p:cNvSpPr/>
          <p:nvPr/>
        </p:nvSpPr>
        <p:spPr>
          <a:xfrm>
            <a:off x="1037749" y="2821186"/>
            <a:ext cx="129064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1</a:t>
            </a:r>
            <a:endParaRPr lang="en-US" sz="2600" dirty="0"/>
          </a:p>
        </p:txBody>
      </p:sp>
      <p:sp>
        <p:nvSpPr>
          <p:cNvPr id="8" name="Text 5"/>
          <p:cNvSpPr/>
          <p:nvPr/>
        </p:nvSpPr>
        <p:spPr>
          <a:xfrm>
            <a:off x="2314932" y="2710934"/>
            <a:ext cx="2756178" cy="3444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Традиции</a:t>
            </a:r>
            <a:endParaRPr lang="en-US" sz="2150" dirty="0"/>
          </a:p>
        </p:txBody>
      </p:sp>
      <p:sp>
        <p:nvSpPr>
          <p:cNvPr id="9" name="Text 6"/>
          <p:cNvSpPr/>
          <p:nvPr/>
        </p:nvSpPr>
        <p:spPr>
          <a:xfrm>
            <a:off x="2314932" y="3187660"/>
            <a:ext cx="6057424" cy="705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Знакомство с народными праздниками, обрядами, ремеслами.</a:t>
            </a:r>
            <a:endParaRPr lang="en-US" sz="1700" dirty="0"/>
          </a:p>
        </p:txBody>
      </p:sp>
      <p:sp>
        <p:nvSpPr>
          <p:cNvPr id="10" name="Shape 7"/>
          <p:cNvSpPr/>
          <p:nvPr/>
        </p:nvSpPr>
        <p:spPr>
          <a:xfrm>
            <a:off x="1319808" y="4814768"/>
            <a:ext cx="771644" cy="30480"/>
          </a:xfrm>
          <a:prstGeom prst="roundRect">
            <a:avLst>
              <a:gd name="adj" fmla="val 303837"/>
            </a:avLst>
          </a:prstGeom>
          <a:solidFill>
            <a:srgbClr val="BDB8DF"/>
          </a:solidFill>
          <a:ln/>
        </p:spPr>
      </p:sp>
      <p:sp>
        <p:nvSpPr>
          <p:cNvPr id="11" name="Shape 8"/>
          <p:cNvSpPr/>
          <p:nvPr/>
        </p:nvSpPr>
        <p:spPr>
          <a:xfrm>
            <a:off x="854273" y="4582001"/>
            <a:ext cx="496014" cy="496014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2" name="Text 9"/>
          <p:cNvSpPr/>
          <p:nvPr/>
        </p:nvSpPr>
        <p:spPr>
          <a:xfrm>
            <a:off x="1007031" y="4664631"/>
            <a:ext cx="190500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2</a:t>
            </a:r>
            <a:endParaRPr lang="en-US" sz="2600" dirty="0"/>
          </a:p>
        </p:txBody>
      </p:sp>
      <p:sp>
        <p:nvSpPr>
          <p:cNvPr id="13" name="Text 10"/>
          <p:cNvSpPr/>
          <p:nvPr/>
        </p:nvSpPr>
        <p:spPr>
          <a:xfrm>
            <a:off x="2314932" y="4554379"/>
            <a:ext cx="2756178" cy="3444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Искусство</a:t>
            </a:r>
            <a:endParaRPr lang="en-US" sz="2150" dirty="0"/>
          </a:p>
        </p:txBody>
      </p:sp>
      <p:sp>
        <p:nvSpPr>
          <p:cNvPr id="14" name="Text 11"/>
          <p:cNvSpPr/>
          <p:nvPr/>
        </p:nvSpPr>
        <p:spPr>
          <a:xfrm>
            <a:off x="2314932" y="5031105"/>
            <a:ext cx="6057424" cy="352782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Изучение живописи, музыки, танцев, национальной кухни.</a:t>
            </a:r>
            <a:endParaRPr lang="en-US" sz="1700" dirty="0"/>
          </a:p>
        </p:txBody>
      </p:sp>
      <p:sp>
        <p:nvSpPr>
          <p:cNvPr id="15" name="Shape 12"/>
          <p:cNvSpPr/>
          <p:nvPr/>
        </p:nvSpPr>
        <p:spPr>
          <a:xfrm>
            <a:off x="1319808" y="6305431"/>
            <a:ext cx="771644" cy="30480"/>
          </a:xfrm>
          <a:prstGeom prst="roundRect">
            <a:avLst>
              <a:gd name="adj" fmla="val 303837"/>
            </a:avLst>
          </a:prstGeom>
          <a:solidFill>
            <a:srgbClr val="BDB8DF"/>
          </a:solidFill>
          <a:ln/>
        </p:spPr>
      </p:sp>
      <p:sp>
        <p:nvSpPr>
          <p:cNvPr id="16" name="Shape 13"/>
          <p:cNvSpPr/>
          <p:nvPr/>
        </p:nvSpPr>
        <p:spPr>
          <a:xfrm>
            <a:off x="854273" y="6072664"/>
            <a:ext cx="496014" cy="496014"/>
          </a:xfrm>
          <a:prstGeom prst="roundRect">
            <a:avLst>
              <a:gd name="adj" fmla="val 18671"/>
            </a:avLst>
          </a:prstGeom>
          <a:solidFill>
            <a:srgbClr val="E9E6FA"/>
          </a:solidFill>
          <a:ln w="7620">
            <a:solidFill>
              <a:srgbClr val="BDB8DF"/>
            </a:solidFill>
            <a:prstDash val="solid"/>
          </a:ln>
        </p:spPr>
      </p:sp>
      <p:sp>
        <p:nvSpPr>
          <p:cNvPr id="17" name="Text 14"/>
          <p:cNvSpPr/>
          <p:nvPr/>
        </p:nvSpPr>
        <p:spPr>
          <a:xfrm>
            <a:off x="1008102" y="6155293"/>
            <a:ext cx="188238" cy="33075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2600"/>
              </a:lnSpc>
              <a:buNone/>
            </a:pPr>
            <a:r>
              <a:rPr lang="en-US" sz="260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3</a:t>
            </a:r>
            <a:endParaRPr lang="en-US" sz="2600" dirty="0"/>
          </a:p>
        </p:txBody>
      </p:sp>
      <p:sp>
        <p:nvSpPr>
          <p:cNvPr id="18" name="Text 15"/>
          <p:cNvSpPr/>
          <p:nvPr/>
        </p:nvSpPr>
        <p:spPr>
          <a:xfrm>
            <a:off x="2314932" y="6045041"/>
            <a:ext cx="2756178" cy="34444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Литература</a:t>
            </a:r>
            <a:endParaRPr lang="en-US" sz="2150" dirty="0"/>
          </a:p>
        </p:txBody>
      </p:sp>
      <p:sp>
        <p:nvSpPr>
          <p:cNvPr id="19" name="Text 16"/>
          <p:cNvSpPr/>
          <p:nvPr/>
        </p:nvSpPr>
        <p:spPr>
          <a:xfrm>
            <a:off x="2314932" y="6521768"/>
            <a:ext cx="6057424" cy="70556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Чтение классических произведений, знакомство с фольклором.</a:t>
            </a:r>
            <a:endParaRPr lang="en-US" sz="17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73073" y="608290"/>
            <a:ext cx="7597854" cy="138041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400"/>
              </a:lnSpc>
              <a:buNone/>
            </a:pPr>
            <a:r>
              <a:rPr lang="en-US" sz="430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Волонтерство и благотворительность</a:t>
            </a:r>
            <a:endParaRPr lang="en-US" sz="430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3073" y="2319933"/>
            <a:ext cx="1104424" cy="1767126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08728" y="2540794"/>
            <a:ext cx="3454479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Помощь нуждающимся</a:t>
            </a:r>
            <a:endParaRPr lang="en-US" sz="2150" dirty="0"/>
          </a:p>
        </p:txBody>
      </p:sp>
      <p:sp>
        <p:nvSpPr>
          <p:cNvPr id="6" name="Text 2"/>
          <p:cNvSpPr/>
          <p:nvPr/>
        </p:nvSpPr>
        <p:spPr>
          <a:xfrm>
            <a:off x="2208728" y="3018353"/>
            <a:ext cx="6162199" cy="70675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Участие в социальных проектах, сбор средств, адресная помощь.</a:t>
            </a:r>
            <a:endParaRPr lang="en-US" sz="170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3073" y="4087058"/>
            <a:ext cx="1104424" cy="176712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08728" y="4307919"/>
            <a:ext cx="4285893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Забота об окружающей среде</a:t>
            </a:r>
            <a:endParaRPr lang="en-US" sz="2150" dirty="0"/>
          </a:p>
        </p:txBody>
      </p:sp>
      <p:sp>
        <p:nvSpPr>
          <p:cNvPr id="9" name="Text 4"/>
          <p:cNvSpPr/>
          <p:nvPr/>
        </p:nvSpPr>
        <p:spPr>
          <a:xfrm>
            <a:off x="2208728" y="4785479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Озеленение, уборка территорий, защита природы.</a:t>
            </a:r>
            <a:endParaRPr lang="en-US" sz="170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3073" y="5854184"/>
            <a:ext cx="1104424" cy="1767126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08728" y="6075045"/>
            <a:ext cx="4308158" cy="34504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2150" b="1" dirty="0">
                <a:solidFill>
                  <a:srgbClr val="2A2742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Развитие местных сообществ</a:t>
            </a:r>
            <a:endParaRPr lang="en-US" sz="2150" dirty="0"/>
          </a:p>
        </p:txBody>
      </p:sp>
      <p:sp>
        <p:nvSpPr>
          <p:cNvPr id="12" name="Text 6"/>
          <p:cNvSpPr/>
          <p:nvPr/>
        </p:nvSpPr>
        <p:spPr>
          <a:xfrm>
            <a:off x="2208728" y="6552605"/>
            <a:ext cx="6162199" cy="35337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170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Организация культурных и образовательных мероприятий.</a:t>
            </a:r>
            <a:endParaRPr lang="en-US" sz="17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232862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231971"/>
                </a:solidFill>
                <a:latin typeface="Outfit Extra Bold" pitchFamily="34" charset="0"/>
                <a:ea typeface="Outfit Extra Bold" pitchFamily="34" charset="-122"/>
                <a:cs typeface="Outfit Extra Bold" pitchFamily="34" charset="-120"/>
              </a:rPr>
              <a:t>Заключение: Важность воспитания</a:t>
            </a:r>
            <a:endParaRPr lang="en-US" sz="4450" dirty="0"/>
          </a:p>
        </p:txBody>
      </p:sp>
      <p:sp>
        <p:nvSpPr>
          <p:cNvPr id="4" name="Text 1"/>
          <p:cNvSpPr/>
          <p:nvPr/>
        </p:nvSpPr>
        <p:spPr>
          <a:xfrm>
            <a:off x="793790" y="4086344"/>
            <a:ext cx="7556421" cy="181451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2850"/>
              </a:lnSpc>
              <a:buNone/>
            </a:pPr>
            <a:r>
              <a:rPr lang="en-US" sz="1750" dirty="0">
                <a:solidFill>
                  <a:srgbClr val="2A2742"/>
                </a:solidFill>
                <a:latin typeface="Arimo" pitchFamily="34" charset="0"/>
                <a:ea typeface="Arimo" pitchFamily="34" charset="-122"/>
                <a:cs typeface="Arimo" pitchFamily="34" charset="-120"/>
              </a:rPr>
              <a:t>Воспитание патриотов и ответственных граждан - это ключевая задача для современной России. Только через формирование сильных нравственных ценностей, любви к Родине и активной жизненной позиции мы можем построить процветающее и справедливое общество.</a:t>
            </a:r>
            <a:endParaRPr lang="en-US" sz="175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331</Words>
  <Application>Microsoft Office PowerPoint</Application>
  <PresentationFormat>Произвольный</PresentationFormat>
  <Paragraphs>62</Paragraphs>
  <Slides>8</Slides>
  <Notes>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3" baseType="lpstr">
      <vt:lpstr>Outfit Extra Bold</vt:lpstr>
      <vt:lpstr>Arimo</vt:lpstr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школа 89</cp:lastModifiedBy>
  <cp:revision>2</cp:revision>
  <dcterms:created xsi:type="dcterms:W3CDTF">2024-10-23T08:39:30Z</dcterms:created>
  <dcterms:modified xsi:type="dcterms:W3CDTF">2024-10-23T08:58:00Z</dcterms:modified>
</cp:coreProperties>
</file>