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2" r:id="rId4"/>
    <p:sldId id="263" r:id="rId5"/>
    <p:sldId id="258" r:id="rId6"/>
    <p:sldId id="265" r:id="rId7"/>
    <p:sldId id="259" r:id="rId8"/>
    <p:sldId id="267" r:id="rId9"/>
    <p:sldId id="257" r:id="rId10"/>
    <p:sldId id="260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79276-F335-41F0-95B6-1E214EFF0DBA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4EA40-A680-426B-9F77-CA08A0B2D0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79276-F335-41F0-95B6-1E214EFF0DBA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4EA40-A680-426B-9F77-CA08A0B2D0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79276-F335-41F0-95B6-1E214EFF0DBA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4EA40-A680-426B-9F77-CA08A0B2D0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79276-F335-41F0-95B6-1E214EFF0DBA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4EA40-A680-426B-9F77-CA08A0B2D0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79276-F335-41F0-95B6-1E214EFF0DBA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4EA40-A680-426B-9F77-CA08A0B2D0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79276-F335-41F0-95B6-1E214EFF0DBA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4EA40-A680-426B-9F77-CA08A0B2D0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79276-F335-41F0-95B6-1E214EFF0DBA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4EA40-A680-426B-9F77-CA08A0B2D0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79276-F335-41F0-95B6-1E214EFF0DBA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4EA40-A680-426B-9F77-CA08A0B2D0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79276-F335-41F0-95B6-1E214EFF0DBA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4EA40-A680-426B-9F77-CA08A0B2D0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79276-F335-41F0-95B6-1E214EFF0DBA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4EA40-A680-426B-9F77-CA08A0B2D0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79276-F335-41F0-95B6-1E214EFF0DBA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4EA40-A680-426B-9F77-CA08A0B2D0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41000" r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79276-F335-41F0-95B6-1E214EFF0DBA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74EA40-A680-426B-9F77-CA08A0B2D0E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Развитие творческого мышления, воображения</a:t>
            </a:r>
          </a:p>
        </p:txBody>
      </p:sp>
      <p:sp>
        <p:nvSpPr>
          <p:cNvPr id="4" name="Заголовок 3"/>
          <p:cNvSpPr txBox="1">
            <a:spLocks/>
          </p:cNvSpPr>
          <p:nvPr/>
        </p:nvSpPr>
        <p:spPr>
          <a:xfrm>
            <a:off x="5508104" y="4869160"/>
            <a:ext cx="3384376" cy="1584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Учитель начальных классов </a:t>
            </a:r>
            <a:b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Башкинова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Валерия Валерьевна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08520" y="116632"/>
            <a:ext cx="5976664" cy="866527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</a:rPr>
              <a:t>Разминка «Что внутри?»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16016" y="936104"/>
            <a:ext cx="3960440" cy="6021288"/>
          </a:xfrm>
        </p:spPr>
        <p:txBody>
          <a:bodyPr>
            <a:normAutofit fontScale="850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l">
              <a:buFont typeface="Arial" pitchFamily="34" charset="0"/>
              <a:buChar char="•"/>
            </a:pPr>
            <a:r>
              <a:rPr lang="ru-RU" sz="3600" b="1" dirty="0">
                <a:ln w="11430"/>
                <a:solidFill>
                  <a:schemeClr val="accent2">
                    <a:lumMod val="50000"/>
                  </a:schemeClr>
                </a:solidFill>
              </a:rPr>
              <a:t>  холодильник – …;</a:t>
            </a:r>
          </a:p>
          <a:p>
            <a:pPr algn="l">
              <a:buFont typeface="Arial" pitchFamily="34" charset="0"/>
              <a:buChar char="•"/>
            </a:pPr>
            <a:r>
              <a:rPr lang="ru-RU" sz="3600" b="1" dirty="0">
                <a:ln w="11430"/>
                <a:solidFill>
                  <a:schemeClr val="accent2">
                    <a:lumMod val="50000"/>
                  </a:schemeClr>
                </a:solidFill>
              </a:rPr>
              <a:t>  тумбочка – …;</a:t>
            </a:r>
          </a:p>
          <a:p>
            <a:pPr algn="l">
              <a:buFont typeface="Arial" pitchFamily="34" charset="0"/>
              <a:buChar char="•"/>
            </a:pPr>
            <a:r>
              <a:rPr lang="ru-RU" sz="3600" b="1" dirty="0">
                <a:ln w="11430"/>
                <a:solidFill>
                  <a:schemeClr val="accent2">
                    <a:lumMod val="50000"/>
                  </a:schemeClr>
                </a:solidFill>
              </a:rPr>
              <a:t>  кастрюля – …;</a:t>
            </a:r>
          </a:p>
          <a:p>
            <a:pPr algn="l">
              <a:buFont typeface="Arial" pitchFamily="34" charset="0"/>
              <a:buChar char="•"/>
            </a:pPr>
            <a:r>
              <a:rPr lang="ru-RU" sz="3600" b="1" dirty="0">
                <a:ln w="11430"/>
                <a:solidFill>
                  <a:schemeClr val="accent2">
                    <a:lumMod val="50000"/>
                  </a:schemeClr>
                </a:solidFill>
              </a:rPr>
              <a:t>  дупло – …;</a:t>
            </a:r>
          </a:p>
          <a:p>
            <a:pPr algn="l">
              <a:buFont typeface="Arial" pitchFamily="34" charset="0"/>
              <a:buChar char="•"/>
            </a:pPr>
            <a:r>
              <a:rPr lang="ru-RU" sz="3600" b="1" dirty="0">
                <a:ln w="11430"/>
                <a:solidFill>
                  <a:schemeClr val="accent2">
                    <a:lumMod val="50000"/>
                  </a:schemeClr>
                </a:solidFill>
              </a:rPr>
              <a:t>  улей – …;</a:t>
            </a:r>
          </a:p>
          <a:p>
            <a:pPr algn="l">
              <a:buFont typeface="Arial" pitchFamily="34" charset="0"/>
              <a:buChar char="•"/>
            </a:pPr>
            <a:r>
              <a:rPr lang="ru-RU" sz="3600" b="1" dirty="0">
                <a:ln w="11430"/>
                <a:solidFill>
                  <a:schemeClr val="accent2">
                    <a:lumMod val="50000"/>
                  </a:schemeClr>
                </a:solidFill>
              </a:rPr>
              <a:t>  нора – …;</a:t>
            </a:r>
          </a:p>
          <a:p>
            <a:pPr algn="l">
              <a:buFont typeface="Arial" pitchFamily="34" charset="0"/>
              <a:buChar char="•"/>
            </a:pPr>
            <a:r>
              <a:rPr lang="ru-RU" sz="3600" b="1" dirty="0">
                <a:ln w="11430"/>
                <a:solidFill>
                  <a:schemeClr val="accent2">
                    <a:lumMod val="50000"/>
                  </a:schemeClr>
                </a:solidFill>
              </a:rPr>
              <a:t>  автобус – …;</a:t>
            </a:r>
          </a:p>
          <a:p>
            <a:pPr algn="l">
              <a:buFont typeface="Arial" pitchFamily="34" charset="0"/>
              <a:buChar char="•"/>
            </a:pPr>
            <a:r>
              <a:rPr lang="ru-RU" sz="3600" b="1" dirty="0">
                <a:ln w="11430"/>
                <a:solidFill>
                  <a:schemeClr val="accent2">
                    <a:lumMod val="50000"/>
                  </a:schemeClr>
                </a:solidFill>
              </a:rPr>
              <a:t>  корабль – …;</a:t>
            </a:r>
          </a:p>
          <a:p>
            <a:pPr algn="l">
              <a:buFont typeface="Arial" pitchFamily="34" charset="0"/>
              <a:buChar char="•"/>
            </a:pPr>
            <a:r>
              <a:rPr lang="ru-RU" sz="3600" b="1" dirty="0">
                <a:ln w="11430"/>
                <a:solidFill>
                  <a:schemeClr val="accent2">
                    <a:lumMod val="50000"/>
                  </a:schemeClr>
                </a:solidFill>
              </a:rPr>
              <a:t>  больница – …;</a:t>
            </a:r>
          </a:p>
          <a:p>
            <a:pPr algn="l">
              <a:buFont typeface="Arial" pitchFamily="34" charset="0"/>
              <a:buChar char="•"/>
            </a:pPr>
            <a:r>
              <a:rPr lang="ru-RU" sz="3600" b="1" dirty="0">
                <a:ln w="11430"/>
                <a:solidFill>
                  <a:schemeClr val="accent2">
                    <a:lumMod val="50000"/>
                  </a:schemeClr>
                </a:solidFill>
              </a:rPr>
              <a:t>  магазин – ….;</a:t>
            </a:r>
          </a:p>
          <a:p>
            <a:pPr algn="l">
              <a:buFont typeface="Arial" pitchFamily="34" charset="0"/>
              <a:buChar char="•"/>
            </a:pPr>
            <a:r>
              <a:rPr lang="ru-RU" sz="3600" b="1" dirty="0">
                <a:ln w="11430"/>
                <a:solidFill>
                  <a:schemeClr val="accent2">
                    <a:lumMod val="50000"/>
                  </a:schemeClr>
                </a:solidFill>
              </a:rPr>
              <a:t>  сумка - …;</a:t>
            </a:r>
          </a:p>
          <a:p>
            <a:pPr algn="l">
              <a:buFont typeface="Arial" pitchFamily="34" charset="0"/>
              <a:buChar char="•"/>
            </a:pPr>
            <a:r>
              <a:rPr lang="ru-RU" sz="3600" b="1" dirty="0">
                <a:ln w="11430"/>
                <a:solidFill>
                  <a:schemeClr val="accent2">
                    <a:lumMod val="50000"/>
                  </a:schemeClr>
                </a:solidFill>
              </a:rPr>
              <a:t>  сейф- …</a:t>
            </a:r>
            <a:endParaRPr lang="ru-RU" b="1" dirty="0">
              <a:ln w="11430"/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251520" y="764704"/>
            <a:ext cx="4356992" cy="23762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200" dirty="0"/>
              <a:t>Назови 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что-то или кого-то, что может быть внутри названного предмета или места.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1115616" y="3140968"/>
            <a:ext cx="3096344" cy="1872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Например: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normalizeH="0" baseline="0" noProof="0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дом</a:t>
            </a:r>
            <a:r>
              <a:rPr kumimoji="0" lang="ru-RU" sz="3200" b="1" i="0" u="none" strike="noStrike" kern="120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– стол;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normalizeH="0" baseline="0" noProof="0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шкаф</a:t>
            </a:r>
            <a:r>
              <a:rPr kumimoji="0" lang="ru-RU" sz="3200" b="1" i="0" u="none" strike="noStrike" kern="120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– свитер.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1" i="0" u="none" strike="noStrike" kern="120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88640"/>
            <a:ext cx="8496944" cy="1752600"/>
          </a:xfrm>
        </p:spPr>
        <p:txBody>
          <a:bodyPr>
            <a:normAutofit/>
          </a:bodyPr>
          <a:lstStyle/>
          <a:p>
            <a:r>
              <a:rPr lang="ru-RU" b="1" u="sng" dirty="0">
                <a:solidFill>
                  <a:schemeClr val="bg2">
                    <a:lumMod val="50000"/>
                  </a:schemeClr>
                </a:solidFill>
              </a:rPr>
              <a:t>ЗАДАНИЕ 1</a:t>
            </a:r>
            <a:r>
              <a:rPr lang="ru-RU" dirty="0">
                <a:solidFill>
                  <a:srgbClr val="9900CC"/>
                </a:solidFill>
              </a:rPr>
              <a:t>. </a:t>
            </a:r>
            <a:r>
              <a:rPr lang="ru-RU" dirty="0">
                <a:solidFill>
                  <a:srgbClr val="7030A0"/>
                </a:solidFill>
              </a:rPr>
              <a:t>Назови как можно больше предметов, которые по форме похожи на нарисованные.  </a:t>
            </a:r>
          </a:p>
          <a:p>
            <a:endParaRPr lang="ru-RU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83568" y="2060848"/>
            <a:ext cx="2448272" cy="1872208"/>
          </a:xfrm>
          <a:prstGeom prst="rect">
            <a:avLst/>
          </a:prstGeom>
          <a:solidFill>
            <a:srgbClr val="0000FF"/>
          </a:solidFill>
          <a:ln w="9525">
            <a:miter lim="800000"/>
            <a:headEnd/>
            <a:tailEnd/>
          </a:ln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0000FF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6" name="Oval 7"/>
          <p:cNvSpPr>
            <a:spLocks noChangeArrowheads="1"/>
          </p:cNvSpPr>
          <p:nvPr/>
        </p:nvSpPr>
        <p:spPr bwMode="auto">
          <a:xfrm>
            <a:off x="827584" y="4221088"/>
            <a:ext cx="2592388" cy="2305050"/>
          </a:xfrm>
          <a:prstGeom prst="triangle">
            <a:avLst/>
          </a:prstGeom>
          <a:solidFill>
            <a:schemeClr val="tx2"/>
          </a:solidFill>
          <a:ln w="9525">
            <a:round/>
            <a:headEnd/>
            <a:tailEnd/>
          </a:ln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chemeClr val="tx2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3347864" y="1916832"/>
            <a:ext cx="5796136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sng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Картина, экран…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9900CC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3707904" y="4005064"/>
            <a:ext cx="5112568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sng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Крыша,</a:t>
            </a:r>
            <a:r>
              <a:rPr kumimoji="0" lang="ru-RU" sz="3200" b="1" i="0" u="sng" strike="noStrike" kern="1200" cap="none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сыр</a:t>
            </a:r>
            <a:r>
              <a:rPr kumimoji="0" lang="ru-RU" sz="3200" b="1" i="0" u="sng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…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9900CC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251520" y="188640"/>
            <a:ext cx="8496944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sng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ЗАДАНИЕ 2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9900C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r>
              <a:rPr lang="ru-RU" sz="3200" noProof="0" dirty="0">
                <a:solidFill>
                  <a:srgbClr val="7030A0"/>
                </a:solidFill>
              </a:rPr>
              <a:t>О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тыщи в комнате предметы, в которых присутствует эти геометрические</a:t>
            </a:r>
            <a:r>
              <a:rPr kumimoji="0" lang="ru-RU" sz="3200" b="0" i="0" u="none" strike="noStrike" kern="1200" cap="none" spc="0" normalizeH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фигуры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899592" y="1916832"/>
            <a:ext cx="2463170" cy="23762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436096" y="1916832"/>
            <a:ext cx="2376264" cy="2232248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20072" y="1772816"/>
            <a:ext cx="3672408" cy="4896544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sz="2600" b="1" dirty="0">
                <a:solidFill>
                  <a:srgbClr val="00B050"/>
                </a:solidFill>
              </a:rPr>
              <a:t>Пример, на букву «В» можно назвать:</a:t>
            </a:r>
          </a:p>
          <a:p>
            <a:pPr algn="just">
              <a:lnSpc>
                <a:spcPct val="120000"/>
              </a:lnSpc>
              <a:buFont typeface="Arial" pitchFamily="34" charset="0"/>
              <a:buChar char="•"/>
            </a:pPr>
            <a:r>
              <a:rPr lang="ru-RU" sz="2600" b="1" dirty="0">
                <a:solidFill>
                  <a:srgbClr val="002060"/>
                </a:solidFill>
              </a:rPr>
              <a:t>Вещи,  вешалка</a:t>
            </a:r>
          </a:p>
          <a:p>
            <a:pPr algn="just">
              <a:lnSpc>
                <a:spcPct val="120000"/>
              </a:lnSpc>
              <a:buFont typeface="Arial" pitchFamily="34" charset="0"/>
              <a:buChar char="•"/>
            </a:pPr>
            <a:r>
              <a:rPr lang="ru-RU" sz="2600" b="1" dirty="0">
                <a:solidFill>
                  <a:srgbClr val="002060"/>
                </a:solidFill>
              </a:rPr>
              <a:t> винты</a:t>
            </a:r>
          </a:p>
          <a:p>
            <a:pPr algn="just">
              <a:lnSpc>
                <a:spcPct val="120000"/>
              </a:lnSpc>
              <a:buFont typeface="Arial" pitchFamily="34" charset="0"/>
              <a:buChar char="•"/>
            </a:pPr>
            <a:r>
              <a:rPr lang="ru-RU" sz="2600" b="1" dirty="0">
                <a:solidFill>
                  <a:srgbClr val="002060"/>
                </a:solidFill>
              </a:rPr>
              <a:t> Вата</a:t>
            </a:r>
          </a:p>
          <a:p>
            <a:pPr algn="just">
              <a:lnSpc>
                <a:spcPct val="120000"/>
              </a:lnSpc>
              <a:buFont typeface="Arial" pitchFamily="34" charset="0"/>
              <a:buChar char="•"/>
            </a:pPr>
            <a:r>
              <a:rPr lang="ru-RU" sz="2600" b="1" dirty="0">
                <a:solidFill>
                  <a:srgbClr val="002060"/>
                </a:solidFill>
              </a:rPr>
              <a:t> ворс на ковре,  воск на паркете</a:t>
            </a:r>
          </a:p>
          <a:p>
            <a:pPr algn="just">
              <a:lnSpc>
                <a:spcPct val="120000"/>
              </a:lnSpc>
              <a:buFont typeface="Arial" pitchFamily="34" charset="0"/>
              <a:buChar char="•"/>
            </a:pPr>
            <a:r>
              <a:rPr lang="ru-RU" sz="2600" b="1" dirty="0">
                <a:solidFill>
                  <a:srgbClr val="002060"/>
                </a:solidFill>
              </a:rPr>
              <a:t> волосы,  веки,  веснушки, виски</a:t>
            </a:r>
          </a:p>
          <a:p>
            <a:pPr algn="just">
              <a:lnSpc>
                <a:spcPct val="120000"/>
              </a:lnSpc>
              <a:buFont typeface="Arial" pitchFamily="34" charset="0"/>
              <a:buChar char="•"/>
            </a:pPr>
            <a:r>
              <a:rPr lang="ru-RU" sz="2600" b="1" dirty="0">
                <a:solidFill>
                  <a:srgbClr val="002060"/>
                </a:solidFill>
              </a:rPr>
              <a:t> воображение восторг, волнение</a:t>
            </a:r>
          </a:p>
          <a:p>
            <a:pPr algn="just">
              <a:lnSpc>
                <a:spcPct val="120000"/>
              </a:lnSpc>
              <a:buFont typeface="Arial" pitchFamily="34" charset="0"/>
              <a:buChar char="•"/>
            </a:pPr>
            <a:r>
              <a:rPr lang="ru-RU" sz="2600" b="1" dirty="0">
                <a:solidFill>
                  <a:srgbClr val="002060"/>
                </a:solidFill>
              </a:rPr>
              <a:t>воздух, ветерок. </a:t>
            </a:r>
          </a:p>
          <a:p>
            <a:endParaRPr lang="ru-RU" dirty="0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0" y="188640"/>
            <a:ext cx="9144000" cy="1728192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algn="ctr"/>
            <a:r>
              <a:rPr kumimoji="0" lang="ru-RU" sz="3200" b="1" i="0" u="sng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ЗАДАНИЕ </a:t>
            </a:r>
            <a:r>
              <a:rPr lang="ru-RU" sz="3200" b="1" u="sng" dirty="0">
                <a:solidFill>
                  <a:schemeClr val="accent1">
                    <a:lumMod val="75000"/>
                  </a:schemeClr>
                </a:solidFill>
              </a:rPr>
              <a:t>3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</a:rPr>
              <a:t>Игра «На букву…»</a:t>
            </a:r>
          </a:p>
          <a:p>
            <a:pPr algn="ctr"/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Попробуй в течение минуты (или больше) назвать как можно больше вещей, которые сейчас находятся в комнате вместе в вами и начинаются на определенную букву. </a:t>
            </a:r>
          </a:p>
          <a:p>
            <a:pPr algn="ctr">
              <a:spcBef>
                <a:spcPct val="20000"/>
              </a:spcBef>
              <a:defRPr/>
            </a:pPr>
            <a:endParaRPr lang="ru-RU" sz="32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179512" y="1844824"/>
            <a:ext cx="4968552" cy="1800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Потренируйтесь с буквами: </a:t>
            </a:r>
            <a:b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«</a:t>
            </a:r>
            <a:r>
              <a:rPr lang="ru-RU" sz="3200" b="1" dirty="0" err="1">
                <a:solidFill>
                  <a:srgbClr val="7030A0"/>
                </a:solidFill>
              </a:rPr>
              <a:t>П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», «К», «С»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попроще,</a:t>
            </a:r>
            <a:r>
              <a:rPr kumimoji="0" lang="ru-RU" sz="3200" b="0" i="0" u="none" strike="noStrike" kern="1200" cap="none" spc="0" normalizeH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«</a:t>
            </a:r>
            <a:r>
              <a:rPr lang="ru-RU" sz="3200" b="1" noProof="0" dirty="0">
                <a:solidFill>
                  <a:srgbClr val="7030A0"/>
                </a:solidFill>
              </a:rPr>
              <a:t>Д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», «А», «Т» 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посложнее.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3356992"/>
            <a:ext cx="464279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dirty="0">
                <a:solidFill>
                  <a:srgbClr val="4F81BD">
                    <a:lumMod val="75000"/>
                  </a:srgbClr>
                </a:solidFill>
              </a:rPr>
              <a:t>Посчитайте, сколько у вас получилось слов.</a:t>
            </a:r>
          </a:p>
        </p:txBody>
      </p:sp>
      <p:pic>
        <p:nvPicPr>
          <p:cNvPr id="2050" name="Picture 2" descr="D:\MyDoc\Desktop\Веселая-буква-картинки-для-детей-15.png"/>
          <p:cNvPicPr>
            <a:picLocks noChangeAspect="1" noChangeArrowheads="1"/>
          </p:cNvPicPr>
          <p:nvPr/>
        </p:nvPicPr>
        <p:blipFill>
          <a:blip r:embed="rId2" cstate="print"/>
          <a:srcRect t="8786" b="6282"/>
          <a:stretch>
            <a:fillRect/>
          </a:stretch>
        </p:blipFill>
        <p:spPr bwMode="auto">
          <a:xfrm>
            <a:off x="1259632" y="4406516"/>
            <a:ext cx="2664296" cy="22628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052736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3200" b="1" u="sng" dirty="0">
                <a:solidFill>
                  <a:schemeClr val="accent1">
                    <a:lumMod val="75000"/>
                  </a:schemeClr>
                </a:solidFill>
              </a:rPr>
              <a:t>ЗАДАНИЕ 4 </a:t>
            </a:r>
            <a:r>
              <a:rPr lang="ru-RU" sz="3200" b="1" dirty="0">
                <a:ln w="11430"/>
                <a:solidFill>
                  <a:schemeClr val="accent4">
                    <a:lumMod val="50000"/>
                  </a:schemeClr>
                </a:solidFill>
              </a:rPr>
              <a:t>Каких животных изобразил художник?</a:t>
            </a: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052736"/>
            <a:ext cx="4536504" cy="567572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412776"/>
            <a:ext cx="5040560" cy="5445224"/>
          </a:xfrm>
        </p:spPr>
        <p:txBody>
          <a:bodyPr>
            <a:normAutofit fontScale="55000" lnSpcReduction="20000"/>
          </a:bodyPr>
          <a:lstStyle/>
          <a:p>
            <a:r>
              <a:rPr lang="ru-RU" sz="4400" dirty="0"/>
              <a:t>Что бывает круглым? (Мяч...)</a:t>
            </a:r>
          </a:p>
          <a:p>
            <a:r>
              <a:rPr lang="ru-RU" sz="4400" dirty="0"/>
              <a:t>Что бывает длинным? (Дорога...)</a:t>
            </a:r>
          </a:p>
          <a:p>
            <a:r>
              <a:rPr lang="ru-RU" sz="4400" dirty="0"/>
              <a:t>Что бывает высоким? (Гора...)</a:t>
            </a:r>
          </a:p>
          <a:p>
            <a:r>
              <a:rPr lang="ru-RU" sz="4400" dirty="0"/>
              <a:t>Что бывает зеленым? (Трава...)</a:t>
            </a:r>
          </a:p>
          <a:p>
            <a:r>
              <a:rPr lang="ru-RU" sz="4400" dirty="0"/>
              <a:t>Что бывает холодным? (Вода...)</a:t>
            </a:r>
          </a:p>
          <a:p>
            <a:r>
              <a:rPr lang="ru-RU" sz="4400" dirty="0"/>
              <a:t>Что бывает гладким? (Стекло...)</a:t>
            </a:r>
          </a:p>
          <a:p>
            <a:r>
              <a:rPr lang="ru-RU" sz="4400" dirty="0"/>
              <a:t>Что бывает шерстяным? (свитер...)</a:t>
            </a:r>
          </a:p>
          <a:p>
            <a:r>
              <a:rPr lang="ru-RU" sz="4400" dirty="0"/>
              <a:t>Что бывает колючим? (Еж...)</a:t>
            </a:r>
          </a:p>
          <a:p>
            <a:r>
              <a:rPr lang="ru-RU" sz="4400" dirty="0"/>
              <a:t>Что бывает острым? (Нож...)</a:t>
            </a:r>
          </a:p>
          <a:p>
            <a:r>
              <a:rPr lang="ru-RU" sz="4400" dirty="0"/>
              <a:t>Что бывает легким? (Пух…)</a:t>
            </a:r>
          </a:p>
          <a:p>
            <a:r>
              <a:rPr lang="ru-RU" sz="4400" dirty="0"/>
              <a:t>Что бывает глубоким? (Колодец…)</a:t>
            </a: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251520" y="836712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120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uLnTx/>
                <a:uFillTx/>
                <a:latin typeface="+mn-lt"/>
                <a:ea typeface="+mn-ea"/>
                <a:cs typeface="+mn-cs"/>
              </a:rPr>
              <a:t>Задание: придумать</a:t>
            </a:r>
            <a:r>
              <a:rPr kumimoji="0" lang="ru-RU" sz="3200" b="1" i="0" u="none" strike="noStrike" kern="1200" normalizeH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uLnTx/>
                <a:uFillTx/>
                <a:latin typeface="+mn-lt"/>
                <a:ea typeface="+mn-ea"/>
                <a:cs typeface="+mn-cs"/>
              </a:rPr>
              <a:t> по 3 -4 примера</a:t>
            </a:r>
            <a:endParaRPr kumimoji="0" lang="ru-RU" sz="3200" b="1" i="0" u="none" strike="noStrike" kern="120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9992" y="5517232"/>
            <a:ext cx="44999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Вызывающие такие же эмоции: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/>
              <a:t> радость  –  (подарки…)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/>
              <a:t>страх – (уколы…)</a:t>
            </a:r>
          </a:p>
        </p:txBody>
      </p:sp>
      <p:pic>
        <p:nvPicPr>
          <p:cNvPr id="1026" name="Picture 2" descr="D:\MyDoc\Desktop\5a2ee5e53335e1604732075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1196752"/>
            <a:ext cx="1775842" cy="1316660"/>
          </a:xfrm>
          <a:prstGeom prst="rect">
            <a:avLst/>
          </a:prstGeom>
          <a:noFill/>
        </p:spPr>
      </p:pic>
      <p:pic>
        <p:nvPicPr>
          <p:cNvPr id="1027" name="Picture 3" descr="D:\MyDoc\Desktop\594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 flipV="1">
            <a:off x="7164288" y="4221088"/>
            <a:ext cx="1765413" cy="1177310"/>
          </a:xfrm>
          <a:prstGeom prst="rect">
            <a:avLst/>
          </a:prstGeom>
          <a:noFill/>
        </p:spPr>
      </p:pic>
      <p:pic>
        <p:nvPicPr>
          <p:cNvPr id="1028" name="Picture 4" descr="D:\MyDoc\Desktop\imgpreview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80112" y="1628800"/>
            <a:ext cx="1296144" cy="1296144"/>
          </a:xfrm>
          <a:prstGeom prst="rect">
            <a:avLst/>
          </a:prstGeom>
          <a:noFill/>
        </p:spPr>
      </p:pic>
      <p:pic>
        <p:nvPicPr>
          <p:cNvPr id="1029" name="Picture 5" descr="D:\MyDoc\Desktop\_93675-3661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52320" y="2348880"/>
            <a:ext cx="1277888" cy="1916832"/>
          </a:xfrm>
          <a:prstGeom prst="rect">
            <a:avLst/>
          </a:prstGeom>
          <a:noFill/>
        </p:spPr>
      </p:pic>
      <p:pic>
        <p:nvPicPr>
          <p:cNvPr id="1030" name="Picture 6" descr="D:\MyDoc\Desktop\_34259-505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52120" y="2852936"/>
            <a:ext cx="1757189" cy="1504558"/>
          </a:xfrm>
          <a:prstGeom prst="rect">
            <a:avLst/>
          </a:prstGeom>
          <a:noFill/>
        </p:spPr>
      </p:pic>
      <p:pic>
        <p:nvPicPr>
          <p:cNvPr id="1031" name="Picture 7" descr="D:\MyDoc\Desktop\_153132-180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4048" y="4221088"/>
            <a:ext cx="1829197" cy="1168816"/>
          </a:xfrm>
          <a:prstGeom prst="rect">
            <a:avLst/>
          </a:prstGeom>
          <a:noFill/>
        </p:spPr>
      </p:pic>
      <p:pic>
        <p:nvPicPr>
          <p:cNvPr id="1032" name="Picture 8" descr="D:\MyDoc\Desktop\unnamed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58888" y="5517232"/>
            <a:ext cx="1905000" cy="1261110"/>
          </a:xfrm>
          <a:prstGeom prst="rect">
            <a:avLst/>
          </a:prstGeom>
          <a:noFill/>
        </p:spPr>
      </p:pic>
      <p:sp>
        <p:nvSpPr>
          <p:cNvPr id="13" name="Подзаголовок 2">
            <a:extLst>
              <a:ext uri="{FF2B5EF4-FFF2-40B4-BE49-F238E27FC236}">
                <a16:creationId xmlns:a16="http://schemas.microsoft.com/office/drawing/2014/main" id="{5906AFEC-764B-4D30-A50B-E092DA693365}"/>
              </a:ext>
            </a:extLst>
          </p:cNvPr>
          <p:cNvSpPr txBox="1">
            <a:spLocks/>
          </p:cNvSpPr>
          <p:nvPr/>
        </p:nvSpPr>
        <p:spPr>
          <a:xfrm>
            <a:off x="-36730" y="130702"/>
            <a:ext cx="9144000" cy="1080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kumimoji="0" lang="ru-RU" sz="3200" b="1" i="0" u="sng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ЗАДАНИЕ 5.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</a:rPr>
              <a:t>Игра «Ассоциации»</a:t>
            </a:r>
          </a:p>
          <a:p>
            <a:pPr algn="ctr">
              <a:spcBef>
                <a:spcPct val="20000"/>
              </a:spcBef>
              <a:defRPr/>
            </a:pPr>
            <a:endParaRPr lang="ru-RU" sz="32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836712"/>
            <a:ext cx="8712968" cy="5544616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tx1"/>
                </a:solidFill>
              </a:rPr>
              <a:t>Приведи примеры связанные с объектом:</a:t>
            </a:r>
          </a:p>
          <a:p>
            <a:r>
              <a:rPr lang="ru-RU" dirty="0">
                <a:solidFill>
                  <a:sysClr val="windowText" lastClr="000000"/>
                </a:solidFill>
              </a:rPr>
              <a:t>Пример:  </a:t>
            </a:r>
            <a:r>
              <a:rPr lang="ru-RU" b="1" dirty="0">
                <a:solidFill>
                  <a:sysClr val="windowText" lastClr="000000"/>
                </a:solidFill>
              </a:rPr>
              <a:t>глаз</a:t>
            </a:r>
            <a:r>
              <a:rPr lang="ru-RU" dirty="0">
                <a:solidFill>
                  <a:sysClr val="windowText" lastClr="000000"/>
                </a:solidFill>
              </a:rPr>
              <a:t> – очки, ресницы, брови; </a:t>
            </a:r>
          </a:p>
          <a:p>
            <a:pPr algn="l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туча – ...</a:t>
            </a:r>
          </a:p>
          <a:p>
            <a:pPr algn="l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утро – …</a:t>
            </a:r>
          </a:p>
          <a:p>
            <a:pPr algn="l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болезнь – …</a:t>
            </a:r>
          </a:p>
          <a:p>
            <a:pPr algn="l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школа – …</a:t>
            </a:r>
          </a:p>
          <a:p>
            <a:pPr algn="l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зима – …</a:t>
            </a:r>
          </a:p>
          <a:p>
            <a:pPr algn="l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машина – … </a:t>
            </a:r>
          </a:p>
          <a:p>
            <a:pPr algn="l"/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endParaRPr lang="ru-RU" dirty="0"/>
          </a:p>
        </p:txBody>
      </p:sp>
      <p:pic>
        <p:nvPicPr>
          <p:cNvPr id="2050" name="Picture 2" descr="D:\MyDoc\Desktop\unnamed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2690918"/>
            <a:ext cx="2654424" cy="1990818"/>
          </a:xfrm>
          <a:prstGeom prst="rect">
            <a:avLst/>
          </a:prstGeom>
          <a:noFill/>
        </p:spPr>
      </p:pic>
      <p:pic>
        <p:nvPicPr>
          <p:cNvPr id="2053" name="Picture 5" descr="D:\документы\загрузки разбери\200913-1588241679528-9856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9F7F8"/>
              </a:clrFrom>
              <a:clrTo>
                <a:srgbClr val="F9F7F8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7824" y="4401108"/>
            <a:ext cx="3275856" cy="2456892"/>
          </a:xfrm>
          <a:prstGeom prst="rect">
            <a:avLst/>
          </a:prstGeom>
          <a:noFill/>
        </p:spPr>
      </p:pic>
      <p:sp>
        <p:nvSpPr>
          <p:cNvPr id="6" name="Подзаголовок 2">
            <a:extLst>
              <a:ext uri="{FF2B5EF4-FFF2-40B4-BE49-F238E27FC236}">
                <a16:creationId xmlns:a16="http://schemas.microsoft.com/office/drawing/2014/main" id="{31FFF9F3-B0A1-43E9-B347-187D24359F8E}"/>
              </a:ext>
            </a:extLst>
          </p:cNvPr>
          <p:cNvSpPr txBox="1">
            <a:spLocks/>
          </p:cNvSpPr>
          <p:nvPr/>
        </p:nvSpPr>
        <p:spPr>
          <a:xfrm>
            <a:off x="-36730" y="130702"/>
            <a:ext cx="9144000" cy="1080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kumimoji="0" lang="ru-RU" sz="3200" b="1" i="0" u="sng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ЗАДАНИЕ </a:t>
            </a:r>
            <a:r>
              <a:rPr lang="ru-RU" sz="3200" b="1" u="sng" dirty="0">
                <a:solidFill>
                  <a:schemeClr val="accent1">
                    <a:lumMod val="75000"/>
                  </a:schemeClr>
                </a:solidFill>
              </a:rPr>
              <a:t>6.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</a:rPr>
              <a:t>Игра «Ассоциации»</a:t>
            </a:r>
          </a:p>
          <a:p>
            <a:pPr algn="ctr">
              <a:spcBef>
                <a:spcPct val="20000"/>
              </a:spcBef>
              <a:defRPr/>
            </a:pPr>
            <a:endParaRPr lang="ru-RU" sz="32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A7DEF98-5588-4E11-9D2B-AF351C13DEB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251520" y="188640"/>
            <a:ext cx="8496944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kumimoji="0" lang="ru-RU" sz="3200" b="1" i="0" u="sng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ЗАДАНИЕ 7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Посмотри внимательно, на что похожа каждая фигурка? Назови несколько вариантов, а потом можешь её дорисовать так, как ты себе это представляешь.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 descr="D:\MyDoc\Desktop\44.png"/>
          <p:cNvPicPr>
            <a:picLocks noChangeAspect="1" noChangeArrowheads="1"/>
          </p:cNvPicPr>
          <p:nvPr/>
        </p:nvPicPr>
        <p:blipFill>
          <a:blip r:embed="rId2" cstate="print"/>
          <a:srcRect l="5612" t="5012" r="55496" b="3708"/>
          <a:stretch>
            <a:fillRect/>
          </a:stretch>
        </p:blipFill>
        <p:spPr bwMode="auto">
          <a:xfrm>
            <a:off x="2771800" y="2276872"/>
            <a:ext cx="3600400" cy="3939866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6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Отлично!!!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427</Words>
  <Application>Microsoft Office PowerPoint</Application>
  <PresentationFormat>Экран (4:3)</PresentationFormat>
  <Paragraphs>66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Calibri</vt:lpstr>
      <vt:lpstr>Тема Office</vt:lpstr>
      <vt:lpstr>Развитие творческого мышления, воображения</vt:lpstr>
      <vt:lpstr>Разминка «Что внутри?»</vt:lpstr>
      <vt:lpstr>Презентация PowerPoint</vt:lpstr>
      <vt:lpstr>Презентация PowerPoint</vt:lpstr>
      <vt:lpstr>Презентация PowerPoint</vt:lpstr>
      <vt:lpstr>ЗАДАНИЕ 4 Каких животных изобразил художник?</vt:lpstr>
      <vt:lpstr>Презентация PowerPoint</vt:lpstr>
      <vt:lpstr>Презентация PowerPoint</vt:lpstr>
      <vt:lpstr>Презентация PowerPoint</vt:lpstr>
      <vt:lpstr>Отлично!!!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Valeria</dc:creator>
  <cp:lastModifiedBy>Валерия</cp:lastModifiedBy>
  <cp:revision>20</cp:revision>
  <dcterms:created xsi:type="dcterms:W3CDTF">2020-05-13T09:16:13Z</dcterms:created>
  <dcterms:modified xsi:type="dcterms:W3CDTF">2022-01-10T19:59:46Z</dcterms:modified>
</cp:coreProperties>
</file>