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61" r:id="rId2"/>
    <p:sldId id="262" r:id="rId3"/>
    <p:sldId id="263" r:id="rId4"/>
    <p:sldId id="264" r:id="rId5"/>
    <p:sldId id="265" r:id="rId6"/>
    <p:sldId id="292" r:id="rId7"/>
    <p:sldId id="266" r:id="rId8"/>
    <p:sldId id="269" r:id="rId9"/>
    <p:sldId id="274" r:id="rId10"/>
    <p:sldId id="293" r:id="rId11"/>
    <p:sldId id="297" r:id="rId12"/>
    <p:sldId id="298" r:id="rId13"/>
    <p:sldId id="301" r:id="rId14"/>
    <p:sldId id="300" r:id="rId15"/>
    <p:sldId id="294" r:id="rId16"/>
    <p:sldId id="295" r:id="rId17"/>
    <p:sldId id="270" r:id="rId18"/>
    <p:sldId id="303" r:id="rId19"/>
    <p:sldId id="275" r:id="rId20"/>
    <p:sldId id="276" r:id="rId21"/>
    <p:sldId id="278" r:id="rId22"/>
    <p:sldId id="277" r:id="rId23"/>
    <p:sldId id="280" r:id="rId24"/>
    <p:sldId id="279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1" r:id="rId35"/>
    <p:sldId id="290" r:id="rId36"/>
    <p:sldId id="271" r:id="rId37"/>
    <p:sldId id="272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42" autoAdjust="0"/>
    <p:restoredTop sz="94660"/>
  </p:normalViewPr>
  <p:slideViewPr>
    <p:cSldViewPr>
      <p:cViewPr varScale="1">
        <p:scale>
          <a:sx n="107" d="100"/>
          <a:sy n="107" d="100"/>
        </p:scale>
        <p:origin x="-90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E72F50-3D03-42FD-9492-D3CDC957693E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D44C62-1AFC-48CE-8BCE-E3870F2E2A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51B72CD-C8FD-4E9C-85D1-3F8F2DEA6DBA}" type="slidenum">
              <a:rPr lang="ru-RU" altLang="ru-RU"/>
              <a:pPr/>
              <a:t>9</a:t>
            </a:fld>
            <a:endParaRPr lang="ru-RU" altLang="ru-RU"/>
          </a:p>
        </p:txBody>
      </p:sp>
      <p:sp>
        <p:nvSpPr>
          <p:cNvPr id="81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7238" cy="3425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8196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DDF1494-48A1-4342-A497-061250DE9AEB}" type="slidenum">
              <a:rPr lang="ru-RU" altLang="ru-RU"/>
              <a:pPr/>
              <a:t>19</a:t>
            </a:fld>
            <a:endParaRPr lang="ru-RU" altLang="ru-RU"/>
          </a:p>
        </p:txBody>
      </p:sp>
      <p:sp>
        <p:nvSpPr>
          <p:cNvPr id="122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2292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BF27CAB9-B6B9-4059-A145-9C813CCE5A42}" type="slidenum">
              <a:rPr lang="ru-RU" altLang="ru-RU"/>
              <a:pPr/>
              <a:t>20</a:t>
            </a:fld>
            <a:endParaRPr lang="ru-RU" altLang="ru-RU"/>
          </a:p>
        </p:txBody>
      </p:sp>
      <p:sp>
        <p:nvSpPr>
          <p:cNvPr id="1433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4340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44E097D-45D3-4FC4-9794-4D971D7A0677}" type="slidenum">
              <a:rPr lang="ru-RU" altLang="ru-RU"/>
              <a:pPr/>
              <a:t>21</a:t>
            </a:fld>
            <a:endParaRPr lang="ru-RU" altLang="ru-RU"/>
          </a:p>
        </p:txBody>
      </p:sp>
      <p:sp>
        <p:nvSpPr>
          <p:cNvPr id="1843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6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F907ADD7-ABEF-46E5-B139-149147E5ED51}" type="slidenum">
              <a:rPr lang="ru-RU" altLang="ru-RU"/>
              <a:pPr/>
              <a:t>22</a:t>
            </a:fld>
            <a:endParaRPr lang="ru-RU" altLang="ru-RU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8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44C8FB69-6D3F-428C-9759-FC5E97C017B0}" type="slidenum">
              <a:rPr lang="ru-RU" altLang="ru-RU"/>
              <a:pPr/>
              <a:t>23</a:t>
            </a:fld>
            <a:endParaRPr lang="ru-RU" altLang="ru-RU"/>
          </a:p>
        </p:txBody>
      </p:sp>
      <p:sp>
        <p:nvSpPr>
          <p:cNvPr id="2253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5650" cy="3424238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512" y="4343231"/>
            <a:ext cx="5482656" cy="4111066"/>
          </a:xfrm>
          <a:noFill/>
        </p:spPr>
        <p:txBody>
          <a:bodyPr wrap="none" anchor="ctr"/>
          <a:lstStyle/>
          <a:p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A7F2FC68-2E10-4262-9527-684F7C56B3E7}" type="slidenum">
              <a:rPr lang="ru-RU" altLang="ru-RU"/>
              <a:pPr/>
              <a:t>24</a:t>
            </a:fld>
            <a:endParaRPr lang="ru-RU" altLang="ru-RU"/>
          </a:p>
        </p:txBody>
      </p:sp>
      <p:sp>
        <p:nvSpPr>
          <p:cNvPr id="2048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4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1D71E3E3-41FE-44B9-A0AC-3DDCECEC6235}" type="slidenum">
              <a:rPr lang="ru-RU" altLang="ru-RU"/>
              <a:pPr/>
              <a:t>25</a:t>
            </a:fld>
            <a:endParaRPr lang="ru-RU" altLang="ru-RU"/>
          </a:p>
        </p:txBody>
      </p:sp>
      <p:sp>
        <p:nvSpPr>
          <p:cNvPr id="2457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80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E6E3C3FD-F054-453C-9708-93549800EA32}" type="slidenum">
              <a:rPr lang="ru-RU" altLang="ru-RU"/>
              <a:pPr/>
              <a:t>26</a:t>
            </a:fld>
            <a:endParaRPr lang="ru-RU" altLang="ru-RU"/>
          </a:p>
        </p:txBody>
      </p:sp>
      <p:sp>
        <p:nvSpPr>
          <p:cNvPr id="266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7238" cy="3425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8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30CB92CA-F6BE-4C63-86C6-1948F33B1D35}" type="slidenum">
              <a:rPr lang="ru-RU" altLang="ru-RU"/>
              <a:pPr/>
              <a:t>27</a:t>
            </a:fld>
            <a:endParaRPr lang="ru-RU" altLang="ru-RU"/>
          </a:p>
        </p:txBody>
      </p:sp>
      <p:sp>
        <p:nvSpPr>
          <p:cNvPr id="286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7238" cy="3425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6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2993DB03-DCD4-45B8-BEF1-3B13F871335C}" type="slidenum">
              <a:rPr lang="ru-RU" altLang="ru-RU"/>
              <a:pPr/>
              <a:t>28</a:t>
            </a:fld>
            <a:endParaRPr lang="ru-RU" altLang="ru-RU"/>
          </a:p>
        </p:txBody>
      </p:sp>
      <p:sp>
        <p:nvSpPr>
          <p:cNvPr id="327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7238" cy="3425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2772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6D87B9E2-D2F0-4D13-84FD-B55E7B47CC85}" type="slidenum">
              <a:rPr lang="ru-RU" altLang="ru-RU"/>
              <a:pPr/>
              <a:t>29</a:t>
            </a:fld>
            <a:endParaRPr lang="ru-RU" altLang="ru-RU"/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4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D951C3D7-21F2-4428-B19D-CD2F3DB5A3BD}" type="slidenum">
              <a:rPr lang="ru-RU" altLang="ru-RU"/>
              <a:pPr/>
              <a:t>30</a:t>
            </a:fld>
            <a:endParaRPr lang="ru-RU" altLang="ru-RU"/>
          </a:p>
        </p:txBody>
      </p:sp>
      <p:sp>
        <p:nvSpPr>
          <p:cNvPr id="3686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7238" cy="3425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6868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5D910AA0-31E7-494E-BF25-08750D28B035}" type="slidenum">
              <a:rPr lang="ru-RU" altLang="ru-RU"/>
              <a:pPr/>
              <a:t>31</a:t>
            </a:fld>
            <a:endParaRPr lang="ru-RU" altLang="ru-RU"/>
          </a:p>
        </p:txBody>
      </p:sp>
      <p:sp>
        <p:nvSpPr>
          <p:cNvPr id="348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4820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B4E4C7D4-A4DE-43E7-9B2F-6DB8A71D2B3E}" type="slidenum">
              <a:rPr lang="ru-RU" altLang="ru-RU"/>
              <a:pPr/>
              <a:t>32</a:t>
            </a:fld>
            <a:endParaRPr lang="ru-RU" altLang="ru-RU"/>
          </a:p>
        </p:txBody>
      </p:sp>
      <p:sp>
        <p:nvSpPr>
          <p:cNvPr id="409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7238" cy="3425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0964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971933B-702E-4069-88F4-AC0131925567}" type="slidenum">
              <a:rPr lang="ru-RU" altLang="ru-RU"/>
              <a:pPr/>
              <a:t>33</a:t>
            </a:fld>
            <a:endParaRPr lang="ru-RU" altLang="ru-RU"/>
          </a:p>
        </p:txBody>
      </p:sp>
      <p:sp>
        <p:nvSpPr>
          <p:cNvPr id="389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8916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EAB46B2A-37AC-434F-9E04-F75C68B62352}" type="slidenum">
              <a:rPr lang="ru-RU" altLang="ru-RU"/>
              <a:pPr/>
              <a:t>34</a:t>
            </a:fld>
            <a:endParaRPr lang="ru-RU" altLang="ru-RU"/>
          </a:p>
        </p:txBody>
      </p:sp>
      <p:sp>
        <p:nvSpPr>
          <p:cNvPr id="4915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67238" cy="3425825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9156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ln>
            <a:round/>
            <a:headEnd/>
            <a:tailEnd/>
          </a:ln>
        </p:spPr>
        <p:txBody>
          <a:bodyPr/>
          <a:lstStyle/>
          <a:p>
            <a:fld id="{772DD975-0191-4C7C-9058-AECC926D0680}" type="slidenum">
              <a:rPr lang="ru-RU" altLang="ru-RU"/>
              <a:pPr/>
              <a:t>35</a:t>
            </a:fld>
            <a:endParaRPr lang="ru-RU" altLang="ru-RU"/>
          </a:p>
        </p:txBody>
      </p:sp>
      <p:sp>
        <p:nvSpPr>
          <p:cNvPr id="4710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003786" y="695135"/>
            <a:ext cx="4846108" cy="3425436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47108" name="Text Box 2"/>
          <p:cNvSpPr txBox="1">
            <a:spLocks noChangeArrowheads="1"/>
          </p:cNvSpPr>
          <p:nvPr/>
        </p:nvSpPr>
        <p:spPr bwMode="auto">
          <a:xfrm>
            <a:off x="685512" y="4343231"/>
            <a:ext cx="5484096" cy="411242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80165" tIns="40083" rIns="80165" bIns="40083" anchor="ctr"/>
          <a:lstStyle/>
          <a:p>
            <a:pPr eaLnBrk="1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 alt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&#1053;&#1077;&#1084;&#1086;&#1077;_&#1082;&#1080;&#1085;&#1086;" TargetMode="External"/><Relationship Id="rId2" Type="http://schemas.openxmlformats.org/officeDocument/2006/relationships/hyperlink" Target="http://ru.wikipedia.org/wiki/&#1055;&#1080;&#1072;&#1085;&#1080;&#1089;&#1090;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u="sng" dirty="0" smtClean="0"/>
              <a:t>Загадки перед началом урока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Он работает играя.</a:t>
            </a:r>
          </a:p>
          <a:p>
            <a:pPr>
              <a:buNone/>
            </a:pPr>
            <a:r>
              <a:rPr lang="ru-RU" dirty="0" smtClean="0"/>
              <a:t>(Есть профессия такая!)</a:t>
            </a:r>
          </a:p>
          <a:p>
            <a:pPr>
              <a:buNone/>
            </a:pPr>
            <a:r>
              <a:rPr lang="ru-RU" dirty="0" smtClean="0"/>
              <a:t>Он на сцене с давних пор.</a:t>
            </a:r>
          </a:p>
          <a:p>
            <a:pPr>
              <a:buNone/>
            </a:pPr>
            <a:r>
              <a:rPr lang="ru-RU" dirty="0" smtClean="0"/>
              <a:t>Та профессия...</a:t>
            </a:r>
            <a:endParaRPr lang="ru-RU" dirty="0"/>
          </a:p>
        </p:txBody>
      </p:sp>
      <p:pic>
        <p:nvPicPr>
          <p:cNvPr id="3074" name="Picture 2" descr="Выступление в театре Портреты людей -2.1 Портреты Люди МИР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3284984"/>
            <a:ext cx="4724400" cy="31496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Загадка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Он спектаклем заправляет,</a:t>
            </a:r>
          </a:p>
          <a:p>
            <a:pPr>
              <a:buNone/>
            </a:pPr>
            <a:r>
              <a:rPr lang="ru-RU" dirty="0" smtClean="0"/>
              <a:t>Наизусть все сцены знает,</a:t>
            </a:r>
          </a:p>
          <a:p>
            <a:pPr>
              <a:buNone/>
            </a:pPr>
            <a:r>
              <a:rPr lang="ru-RU" dirty="0" smtClean="0"/>
              <a:t>Учит он как роль играть.</a:t>
            </a:r>
          </a:p>
          <a:p>
            <a:pPr>
              <a:buNone/>
            </a:pPr>
            <a:r>
              <a:rPr lang="ru-RU" dirty="0" smtClean="0"/>
              <a:t>Как профессию назвать? </a:t>
            </a:r>
            <a:endParaRPr lang="ru-RU" dirty="0"/>
          </a:p>
        </p:txBody>
      </p:sp>
      <p:pic>
        <p:nvPicPr>
          <p:cNvPr id="2052" name="Picture 4" descr="Роман Полански /Roman Polanski/: новости KINOMANIA.R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3933056"/>
            <a:ext cx="3657600" cy="266429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Загадка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Пачку, пуанты надела Марина,</a:t>
            </a:r>
          </a:p>
          <a:p>
            <a:pPr>
              <a:buNone/>
            </a:pPr>
            <a:r>
              <a:rPr lang="ru-RU" dirty="0" smtClean="0"/>
              <a:t>На сцену впорхнула, она ....</a:t>
            </a:r>
            <a:endParaRPr lang="ru-RU" dirty="0"/>
          </a:p>
        </p:txBody>
      </p:sp>
      <p:pic>
        <p:nvPicPr>
          <p:cNvPr id="1026" name="Picture 2" descr="Стая #224938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6136" y="2095500"/>
            <a:ext cx="3096344" cy="45018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Загадка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None/>
            </a:pPr>
            <a:r>
              <a:rPr lang="ru-RU" dirty="0" smtClean="0"/>
              <a:t>Со звонком он в зал придет,</a:t>
            </a:r>
          </a:p>
          <a:p>
            <a:pPr>
              <a:buNone/>
            </a:pPr>
            <a:r>
              <a:rPr lang="ru-RU" dirty="0" smtClean="0"/>
              <a:t>Место нужное займет.</a:t>
            </a:r>
          </a:p>
          <a:p>
            <a:pPr>
              <a:buNone/>
            </a:pPr>
            <a:r>
              <a:rPr lang="ru-RU" dirty="0" smtClean="0"/>
              <a:t>Посмотрев спектакль хороший</a:t>
            </a:r>
          </a:p>
          <a:p>
            <a:pPr>
              <a:buNone/>
            </a:pPr>
            <a:r>
              <a:rPr lang="ru-RU" dirty="0" smtClean="0"/>
              <a:t>Будет хлопать он в ладоши. </a:t>
            </a:r>
            <a:endParaRPr lang="ru-RU" dirty="0"/>
          </a:p>
        </p:txBody>
      </p:sp>
      <p:pic>
        <p:nvPicPr>
          <p:cNvPr id="31746" name="Picture 2" descr="Фотографии Зрители на ТВ 2 альбома ВКонтакт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3861048"/>
            <a:ext cx="6002263" cy="28169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Загадка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lvl="0">
              <a:buNone/>
            </a:pPr>
            <a:r>
              <a:rPr lang="ru-RU" dirty="0" smtClean="0"/>
              <a:t>Есть у каждого в квартире</a:t>
            </a:r>
          </a:p>
          <a:p>
            <a:pPr>
              <a:buNone/>
            </a:pPr>
            <a:r>
              <a:rPr lang="ru-RU" dirty="0" smtClean="0"/>
              <a:t>Он расскажет: что же в мире</a:t>
            </a:r>
          </a:p>
          <a:p>
            <a:pPr>
              <a:buNone/>
            </a:pPr>
            <a:r>
              <a:rPr lang="ru-RU" dirty="0" smtClean="0"/>
              <a:t>Происходит каждый день.</a:t>
            </a:r>
          </a:p>
          <a:p>
            <a:pPr>
              <a:buNone/>
            </a:pPr>
            <a:r>
              <a:rPr lang="ru-RU" dirty="0" smtClean="0"/>
              <a:t>Говорить ему не лень.</a:t>
            </a:r>
          </a:p>
          <a:p>
            <a:pPr>
              <a:buNone/>
            </a:pPr>
            <a:r>
              <a:rPr lang="ru-RU" dirty="0" smtClean="0"/>
              <a:t>Папа смотрит там футбол</a:t>
            </a:r>
          </a:p>
          <a:p>
            <a:pPr>
              <a:buNone/>
            </a:pPr>
            <a:r>
              <a:rPr lang="ru-RU" dirty="0" smtClean="0"/>
              <a:t>И кричит все время – «Гол!»,</a:t>
            </a:r>
          </a:p>
          <a:p>
            <a:pPr>
              <a:buNone/>
            </a:pPr>
            <a:r>
              <a:rPr lang="ru-RU" dirty="0" smtClean="0"/>
              <a:t>Мама любит сериалы,</a:t>
            </a:r>
          </a:p>
          <a:p>
            <a:pPr>
              <a:buNone/>
            </a:pPr>
            <a:r>
              <a:rPr lang="ru-RU" dirty="0" smtClean="0"/>
              <a:t>Что идут на всех каналах,</a:t>
            </a:r>
          </a:p>
          <a:p>
            <a:pPr>
              <a:buNone/>
            </a:pPr>
            <a:r>
              <a:rPr lang="ru-RU" dirty="0" smtClean="0"/>
              <a:t>Ну, а я, -  «Спокойной ночи»</a:t>
            </a:r>
          </a:p>
          <a:p>
            <a:pPr>
              <a:buNone/>
            </a:pPr>
            <a:r>
              <a:rPr lang="ru-RU" dirty="0" smtClean="0"/>
              <a:t>И мультфильмы очень, очень! </a:t>
            </a:r>
            <a:endParaRPr lang="ru-RU" dirty="0"/>
          </a:p>
        </p:txBody>
      </p:sp>
      <p:pic>
        <p:nvPicPr>
          <p:cNvPr id="30722" name="Picture 2" descr="LCD Телевизоры оптом. - продам.купить LCD Телевизоры оптом. Закарпатская область, Украина. Фот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3469" y="3810000"/>
            <a:ext cx="3850531" cy="2895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Здравствуйте, ребята!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b="1" dirty="0" smtClean="0"/>
              <a:t>Ответы на загадки</a:t>
            </a:r>
            <a:r>
              <a:rPr lang="ru-RU" dirty="0" smtClean="0"/>
              <a:t>: актер, режиссер, балерина, зритель, телевизор.</a:t>
            </a:r>
          </a:p>
          <a:p>
            <a:r>
              <a:rPr lang="ru-RU" dirty="0" smtClean="0"/>
              <a:t> Мы отгадали все загадки, и думаю, что вы догадались, о чем сегодня на нашем уроке пойдет речь?</a:t>
            </a:r>
          </a:p>
          <a:p>
            <a:r>
              <a:rPr lang="ru-RU" dirty="0" smtClean="0"/>
              <a:t>О театре, кино и телевидении.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685800"/>
            <a:ext cx="7772400" cy="1981200"/>
          </a:xfrm>
        </p:spPr>
        <p:txBody>
          <a:bodyPr/>
          <a:lstStyle/>
          <a:p>
            <a:r>
              <a:rPr lang="ru-RU" dirty="0" smtClean="0"/>
              <a:t> Тема урока: «Музыка в театре, кино и на телевидении»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 descr="Переводика - Игронатор спешит на помощь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43200" y="2743200"/>
            <a:ext cx="4629294" cy="3848101"/>
          </a:xfrm>
          <a:prstGeom prst="rect">
            <a:avLst/>
          </a:prstGeom>
          <a:noFill/>
        </p:spPr>
      </p:pic>
      <p:pic>
        <p:nvPicPr>
          <p:cNvPr id="32772" name="Picture 4" descr="Peachtree Ridge Germ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3124200"/>
            <a:ext cx="4267200" cy="2733676"/>
          </a:xfrm>
          <a:prstGeom prst="rect">
            <a:avLst/>
          </a:prstGeom>
          <a:noFill/>
        </p:spPr>
      </p:pic>
      <p:pic>
        <p:nvPicPr>
          <p:cNvPr id="32774" name="Picture 6" descr="Илькин Гасани вошел в &quot; ТОП -10 азербайджанских телеведущих - мужчин&quot; / Звезды / Светская хроника / Баку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10325" y="2667000"/>
            <a:ext cx="3333675" cy="301096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1631950"/>
          </a:xfrm>
        </p:spPr>
        <p:txBody>
          <a:bodyPr/>
          <a:lstStyle/>
          <a:p>
            <a:pPr eaLnBrk="1" hangingPunct="1"/>
            <a:r>
              <a:rPr lang="ru-RU" b="1" dirty="0" smtClean="0"/>
              <a:t>Цель урока</a:t>
            </a:r>
            <a:r>
              <a:rPr lang="ru-RU" b="1" dirty="0" smtClean="0">
                <a:solidFill>
                  <a:srgbClr val="0000FF"/>
                </a:solidFill>
              </a:rPr>
              <a:t>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 charset="0"/>
              <a:buNone/>
            </a:pPr>
            <a:r>
              <a:rPr lang="ru-RU" b="1" dirty="0" smtClean="0">
                <a:solidFill>
                  <a:srgbClr val="FF0000"/>
                </a:solidFill>
              </a:rPr>
              <a:t>   </a:t>
            </a:r>
          </a:p>
          <a:p>
            <a:pPr eaLnBrk="1" hangingPunct="1">
              <a:spcBef>
                <a:spcPts val="900"/>
              </a:spcBef>
              <a:buFont typeface="Arial" charset="0"/>
              <a:buNone/>
            </a:pP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выяснить какую роль играет музыка в театре, кино и на телевидении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1"/>
          <p:cNvSpPr>
            <a:spLocks noGrp="1" noChangeArrowheads="1"/>
          </p:cNvSpPr>
          <p:nvPr>
            <p:ph type="title"/>
          </p:nvPr>
        </p:nvSpPr>
        <p:spPr>
          <a:xfrm>
            <a:off x="611188" y="1484313"/>
            <a:ext cx="7769225" cy="3122612"/>
          </a:xfrm>
        </p:spPr>
        <p:txBody>
          <a:bodyPr>
            <a:normAutofit fontScale="90000"/>
          </a:bodyPr>
          <a:lstStyle/>
          <a:p>
            <a: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altLang="ru-RU" sz="5400" b="1" dirty="0" smtClean="0">
                <a:solidFill>
                  <a:srgbClr val="FF0000"/>
                </a:solidFill>
                <a:latin typeface="Times New Roman" pitchFamily="18" charset="0"/>
              </a:rPr>
              <a:t>Сценарий</a:t>
            </a:r>
            <a:r>
              <a:rPr lang="ru-RU" altLang="ru-RU" sz="4000" dirty="0" smtClean="0">
                <a:solidFill>
                  <a:srgbClr val="FF0000"/>
                </a:solidFill>
                <a:latin typeface="Times New Roman" pitchFamily="18" charset="0"/>
              </a:rPr>
              <a:t> - </a:t>
            </a:r>
            <a:r>
              <a:rPr lang="ru-RU" altLang="ru-RU" sz="4000" b="1" dirty="0" smtClean="0">
                <a:solidFill>
                  <a:schemeClr val="tx1"/>
                </a:solidFill>
                <a:latin typeface="Times New Roman" pitchFamily="18" charset="0"/>
              </a:rPr>
              <a:t>литературный текст к спектаклю, кинофильму.</a:t>
            </a:r>
            <a:br>
              <a:rPr lang="ru-RU" altLang="ru-RU" sz="40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ru-RU" altLang="ru-RU" sz="4000" b="1" dirty="0" smtClean="0">
                <a:solidFill>
                  <a:srgbClr val="FF0000"/>
                </a:solidFill>
                <a:latin typeface="Times New Roman" pitchFamily="18" charset="0"/>
              </a:rPr>
              <a:t/>
            </a:r>
            <a:br>
              <a:rPr lang="ru-RU" altLang="ru-RU" sz="4000" b="1" dirty="0" smtClean="0">
                <a:solidFill>
                  <a:srgbClr val="FF0000"/>
                </a:solidFill>
                <a:latin typeface="Times New Roman" pitchFamily="18" charset="0"/>
              </a:rPr>
            </a:br>
            <a:r>
              <a:rPr lang="ru-RU" altLang="ru-RU" sz="4000" b="1" dirty="0" smtClean="0">
                <a:solidFill>
                  <a:srgbClr val="FF0000"/>
                </a:solidFill>
                <a:latin typeface="Times New Roman" pitchFamily="18" charset="0"/>
              </a:rPr>
              <a:t>Режиссер-сценарист - </a:t>
            </a:r>
            <a:r>
              <a:rPr lang="ru-RU" altLang="ru-RU" sz="4000" b="1" dirty="0" smtClean="0">
                <a:solidFill>
                  <a:schemeClr val="tx1"/>
                </a:solidFill>
                <a:latin typeface="Times New Roman" pitchFamily="18" charset="0"/>
              </a:rPr>
              <a:t>тот, кто пишет сценарий. </a:t>
            </a:r>
            <a:br>
              <a:rPr lang="ru-RU" altLang="ru-RU" sz="40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ru-RU" altLang="ru-RU" sz="4000" b="1" dirty="0" smtClean="0">
                <a:solidFill>
                  <a:schemeClr val="tx1"/>
                </a:solidFill>
                <a:latin typeface="Times New Roman" pitchFamily="18" charset="0"/>
              </a:rPr>
              <a:t/>
            </a:r>
            <a:br>
              <a:rPr lang="ru-RU" altLang="ru-RU" sz="4000" b="1" dirty="0" smtClean="0">
                <a:solidFill>
                  <a:schemeClr val="tx1"/>
                </a:solidFill>
                <a:latin typeface="Times New Roman" pitchFamily="18" charset="0"/>
              </a:rPr>
            </a:br>
            <a:r>
              <a:rPr lang="ru-RU" sz="3600" b="1" dirty="0" smtClean="0"/>
              <a:t> </a:t>
            </a:r>
            <a:endParaRPr lang="ru-RU" altLang="ru-RU" sz="4000" b="1" dirty="0" smtClean="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 </a:t>
            </a:r>
            <a:r>
              <a:rPr lang="ru-RU" sz="2200" dirty="0" smtClean="0"/>
              <a:t>Посмотрите внимательно и скажите, к каким музыкальным произведениям относятся следующие иллюстрации?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 </a:t>
            </a:r>
            <a:endParaRPr lang="ru-RU" dirty="0" smtClean="0"/>
          </a:p>
        </p:txBody>
      </p:sp>
      <p:pic>
        <p:nvPicPr>
          <p:cNvPr id="4" name="Picture 2" descr="Опера «Снегурочка» Н.А.Римский-Корсаков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484784"/>
            <a:ext cx="6480720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Опера «Снегурочка»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ru-RU" dirty="0" smtClean="0"/>
              <a:t>Правильно, это иллюстрация к опере «Снегурочка». Кто автор оперы?  На какой литературный сюжет написано это музыкальное произведение?</a:t>
            </a:r>
          </a:p>
          <a:p>
            <a:pPr algn="just"/>
            <a:r>
              <a:rPr lang="ru-RU" dirty="0" smtClean="0"/>
              <a:t> Опера написана на сюжет весенней сказки русского писателя и драматурга Александра Николаевича Островского. </a:t>
            </a:r>
          </a:p>
          <a:p>
            <a:pPr algn="just"/>
            <a:r>
              <a:rPr lang="ru-RU" dirty="0" smtClean="0"/>
              <a:t>Давайте вспомним, что такое опера – музыкальный спектакль, в котором сценическое действие тесно связано с вокальной музыкой.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101297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Опера «Садко» написана на сюжет новгородской былины «Садко».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Picture 2" descr="Опера «Садко» Н.А.Римский-Корсаков 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4691" y="1600200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Балет.</a:t>
            </a:r>
            <a:endParaRPr lang="ru-RU" dirty="0"/>
          </a:p>
        </p:txBody>
      </p:sp>
      <p:pic>
        <p:nvPicPr>
          <p:cNvPr id="4" name="Picture 2" descr="Балет «Щелкунчик» П.И.Чайковский 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2060848"/>
            <a:ext cx="6034617" cy="4525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Балет «Щелкунчик»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Балет написан на сюжет сказки Эрнста Теодора Амадея Гофмана. Эрнст Гофман – немецкий писатель, композитор и художник. Вспомним, что такое балет – музыкально-танцевальный спектакль, в котором все действующие лица только танцуют.</a:t>
            </a:r>
          </a:p>
          <a:p>
            <a:r>
              <a:rPr lang="ru-RU" b="1" dirty="0" smtClean="0"/>
              <a:t>-  </a:t>
            </a:r>
            <a:r>
              <a:rPr lang="ru-RU" dirty="0" smtClean="0"/>
              <a:t>Послушайте фрагмент балета «Адажио». </a:t>
            </a:r>
          </a:p>
          <a:p>
            <a:r>
              <a:rPr lang="ru-RU" dirty="0" smtClean="0"/>
              <a:t>В </a:t>
            </a:r>
            <a:r>
              <a:rPr lang="ru-RU" dirty="0" smtClean="0"/>
              <a:t>балете</a:t>
            </a:r>
            <a:r>
              <a:rPr lang="ru-RU" dirty="0" smtClean="0"/>
              <a:t> адажио — танцевальный номер в исполнении одного, двух, либо большего числа солистов, являющий собой центральную часть произведения.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Вопросы: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 Какое значение имеет музыка в опере и балете?</a:t>
            </a:r>
          </a:p>
          <a:p>
            <a:r>
              <a:rPr lang="ru-RU" dirty="0" smtClean="0"/>
              <a:t> В опере поют, в балете под музыку танцуют.</a:t>
            </a:r>
          </a:p>
          <a:p>
            <a:r>
              <a:rPr lang="ru-RU" dirty="0" smtClean="0"/>
              <a:t> А если мы уберем музыку из оперы и балета, что станет с этими жанрами?</a:t>
            </a:r>
          </a:p>
          <a:p>
            <a:r>
              <a:rPr lang="ru-RU" dirty="0" smtClean="0"/>
              <a:t> Они потеряют свою красоту и выразительность.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Музыка на телевидении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Но где же еще мы можем встретиться с музыкой, только ли в театре? А если у нас нет возможности посетить театр?</a:t>
            </a:r>
          </a:p>
          <a:p>
            <a:r>
              <a:rPr lang="ru-RU" dirty="0" smtClean="0"/>
              <a:t> Мы можем увидеть спектакль по телевизору или посмотреть кинофильм.</a:t>
            </a:r>
          </a:p>
          <a:p>
            <a:r>
              <a:rPr lang="ru-RU" dirty="0" smtClean="0"/>
              <a:t> Да, телевидение дает нам возможность услышать многообразие музыки.</a:t>
            </a:r>
          </a:p>
          <a:p>
            <a:r>
              <a:rPr lang="ru-RU" dirty="0" smtClean="0"/>
              <a:t>В каких передачах мы встречаемся с музыкой?</a:t>
            </a:r>
          </a:p>
          <a:p>
            <a:r>
              <a:rPr lang="ru-RU" dirty="0" smtClean="0"/>
              <a:t> Концерты, конкурсы, творческие вечера композиторов, певцов, музыкантов. Передачи «Две звезды», «Минута славы», «Песня года», «Утренняя почта», «Субботний вечер», мультфильмы и конечно кинофильмы.</a:t>
            </a:r>
          </a:p>
          <a:p>
            <a:r>
              <a:rPr lang="ru-RU" dirty="0" smtClean="0"/>
              <a:t> Ребята, кто из вас знает, кто такие были таперы?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2208212"/>
          </a:xfrm>
        </p:spPr>
        <p:txBody>
          <a:bodyPr/>
          <a:lstStyle/>
          <a:p>
            <a:pPr eaLnBrk="1" hangingPunct="1"/>
            <a:r>
              <a:rPr lang="ru-RU" sz="2800" smtClean="0">
                <a:solidFill>
                  <a:srgbClr val="FF0000"/>
                </a:solidFill>
              </a:rPr>
              <a:t>Тапёр  — во второй половине XIX — начале XX века музыкант, преимущественно </a:t>
            </a:r>
            <a:r>
              <a:rPr lang="ru-RU" sz="2800" smtClean="0">
                <a:hlinkClick r:id="rId2" tooltip="Пианист"/>
              </a:rPr>
              <a:t>пианист</a:t>
            </a:r>
            <a:r>
              <a:rPr lang="ru-RU" sz="2800" smtClean="0"/>
              <a:t>, </a:t>
            </a:r>
            <a:r>
              <a:rPr lang="ru-RU" sz="2800" smtClean="0">
                <a:solidFill>
                  <a:srgbClr val="FF0000"/>
                </a:solidFill>
              </a:rPr>
              <a:t>сопровождавший своим исполнением танцы на вечерах, балах, впоследствии — </a:t>
            </a:r>
            <a:r>
              <a:rPr lang="ru-RU" sz="2800" smtClean="0">
                <a:solidFill>
                  <a:srgbClr val="FF0000"/>
                </a:solidFill>
                <a:hlinkClick r:id="rId3" tooltip="Немое кино"/>
              </a:rPr>
              <a:t>немые фильмы</a:t>
            </a:r>
            <a:r>
              <a:rPr lang="ru-RU" sz="2800" smtClean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3" name="Содержимое 3" descr="2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276600" y="2492375"/>
            <a:ext cx="2633663" cy="3852863"/>
          </a:xfrm>
        </p:spPr>
      </p:pic>
      <p:pic>
        <p:nvPicPr>
          <p:cNvPr id="4" name="Рисунок 5" descr="1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08175" y="2420938"/>
            <a:ext cx="5940425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 какую же роль выполняет музыка в кинофильмах?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 Она дает характеристику герою, описывает события, предвещает, о чем либо,</a:t>
            </a:r>
          </a:p>
          <a:p>
            <a:r>
              <a:rPr lang="ru-RU" dirty="0" smtClean="0"/>
              <a:t>настраивает зрителя на определенные моменты.</a:t>
            </a:r>
          </a:p>
          <a:p>
            <a:r>
              <a:rPr lang="ru-RU" dirty="0" smtClean="0"/>
              <a:t>В кинофильмах можно услышать много песен, которые в дальнейшем становятся популярными и любимыми для зрителей.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825" y="1125538"/>
            <a:ext cx="8785225" cy="41544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400" b="1" u="sng" dirty="0">
                <a:solidFill>
                  <a:srgbClr val="FF0000"/>
                </a:solidFill>
                <a:latin typeface="+mn-lt"/>
              </a:rPr>
              <a:t>Музыкальный фильм</a:t>
            </a:r>
            <a:r>
              <a:rPr lang="ru-RU" sz="4400" dirty="0">
                <a:solidFill>
                  <a:schemeClr val="tx1"/>
                </a:solidFill>
                <a:latin typeface="+mn-lt"/>
              </a:rPr>
              <a:t> - разновидность звукового кино, в котором  актёры не только участвуют в диалогах, но и исполняют песни, содержание которых дополняет сюжет. </a:t>
            </a:r>
            <a:endParaRPr lang="ru-RU" sz="4400" dirty="0">
              <a:latin typeface="+mn-lt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388" y="1052513"/>
            <a:ext cx="8785225" cy="45243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b="1" dirty="0">
                <a:solidFill>
                  <a:srgbClr val="FF0000"/>
                </a:solidFill>
                <a:latin typeface="+mn-lt"/>
              </a:rPr>
              <a:t>Множество музыкальных фильмов снимается на основе мюзиклов и оперетт. </a:t>
            </a:r>
          </a:p>
          <a:p>
            <a:pPr>
              <a:defRPr/>
            </a:pPr>
            <a:r>
              <a:rPr lang="ru-RU" sz="3200" b="1" dirty="0">
                <a:solidFill>
                  <a:schemeClr val="tx1"/>
                </a:solidFill>
                <a:latin typeface="+mn-lt"/>
              </a:rPr>
              <a:t>К музыкальным также относят фильмы, в которых актёры не поют, а танцуют под музыку. </a:t>
            </a:r>
          </a:p>
          <a:p>
            <a:pPr>
              <a:defRPr/>
            </a:pPr>
            <a:r>
              <a:rPr lang="ru-RU" sz="3200" b="1" u="sng" dirty="0">
                <a:solidFill>
                  <a:schemeClr val="tx1"/>
                </a:solidFill>
                <a:latin typeface="+mn-lt"/>
              </a:rPr>
              <a:t>Первым в истории музыкальным фильмом стал «Певец джаза» (1927); в Европе - «Под крышами Парижа» (1930) , в Советском Союзе - «Весёлые ребята» (1934).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Прямоугольник 1"/>
          <p:cNvSpPr>
            <a:spLocks noChangeArrowheads="1"/>
          </p:cNvSpPr>
          <p:nvPr/>
        </p:nvSpPr>
        <p:spPr bwMode="auto">
          <a:xfrm>
            <a:off x="468313" y="1125538"/>
            <a:ext cx="849630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 i="1">
                <a:solidFill>
                  <a:srgbClr val="FF0000"/>
                </a:solidFill>
              </a:rPr>
              <a:t>Фильм «Весёлые ребята» </a:t>
            </a:r>
            <a:endParaRPr lang="ru-RU" altLang="ru-RU" sz="4400" i="1">
              <a:solidFill>
                <a:srgbClr val="FF0000"/>
              </a:solidFill>
            </a:endParaRPr>
          </a:p>
        </p:txBody>
      </p:sp>
      <p:sp>
        <p:nvSpPr>
          <p:cNvPr id="17411" name="Прямоугольник 2"/>
          <p:cNvSpPr>
            <a:spLocks noChangeArrowheads="1"/>
          </p:cNvSpPr>
          <p:nvPr/>
        </p:nvSpPr>
        <p:spPr bwMode="auto">
          <a:xfrm>
            <a:off x="468313" y="2060575"/>
            <a:ext cx="7991475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>
                <a:solidFill>
                  <a:schemeClr val="tx1"/>
                </a:solidFill>
              </a:rPr>
              <a:t>- первая музыкальная кинокомедия, снятая в 1934 году в СССР. </a:t>
            </a:r>
          </a:p>
          <a:p>
            <a:r>
              <a:rPr lang="ru-RU" altLang="ru-RU" sz="2400">
                <a:solidFill>
                  <a:schemeClr val="tx1"/>
                </a:solidFill>
              </a:rPr>
              <a:t>Фильм считается классикой советской комедии. Первая из серии музыкальных комедий режиссёра Григория Александрова и композитора Исаака Дунаевского. Первая лирико-комедийная роль Любови Орловой. Картина имела большой успех как в СССР, так и за рубежом, где она демонстрировалась под названием «Москва смеётся».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0388" y="171450"/>
            <a:ext cx="4333875" cy="3249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Рисунок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0163" y="477838"/>
            <a:ext cx="4211638" cy="588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70388" y="3421063"/>
            <a:ext cx="4333875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/>
          <p:cNvSpPr txBox="1">
            <a:spLocks noChangeArrowheads="1"/>
          </p:cNvSpPr>
          <p:nvPr/>
        </p:nvSpPr>
        <p:spPr bwMode="auto">
          <a:xfrm>
            <a:off x="395288" y="981075"/>
            <a:ext cx="8424862" cy="415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 i="1" dirty="0">
                <a:solidFill>
                  <a:schemeClr val="tx1"/>
                </a:solidFill>
              </a:rPr>
              <a:t> </a:t>
            </a:r>
            <a:r>
              <a:rPr lang="ru-RU" altLang="ru-RU" sz="4800" b="1" i="1" dirty="0">
                <a:solidFill>
                  <a:srgbClr val="FF0000"/>
                </a:solidFill>
              </a:rPr>
              <a:t>«Моя прекрасная леди» </a:t>
            </a:r>
            <a:r>
              <a:rPr lang="ru-RU" altLang="ru-RU" sz="4800" b="1" dirty="0">
                <a:solidFill>
                  <a:schemeClr val="tx1"/>
                </a:solidFill>
              </a:rPr>
              <a:t>- </a:t>
            </a:r>
            <a:r>
              <a:rPr lang="ru-RU" altLang="ru-RU" sz="3600" b="1" dirty="0">
                <a:solidFill>
                  <a:schemeClr val="tx1"/>
                </a:solidFill>
              </a:rPr>
              <a:t>музыкальный фильм режиссёра Джорджа </a:t>
            </a:r>
            <a:r>
              <a:rPr lang="ru-RU" altLang="ru-RU" sz="3600" b="1" dirty="0" err="1">
                <a:solidFill>
                  <a:schemeClr val="tx1"/>
                </a:solidFill>
              </a:rPr>
              <a:t>Кьюкора</a:t>
            </a:r>
            <a:r>
              <a:rPr lang="ru-RU" altLang="ru-RU" sz="3600" b="1" dirty="0">
                <a:solidFill>
                  <a:schemeClr val="tx1"/>
                </a:solidFill>
              </a:rPr>
              <a:t>, созданный на основе пьесы Бернарда Шоу «</a:t>
            </a:r>
            <a:r>
              <a:rPr lang="ru-RU" altLang="ru-RU" sz="3600" b="1" dirty="0" err="1">
                <a:solidFill>
                  <a:schemeClr val="tx1"/>
                </a:solidFill>
              </a:rPr>
              <a:t>Пигмалион</a:t>
            </a:r>
            <a:r>
              <a:rPr lang="ru-RU" altLang="ru-RU" sz="3600" b="1" dirty="0">
                <a:solidFill>
                  <a:schemeClr val="tx1"/>
                </a:solidFill>
              </a:rPr>
              <a:t>» и одноимённого мюзикла Фредерика </a:t>
            </a:r>
            <a:r>
              <a:rPr lang="ru-RU" altLang="ru-RU" sz="3600" b="1" dirty="0" err="1">
                <a:solidFill>
                  <a:schemeClr val="tx1"/>
                </a:solidFill>
              </a:rPr>
              <a:t>Лоу</a:t>
            </a:r>
            <a:r>
              <a:rPr lang="ru-RU" altLang="ru-RU" sz="3600" b="1" dirty="0">
                <a:solidFill>
                  <a:schemeClr val="tx1"/>
                </a:solidFill>
              </a:rPr>
              <a:t>.</a:t>
            </a:r>
            <a:endParaRPr lang="ru-RU" altLang="ru-RU" sz="3600" b="1" i="1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467544" y="5044826"/>
            <a:ext cx="6390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слушаем  </a:t>
            </a:r>
            <a:r>
              <a:rPr lang="ru-RU" dirty="0" smtClean="0"/>
              <a:t>музыкальный фрагмент «Я танцевать хочу…» из мюзикла « Моя прекрасная леди» </a:t>
            </a:r>
            <a:r>
              <a:rPr lang="ru-RU" dirty="0" err="1" smtClean="0"/>
              <a:t>Ф.Лоу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1038" y="188913"/>
            <a:ext cx="7710487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2717800"/>
            <a:ext cx="3311525" cy="4067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19460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2852738"/>
            <a:ext cx="3362325" cy="3797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109538"/>
            <a:ext cx="6746875" cy="674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179388" y="981075"/>
            <a:ext cx="8640762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400" b="1" i="1" dirty="0">
                <a:solidFill>
                  <a:srgbClr val="FF0000"/>
                </a:solidFill>
              </a:rPr>
              <a:t>Фильм </a:t>
            </a:r>
          </a:p>
          <a:p>
            <a:pPr algn="ctr"/>
            <a:r>
              <a:rPr lang="ru-RU" altLang="ru-RU" sz="4400" b="1" i="1" dirty="0">
                <a:solidFill>
                  <a:srgbClr val="FF0000"/>
                </a:solidFill>
              </a:rPr>
              <a:t>«Мэри </a:t>
            </a:r>
            <a:r>
              <a:rPr lang="ru-RU" altLang="ru-RU" sz="4400" b="1" i="1" dirty="0" err="1">
                <a:solidFill>
                  <a:srgbClr val="FF0000"/>
                </a:solidFill>
              </a:rPr>
              <a:t>Поппинс</a:t>
            </a:r>
            <a:r>
              <a:rPr lang="ru-RU" altLang="ru-RU" sz="4400" b="1" i="1" dirty="0">
                <a:solidFill>
                  <a:srgbClr val="FF0000"/>
                </a:solidFill>
              </a:rPr>
              <a:t> до свиданья» </a:t>
            </a:r>
          </a:p>
          <a:p>
            <a:pPr algn="ctr"/>
            <a:r>
              <a:rPr lang="ru-RU" altLang="ru-RU" sz="3200" b="1" i="1" dirty="0">
                <a:solidFill>
                  <a:srgbClr val="FF0000"/>
                </a:solidFill>
              </a:rPr>
              <a:t>Композитор Максим Дунаевский.</a:t>
            </a:r>
          </a:p>
        </p:txBody>
      </p:sp>
      <p:sp>
        <p:nvSpPr>
          <p:cNvPr id="25603" name="Прямоугольник 3"/>
          <p:cNvSpPr>
            <a:spLocks noChangeArrowheads="1"/>
          </p:cNvSpPr>
          <p:nvPr/>
        </p:nvSpPr>
        <p:spPr bwMode="auto">
          <a:xfrm>
            <a:off x="444500" y="2981325"/>
            <a:ext cx="8388350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800" dirty="0">
                <a:solidFill>
                  <a:schemeClr val="tx1"/>
                </a:solidFill>
              </a:rPr>
              <a:t>- телевизионный художественный фильм-мюзикл режиссёра Леонида </a:t>
            </a:r>
            <a:r>
              <a:rPr lang="ru-RU" altLang="ru-RU" sz="2800" dirty="0" err="1">
                <a:solidFill>
                  <a:schemeClr val="tx1"/>
                </a:solidFill>
              </a:rPr>
              <a:t>Квинихидзе</a:t>
            </a:r>
            <a:r>
              <a:rPr lang="ru-RU" altLang="ru-RU" sz="2800" dirty="0">
                <a:solidFill>
                  <a:schemeClr val="tx1"/>
                </a:solidFill>
              </a:rPr>
              <a:t> в двух сериях («Леди Совершенство» и «Неделя кончается в среду по мотивам произведений </a:t>
            </a:r>
            <a:r>
              <a:rPr lang="ru-RU" altLang="ru-RU" sz="2800" dirty="0" err="1">
                <a:solidFill>
                  <a:schemeClr val="tx1"/>
                </a:solidFill>
              </a:rPr>
              <a:t>Памелы</a:t>
            </a:r>
            <a:r>
              <a:rPr lang="ru-RU" altLang="ru-RU" sz="2800" dirty="0">
                <a:solidFill>
                  <a:schemeClr val="tx1"/>
                </a:solidFill>
              </a:rPr>
              <a:t> </a:t>
            </a:r>
            <a:r>
              <a:rPr lang="ru-RU" altLang="ru-RU" sz="2800" dirty="0" err="1">
                <a:solidFill>
                  <a:schemeClr val="tx1"/>
                </a:solidFill>
              </a:rPr>
              <a:t>Трэверс</a:t>
            </a:r>
            <a:r>
              <a:rPr lang="ru-RU" altLang="ru-RU" sz="2800" dirty="0">
                <a:solidFill>
                  <a:schemeClr val="tx1"/>
                </a:solidFill>
              </a:rPr>
              <a:t> о Мэри </a:t>
            </a:r>
            <a:r>
              <a:rPr lang="ru-RU" altLang="ru-RU" sz="2800" dirty="0" err="1">
                <a:solidFill>
                  <a:schemeClr val="tx1"/>
                </a:solidFill>
              </a:rPr>
              <a:t>Поппинс</a:t>
            </a:r>
            <a:r>
              <a:rPr lang="ru-RU" altLang="ru-RU" sz="2800" dirty="0">
                <a:solidFill>
                  <a:schemeClr val="tx1"/>
                </a:solidFill>
              </a:rPr>
              <a:t>. Телепремьера состоялась 8 января 1984 года.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5691156"/>
            <a:ext cx="6102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слушаем </a:t>
            </a:r>
            <a:r>
              <a:rPr lang="ru-RU" dirty="0" smtClean="0"/>
              <a:t>«Леди Совершенство» из к/</a:t>
            </a:r>
            <a:r>
              <a:rPr lang="ru-RU" dirty="0" err="1" smtClean="0"/>
              <a:t>ф</a:t>
            </a:r>
            <a:r>
              <a:rPr lang="ru-RU" dirty="0" smtClean="0"/>
              <a:t> «Мэри </a:t>
            </a:r>
            <a:r>
              <a:rPr lang="ru-RU" dirty="0" err="1" smtClean="0"/>
              <a:t>Поппинс</a:t>
            </a:r>
            <a:r>
              <a:rPr lang="ru-RU" dirty="0" smtClean="0"/>
              <a:t> до свидания» </a:t>
            </a:r>
            <a:r>
              <a:rPr lang="ru-RU" dirty="0" smtClean="0"/>
              <a:t>М.Дунаевского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88913"/>
            <a:ext cx="4968875" cy="380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92413" y="3286125"/>
            <a:ext cx="6351587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Box 1"/>
          <p:cNvSpPr txBox="1">
            <a:spLocks noChangeArrowheads="1"/>
          </p:cNvSpPr>
          <p:nvPr/>
        </p:nvSpPr>
        <p:spPr bwMode="auto">
          <a:xfrm>
            <a:off x="827088" y="908050"/>
            <a:ext cx="70564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5400" b="1" i="1">
                <a:solidFill>
                  <a:srgbClr val="FF0000"/>
                </a:solidFill>
              </a:rPr>
              <a:t>Фильм «Чародеи»</a:t>
            </a:r>
            <a:endParaRPr lang="ru-RU" altLang="ru-RU" sz="5400">
              <a:solidFill>
                <a:srgbClr val="FF0000"/>
              </a:solidFill>
            </a:endParaRPr>
          </a:p>
        </p:txBody>
      </p:sp>
      <p:sp>
        <p:nvSpPr>
          <p:cNvPr id="31747" name="Прямоугольник 3"/>
          <p:cNvSpPr>
            <a:spLocks noChangeArrowheads="1"/>
          </p:cNvSpPr>
          <p:nvPr/>
        </p:nvSpPr>
        <p:spPr bwMode="auto">
          <a:xfrm>
            <a:off x="323850" y="1831975"/>
            <a:ext cx="8424863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b="1" dirty="0">
                <a:solidFill>
                  <a:schemeClr val="tx1"/>
                </a:solidFill>
              </a:rPr>
              <a:t>«</a:t>
            </a:r>
            <a:r>
              <a:rPr lang="ru-RU" altLang="ru-RU" sz="2400" b="1" dirty="0" err="1">
                <a:solidFill>
                  <a:schemeClr val="tx1"/>
                </a:solidFill>
              </a:rPr>
              <a:t>Чароде́и</a:t>
            </a:r>
            <a:r>
              <a:rPr lang="ru-RU" altLang="ru-RU" sz="2400" b="1" dirty="0">
                <a:solidFill>
                  <a:schemeClr val="tx1"/>
                </a:solidFill>
              </a:rPr>
              <a:t>»</a:t>
            </a:r>
            <a:r>
              <a:rPr lang="ru-RU" altLang="ru-RU" sz="2400" dirty="0">
                <a:solidFill>
                  <a:schemeClr val="tx1"/>
                </a:solidFill>
              </a:rPr>
              <a:t> — новогодняя музыкально-комедийная киносказка режиссёра Константина </a:t>
            </a:r>
            <a:r>
              <a:rPr lang="ru-RU" altLang="ru-RU" sz="2400" dirty="0" err="1">
                <a:solidFill>
                  <a:schemeClr val="tx1"/>
                </a:solidFill>
              </a:rPr>
              <a:t>Бромберга</a:t>
            </a:r>
            <a:r>
              <a:rPr lang="ru-RU" altLang="ru-RU" sz="2400" dirty="0">
                <a:solidFill>
                  <a:schemeClr val="tx1"/>
                </a:solidFill>
              </a:rPr>
              <a:t> по сценарию братьев Стругацких. Фильм снят в Советском Союзе в 1982 году, и премьера его на центральном телевидении состоялась вечером 31 декабря. </a:t>
            </a:r>
          </a:p>
          <a:p>
            <a:r>
              <a:rPr lang="ru-RU" altLang="ru-RU" sz="2400" dirty="0">
                <a:solidFill>
                  <a:schemeClr val="tx1"/>
                </a:solidFill>
              </a:rPr>
              <a:t>Фильм «Чародеи» снят по мотивам повести Стругацких «Понедельник начинается в субботу», но не является экранизацией этой книги и представляют собой совершенно самостоятельную историю.</a:t>
            </a: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1187624" y="5229200"/>
            <a:ext cx="572412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поем </a:t>
            </a:r>
            <a:r>
              <a:rPr lang="ru-RU" dirty="0" smtClean="0"/>
              <a:t>песню «Три белых коня» </a:t>
            </a:r>
            <a:r>
              <a:rPr lang="ru-RU" dirty="0" err="1" smtClean="0"/>
              <a:t>муз.Е.Крылатова</a:t>
            </a:r>
            <a:r>
              <a:rPr lang="ru-RU" dirty="0" smtClean="0"/>
              <a:t>  из к/</a:t>
            </a:r>
            <a:r>
              <a:rPr lang="ru-RU" dirty="0" err="1" smtClean="0"/>
              <a:t>ф</a:t>
            </a:r>
            <a:r>
              <a:rPr lang="ru-RU" dirty="0" smtClean="0"/>
              <a:t> «Чародеи»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9225" y="188913"/>
            <a:ext cx="6192838" cy="33226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27450" y="2636838"/>
            <a:ext cx="5237163" cy="41370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Box 1"/>
          <p:cNvSpPr txBox="1">
            <a:spLocks noChangeArrowheads="1"/>
          </p:cNvSpPr>
          <p:nvPr/>
        </p:nvSpPr>
        <p:spPr bwMode="auto">
          <a:xfrm>
            <a:off x="395288" y="1047750"/>
            <a:ext cx="8137525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4000" b="1" i="1">
                <a:solidFill>
                  <a:srgbClr val="FF0000"/>
                </a:solidFill>
              </a:rPr>
              <a:t>Фильм «Приключения Электроника»</a:t>
            </a:r>
          </a:p>
        </p:txBody>
      </p:sp>
      <p:sp>
        <p:nvSpPr>
          <p:cNvPr id="35843" name="Прямоугольник 2"/>
          <p:cNvSpPr>
            <a:spLocks noChangeArrowheads="1"/>
          </p:cNvSpPr>
          <p:nvPr/>
        </p:nvSpPr>
        <p:spPr bwMode="auto">
          <a:xfrm>
            <a:off x="358775" y="2565400"/>
            <a:ext cx="820896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000">
                <a:solidFill>
                  <a:srgbClr val="222222"/>
                </a:solidFill>
              </a:rPr>
              <a:t> </a:t>
            </a:r>
            <a:r>
              <a:rPr lang="ru-RU" altLang="ru-RU" sz="2000">
                <a:solidFill>
                  <a:schemeClr val="tx1"/>
                </a:solidFill>
              </a:rPr>
              <a:t>- советский детский музыкальный трёхсерийный телефильм 1979 года, режиссёра Константина Бромберга. Снят по мотивам фантастических повестей Евгения Велтистова «Электроник - мальчик из чемодана» и «Рэсси — неуловимый друг». Музыку к фильму написал композитор Евгений Крылатов.</a:t>
            </a:r>
          </a:p>
          <a:p>
            <a:r>
              <a:rPr lang="ru-RU" altLang="ru-RU" sz="2000">
                <a:solidFill>
                  <a:schemeClr val="tx1"/>
                </a:solidFill>
              </a:rPr>
              <a:t>Премьера фильма состоялась 23 марта 1980 года, а 2 мая того же года фильм вышел в телеэфир. Один из самых популярных детских художественных фильмов за всю историю советского кинематографа.</a:t>
            </a: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539552" y="5199111"/>
            <a:ext cx="6318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слушаем </a:t>
            </a:r>
            <a:r>
              <a:rPr lang="ru-RU" dirty="0" smtClean="0"/>
              <a:t>и поем  песню «Крылатые качели» </a:t>
            </a:r>
            <a:r>
              <a:rPr lang="ru-RU" dirty="0" err="1" smtClean="0"/>
              <a:t>муз.Е.Крылатова</a:t>
            </a:r>
            <a:r>
              <a:rPr lang="ru-RU" dirty="0" smtClean="0"/>
              <a:t> из к/</a:t>
            </a:r>
            <a:r>
              <a:rPr lang="ru-RU" dirty="0" err="1" smtClean="0"/>
              <a:t>ф</a:t>
            </a:r>
            <a:r>
              <a:rPr lang="ru-RU" dirty="0" smtClean="0"/>
              <a:t> «Приключения Электроника»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75088" y="2781300"/>
            <a:ext cx="5243512" cy="39322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3795" name="Рисунок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13" y="28575"/>
            <a:ext cx="5576887" cy="418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/>
          <p:cNvSpPr txBox="1">
            <a:spLocks noChangeArrowheads="1"/>
          </p:cNvSpPr>
          <p:nvPr/>
        </p:nvSpPr>
        <p:spPr bwMode="auto">
          <a:xfrm>
            <a:off x="539750" y="1125538"/>
            <a:ext cx="80645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5400" b="1" i="1">
                <a:solidFill>
                  <a:srgbClr val="FF0000"/>
                </a:solidFill>
              </a:rPr>
              <a:t>Фильм «Приключения Буратино»</a:t>
            </a:r>
          </a:p>
        </p:txBody>
      </p:sp>
      <p:sp>
        <p:nvSpPr>
          <p:cNvPr id="39939" name="Прямоугольник 2"/>
          <p:cNvSpPr>
            <a:spLocks noChangeArrowheads="1"/>
          </p:cNvSpPr>
          <p:nvPr/>
        </p:nvSpPr>
        <p:spPr bwMode="auto">
          <a:xfrm>
            <a:off x="395288" y="3141663"/>
            <a:ext cx="83534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dirty="0">
                <a:solidFill>
                  <a:schemeClr val="tx1"/>
                </a:solidFill>
              </a:rPr>
              <a:t> - советский двухсерийный музыкальный телевизионный фильм по мотивам сказки Алексея Толстого «</a:t>
            </a:r>
            <a:r>
              <a:rPr lang="ru-RU" altLang="ru-RU" sz="2400" u="sng" dirty="0">
                <a:solidFill>
                  <a:schemeClr val="tx1"/>
                </a:solidFill>
              </a:rPr>
              <a:t>Золотой ключик, или Приключения Буратино</a:t>
            </a:r>
            <a:r>
              <a:rPr lang="ru-RU" altLang="ru-RU" sz="2400" dirty="0">
                <a:solidFill>
                  <a:schemeClr val="tx1"/>
                </a:solidFill>
              </a:rPr>
              <a:t>», созданный на киностудии «</a:t>
            </a:r>
            <a:r>
              <a:rPr lang="ru-RU" altLang="ru-RU" sz="2400" dirty="0" err="1">
                <a:solidFill>
                  <a:schemeClr val="tx1"/>
                </a:solidFill>
              </a:rPr>
              <a:t>Беларусьфильм</a:t>
            </a:r>
            <a:r>
              <a:rPr lang="ru-RU" altLang="ru-RU" sz="2400" dirty="0">
                <a:solidFill>
                  <a:schemeClr val="tx1"/>
                </a:solidFill>
              </a:rPr>
              <a:t>» в 1975 году. </a:t>
            </a:r>
          </a:p>
          <a:p>
            <a:r>
              <a:rPr lang="ru-RU" altLang="ru-RU" sz="2400" dirty="0">
                <a:solidFill>
                  <a:schemeClr val="tx1"/>
                </a:solidFill>
              </a:rPr>
              <a:t>Телепремьера состоялась 1-2 января 1976 года.</a:t>
            </a: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2283638" y="5445533"/>
            <a:ext cx="51686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слушаем  Финальные </a:t>
            </a:r>
            <a:r>
              <a:rPr lang="ru-RU" dirty="0" smtClean="0"/>
              <a:t>куплеты песни про Буратино </a:t>
            </a:r>
            <a:r>
              <a:rPr lang="ru-RU" dirty="0" err="1" smtClean="0"/>
              <a:t>муз.А.Рыбникова</a:t>
            </a:r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05350" y="333375"/>
            <a:ext cx="4032250" cy="30241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43450" y="3573463"/>
            <a:ext cx="4111625" cy="30829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7892" name="Рисунок 4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231775"/>
            <a:ext cx="4176712" cy="6424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Box 1"/>
          <p:cNvSpPr txBox="1">
            <a:spLocks noChangeArrowheads="1"/>
          </p:cNvSpPr>
          <p:nvPr/>
        </p:nvSpPr>
        <p:spPr bwMode="auto">
          <a:xfrm>
            <a:off x="395288" y="1052513"/>
            <a:ext cx="83534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sz="3600" b="1" i="1" dirty="0">
                <a:solidFill>
                  <a:srgbClr val="FF0000"/>
                </a:solidFill>
              </a:rPr>
              <a:t>Фильм «Про </a:t>
            </a:r>
            <a:r>
              <a:rPr lang="ru-RU" altLang="ru-RU" sz="3600" b="1" i="1" dirty="0" smtClean="0">
                <a:solidFill>
                  <a:srgbClr val="FF0000"/>
                </a:solidFill>
              </a:rPr>
              <a:t>Красную </a:t>
            </a:r>
            <a:r>
              <a:rPr lang="ru-RU" altLang="ru-RU" sz="3600" b="1" i="1" dirty="0">
                <a:solidFill>
                  <a:srgbClr val="FF0000"/>
                </a:solidFill>
              </a:rPr>
              <a:t>шапочку»</a:t>
            </a:r>
          </a:p>
        </p:txBody>
      </p:sp>
      <p:sp>
        <p:nvSpPr>
          <p:cNvPr id="48131" name="Прямоугольник 2"/>
          <p:cNvSpPr>
            <a:spLocks noChangeArrowheads="1"/>
          </p:cNvSpPr>
          <p:nvPr/>
        </p:nvSpPr>
        <p:spPr bwMode="auto">
          <a:xfrm>
            <a:off x="395288" y="1916113"/>
            <a:ext cx="8424862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2400" dirty="0">
                <a:solidFill>
                  <a:schemeClr val="tx1"/>
                </a:solidFill>
              </a:rPr>
              <a:t>- двухсерийный музыкальный телефильм по мотивам сказки Шарля Перро режиссёра Леонида Нечаева. Сценарий Инны Веткиной является продолжением старой сказки о Красной Шапочке. </a:t>
            </a:r>
          </a:p>
          <a:p>
            <a:r>
              <a:rPr lang="ru-RU" altLang="ru-RU" sz="2400" dirty="0">
                <a:solidFill>
                  <a:schemeClr val="tx1"/>
                </a:solidFill>
              </a:rPr>
              <a:t>Телепремьера на телевидении - 31 декабря 1977 года.</a:t>
            </a:r>
          </a:p>
          <a:p>
            <a:r>
              <a:rPr lang="ru-RU" altLang="ru-RU" sz="2400" dirty="0">
                <a:solidFill>
                  <a:schemeClr val="tx1"/>
                </a:solidFill>
              </a:rPr>
              <a:t>Отличительной чертой постановки является подчёркнутая театральная условность в </a:t>
            </a:r>
            <a:r>
              <a:rPr lang="ru-RU" altLang="ru-RU" sz="2400" i="1" dirty="0">
                <a:solidFill>
                  <a:schemeClr val="tx1"/>
                </a:solidFill>
              </a:rPr>
              <a:t>изображении животных - актёры даже не загримированы</a:t>
            </a:r>
            <a:r>
              <a:rPr lang="ru-RU" altLang="ru-RU" sz="2400" i="1" dirty="0" smtClean="0">
                <a:solidFill>
                  <a:schemeClr val="tx1"/>
                </a:solidFill>
              </a:rPr>
              <a:t>.</a:t>
            </a:r>
          </a:p>
          <a:p>
            <a:r>
              <a:rPr lang="ru-RU" altLang="ru-RU" sz="2400" i="1" dirty="0" smtClean="0">
                <a:solidFill>
                  <a:schemeClr val="tx1"/>
                </a:solidFill>
              </a:rPr>
              <a:t> </a:t>
            </a:r>
            <a:endParaRPr lang="ru-RU" altLang="ru-RU" sz="2400" i="1" dirty="0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10800000" flipV="1">
            <a:off x="179512" y="4906326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слушаем </a:t>
            </a:r>
            <a:r>
              <a:rPr lang="ru-RU" dirty="0" smtClean="0"/>
              <a:t>и поем Песенку Красной Шапочки из к/</a:t>
            </a:r>
            <a:r>
              <a:rPr lang="ru-RU" dirty="0" err="1" smtClean="0"/>
              <a:t>ф</a:t>
            </a:r>
            <a:r>
              <a:rPr lang="ru-RU" dirty="0" smtClean="0"/>
              <a:t> Про Красную шапочку» </a:t>
            </a:r>
            <a:r>
              <a:rPr lang="ru-RU" dirty="0" err="1" smtClean="0"/>
              <a:t>муз.А.Рыбникова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Рисунок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6600" y="260350"/>
            <a:ext cx="4256088" cy="319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3" name="Рисунок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30738" y="3487738"/>
            <a:ext cx="4171950" cy="315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4" name="Рисунок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533400"/>
            <a:ext cx="4089400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 noGrp="1"/>
          </p:cNvSpPr>
          <p:nvPr>
            <p:ph type="title"/>
          </p:nvPr>
        </p:nvSpPr>
        <p:spPr>
          <a:xfrm>
            <a:off x="428625" y="549275"/>
            <a:ext cx="8229600" cy="950913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FF0000"/>
                </a:solidFill>
              </a:rPr>
              <a:t>Вывод.</a:t>
            </a:r>
            <a:br>
              <a:rPr lang="ru-RU" sz="3200" b="1" dirty="0" smtClean="0">
                <a:solidFill>
                  <a:srgbClr val="FF0000"/>
                </a:solidFill>
              </a:rPr>
            </a:br>
            <a:r>
              <a:rPr lang="ru-RU" sz="3200" b="1" dirty="0" smtClean="0">
                <a:solidFill>
                  <a:srgbClr val="FF0000"/>
                </a:solidFill>
              </a:rPr>
              <a:t>Роль </a:t>
            </a:r>
            <a:r>
              <a:rPr lang="ru-RU" sz="3200" b="1" dirty="0">
                <a:solidFill>
                  <a:srgbClr val="FF0000"/>
                </a:solidFill>
              </a:rPr>
              <a:t>музыки в театре, кино и на телевидении.</a:t>
            </a:r>
            <a:br>
              <a:rPr lang="ru-RU" sz="3200" b="1" dirty="0">
                <a:solidFill>
                  <a:srgbClr val="FF0000"/>
                </a:solidFill>
              </a:rPr>
            </a:br>
            <a:r>
              <a:rPr lang="ru-RU" sz="3200" b="1" dirty="0">
                <a:solidFill>
                  <a:srgbClr val="FF0000"/>
                </a:solidFill>
              </a:rPr>
              <a:t>Музыка играет совершенно разные роли:</a:t>
            </a:r>
          </a:p>
        </p:txBody>
      </p:sp>
      <p:sp>
        <p:nvSpPr>
          <p:cNvPr id="3" name="Содержимое 2"/>
          <p:cNvSpPr txBox="1">
            <a:spLocks noGrp="1"/>
          </p:cNvSpPr>
          <p:nvPr>
            <p:ph idx="1"/>
          </p:nvPr>
        </p:nvSpPr>
        <p:spPr>
          <a:xfrm>
            <a:off x="1547813" y="1700213"/>
            <a:ext cx="7596187" cy="4537075"/>
          </a:xfrm>
        </p:spPr>
        <p:txBody>
          <a:bodyPr>
            <a:normAutofit lnSpcReduction="10000"/>
          </a:bodyPr>
          <a:lstStyle/>
          <a:p>
            <a:pPr eaLnBrk="1" hangingPunct="1">
              <a:spcBef>
                <a:spcPts val="700"/>
              </a:spcBef>
              <a:defRPr/>
            </a:pPr>
            <a:r>
              <a:rPr lang="ru-RU" sz="2800" b="1" i="1"/>
              <a:t>служит музыкальной характеристикой героев, </a:t>
            </a:r>
            <a:endParaRPr lang="ru-RU" sz="2800"/>
          </a:p>
          <a:p>
            <a:pPr eaLnBrk="1" hangingPunct="1">
              <a:spcBef>
                <a:spcPts val="700"/>
              </a:spcBef>
              <a:defRPr/>
            </a:pPr>
            <a:r>
              <a:rPr lang="ru-RU" sz="2800" b="1" i="1"/>
              <a:t>создает атмосферу действия, </a:t>
            </a:r>
            <a:endParaRPr lang="ru-RU" sz="2800"/>
          </a:p>
          <a:p>
            <a:pPr eaLnBrk="1" hangingPunct="1">
              <a:spcBef>
                <a:spcPts val="700"/>
              </a:spcBef>
              <a:defRPr/>
            </a:pPr>
            <a:r>
              <a:rPr lang="ru-RU" sz="2800" b="1" i="1"/>
              <a:t>показывает авторское отношение к событиям и действующим лицам, </a:t>
            </a:r>
            <a:endParaRPr lang="ru-RU" sz="2800"/>
          </a:p>
          <a:p>
            <a:pPr eaLnBrk="1" hangingPunct="1">
              <a:spcBef>
                <a:spcPts val="700"/>
              </a:spcBef>
              <a:defRPr/>
            </a:pPr>
            <a:r>
              <a:rPr lang="ru-RU" sz="2800" b="1" i="1"/>
              <a:t>создает национальный колорит,</a:t>
            </a:r>
            <a:endParaRPr lang="ru-RU" sz="2800"/>
          </a:p>
          <a:p>
            <a:pPr eaLnBrk="1" hangingPunct="1">
              <a:spcBef>
                <a:spcPts val="700"/>
              </a:spcBef>
              <a:defRPr/>
            </a:pPr>
            <a:r>
              <a:rPr lang="ru-RU" sz="2800" b="1" i="1"/>
              <a:t>делает популярными произведения композиторов, </a:t>
            </a:r>
            <a:endParaRPr lang="ru-RU" sz="2800"/>
          </a:p>
          <a:p>
            <a:pPr eaLnBrk="1" hangingPunct="1">
              <a:spcBef>
                <a:spcPts val="700"/>
              </a:spcBef>
              <a:defRPr/>
            </a:pPr>
            <a:r>
              <a:rPr lang="ru-RU" sz="2800" b="1" i="1"/>
              <a:t>показывает мастерство певцов и музыкантов.</a:t>
            </a:r>
          </a:p>
          <a:p>
            <a:pPr eaLnBrk="1" hangingPunct="1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720"/>
                                          </p:val>
                                        </p:tav>
                                        <p:tav tm="100000">
                                          <p:val>
                                            <p:str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428625" y="357188"/>
            <a:ext cx="8229600" cy="1143000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rgbClr val="FF0000"/>
                </a:solidFill>
              </a:rPr>
              <a:t>Домашнее задание</a:t>
            </a:r>
          </a:p>
        </p:txBody>
      </p:sp>
      <p:sp>
        <p:nvSpPr>
          <p:cNvPr id="29699" name="Содержимое 2"/>
          <p:cNvSpPr>
            <a:spLocks noGrp="1"/>
          </p:cNvSpPr>
          <p:nvPr>
            <p:ph idx="1"/>
          </p:nvPr>
        </p:nvSpPr>
        <p:spPr>
          <a:xfrm>
            <a:off x="2411413" y="1557338"/>
            <a:ext cx="5761037" cy="4757737"/>
          </a:xfrm>
        </p:spPr>
        <p:txBody>
          <a:bodyPr/>
          <a:lstStyle/>
          <a:p>
            <a:pPr eaLnBrk="1" hangingPunct="1">
              <a:spcBef>
                <a:spcPts val="900"/>
              </a:spcBef>
              <a:buNone/>
            </a:pPr>
            <a:r>
              <a:rPr lang="ru-RU" sz="3600" b="1" dirty="0" smtClean="0"/>
              <a:t>Знать понятия: опера, балет, либретто, сценарий,  тапёр.</a:t>
            </a:r>
          </a:p>
          <a:p>
            <a:pPr eaLnBrk="1" hangingPunct="1">
              <a:spcBef>
                <a:spcPts val="900"/>
              </a:spcBef>
              <a:buNone/>
            </a:pPr>
            <a:r>
              <a:rPr lang="ru-RU" sz="3600" b="1" dirty="0" smtClean="0"/>
              <a:t>До  свидания!</a:t>
            </a:r>
          </a:p>
        </p:txBody>
      </p:sp>
      <p:pic>
        <p:nvPicPr>
          <p:cNvPr id="29700" name="Рисунок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15013">
            <a:off x="657225" y="1560513"/>
            <a:ext cx="777875" cy="102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1" name="Рисунок 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46588">
            <a:off x="455613" y="2760663"/>
            <a:ext cx="1398587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2" descr="C:\Documents and Settings\User\Рабочий стол\Рамки для слайдов\ttOCfD55K5QRQaq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4143375"/>
            <a:ext cx="1166813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575</Words>
  <Application>Microsoft Office PowerPoint</Application>
  <PresentationFormat>Экран (4:3)</PresentationFormat>
  <Paragraphs>127</Paragraphs>
  <Slides>37</Slides>
  <Notes>18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38" baseType="lpstr">
      <vt:lpstr>Тема Office</vt:lpstr>
      <vt:lpstr>Загадки перед началом урока:</vt:lpstr>
      <vt:lpstr>Загадка</vt:lpstr>
      <vt:lpstr>Загадка</vt:lpstr>
      <vt:lpstr>Загадка</vt:lpstr>
      <vt:lpstr>Загадка</vt:lpstr>
      <vt:lpstr>Здравствуйте, ребята!</vt:lpstr>
      <vt:lpstr> Тема урока: «Музыка в театре, кино и на телевидении»</vt:lpstr>
      <vt:lpstr>Цель урока:</vt:lpstr>
      <vt:lpstr>Сценарий - литературный текст к спектаклю, кинофильму.  Режиссер-сценарист - тот, кто пишет сценарий.    </vt:lpstr>
      <vt:lpstr> Посмотрите внимательно и скажите, к каким музыкальным произведениям относятся следующие иллюстрации? </vt:lpstr>
      <vt:lpstr>Опера «Снегурочка»</vt:lpstr>
      <vt:lpstr>Опера «Садко» написана на сюжет новгородской былины «Садко». </vt:lpstr>
      <vt:lpstr>Балет.</vt:lpstr>
      <vt:lpstr>Балет «Щелкунчик»</vt:lpstr>
      <vt:lpstr>Вопросы:</vt:lpstr>
      <vt:lpstr>Музыка на телевидении</vt:lpstr>
      <vt:lpstr>Тапёр  — во второй половине XIX — начале XX века музыкант, преимущественно пианист, сопровождавший своим исполнением танцы на вечерах, балах, впоследствии — немые фильмы.</vt:lpstr>
      <vt:lpstr>А какую же роль выполняет музыка в кинофильмах? 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Вывод. Роль музыки в театре, кино и на телевидении. Музыка играет совершенно разные роли:</vt:lpstr>
      <vt:lpstr>Домашнее задание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Загадки перед началом урока:</dc:title>
  <dc:creator>Nataly</dc:creator>
  <cp:lastModifiedBy>Nataly</cp:lastModifiedBy>
  <cp:revision>6</cp:revision>
  <dcterms:created xsi:type="dcterms:W3CDTF">2020-12-15T21:41:51Z</dcterms:created>
  <dcterms:modified xsi:type="dcterms:W3CDTF">2021-04-11T22:00:18Z</dcterms:modified>
</cp:coreProperties>
</file>