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8" r:id="rId2"/>
    <p:sldId id="270" r:id="rId3"/>
    <p:sldId id="256" r:id="rId4"/>
    <p:sldId id="257" r:id="rId5"/>
    <p:sldId id="258" r:id="rId6"/>
    <p:sldId id="259" r:id="rId7"/>
    <p:sldId id="260" r:id="rId8"/>
    <p:sldId id="272" r:id="rId9"/>
    <p:sldId id="280" r:id="rId10"/>
    <p:sldId id="273" r:id="rId11"/>
    <p:sldId id="274" r:id="rId12"/>
    <p:sldId id="275" r:id="rId13"/>
    <p:sldId id="281" r:id="rId14"/>
    <p:sldId id="276" r:id="rId15"/>
    <p:sldId id="277" r:id="rId16"/>
    <p:sldId id="278" r:id="rId17"/>
    <p:sldId id="279" r:id="rId18"/>
    <p:sldId id="261" r:id="rId19"/>
    <p:sldId id="262" r:id="rId20"/>
    <p:sldId id="263" r:id="rId21"/>
    <p:sldId id="264" r:id="rId22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92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66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7" Type="http://schemas.openxmlformats.org/officeDocument/2006/relationships/image" Target="../media/image37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8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11.bin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35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7.wmf"/><Relationship Id="rId1" Type="http://schemas.openxmlformats.org/officeDocument/2006/relationships/vmlDrawing" Target="../drawings/vmlDrawing4.vml"/><Relationship Id="rId6" Type="http://schemas.openxmlformats.org/officeDocument/2006/relationships/image" Target="../media/image32.w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5" Type="http://schemas.openxmlformats.org/officeDocument/2006/relationships/oleObject" Target="../embeddings/oleObject12.bin"/><Relationship Id="rId10" Type="http://schemas.openxmlformats.org/officeDocument/2006/relationships/image" Target="../media/image34.wmf"/><Relationship Id="rId4" Type="http://schemas.openxmlformats.org/officeDocument/2006/relationships/image" Target="../media/image31.w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36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31270" y="1810775"/>
            <a:ext cx="7543800" cy="101566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ru-RU" sz="6000" b="0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Решение уравнений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DB73AC-5970-43E4-9303-87DB29517FCC}"/>
              </a:ext>
            </a:extLst>
          </p:cNvPr>
          <p:cNvSpPr txBox="1"/>
          <p:nvPr/>
        </p:nvSpPr>
        <p:spPr>
          <a:xfrm>
            <a:off x="8027582" y="3421736"/>
            <a:ext cx="73152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Подготовка к ОГЭ</a:t>
            </a:r>
            <a:endParaRPr lang="ru-RU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435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82537" y="770285"/>
            <a:ext cx="7703583" cy="200054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ru-RU" alt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отработка предметного  навыка    решения уравнений в формате ОГЭ.</a:t>
            </a:r>
            <a:br>
              <a:rPr kumimoji="0" lang="ru-RU" altLang="ru-RU" sz="3200" b="0" i="1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kumimoji="0" lang="ru-RU" sz="6000" b="0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60000"/>
                  <a:lumOff val="4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9DB73AC-5970-43E4-9303-87DB29517FCC}"/>
              </a:ext>
            </a:extLst>
          </p:cNvPr>
          <p:cNvSpPr txBox="1"/>
          <p:nvPr/>
        </p:nvSpPr>
        <p:spPr>
          <a:xfrm>
            <a:off x="5603360" y="3113471"/>
            <a:ext cx="8718696" cy="374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4048" marR="0" lvl="0" indent="-384048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Char char="■"/>
              <a:tabLst/>
              <a:defRPr/>
            </a:pPr>
            <a:r>
              <a:rPr kumimoji="0" lang="ru-RU" alt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Повторить все известные нам виды уравнений;</a:t>
            </a:r>
            <a:endParaRPr kumimoji="0" lang="ru-RU" altLang="ru-RU" sz="3000" b="0" i="1" u="none" strike="noStrike" kern="1200" cap="none" spc="0" normalizeH="0" baseline="0" noProof="0" dirty="0">
              <a:ln>
                <a:noFill/>
              </a:ln>
              <a:solidFill>
                <a:srgbClr val="191B0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84048" marR="0" lvl="0" indent="-384048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Char char="■"/>
              <a:tabLst/>
              <a:defRPr/>
            </a:pPr>
            <a:r>
              <a:rPr kumimoji="0" lang="ru-RU" alt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Вспомнить способы решения этих уравнений;</a:t>
            </a:r>
            <a:endParaRPr kumimoji="0" lang="ru-RU" altLang="ru-RU" sz="3000" b="0" i="1" u="none" strike="noStrike" kern="1200" cap="none" spc="0" normalizeH="0" baseline="0" noProof="0" dirty="0">
              <a:ln>
                <a:noFill/>
              </a:ln>
              <a:solidFill>
                <a:srgbClr val="191B0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84048" marR="0" lvl="0" indent="-384048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Char char="■"/>
              <a:tabLst/>
              <a:defRPr/>
            </a:pPr>
            <a:r>
              <a:rPr kumimoji="0" lang="ru-RU" alt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Решать уравнения из заданий демонстрационных вариантов ОГЭ 2025-2026 года.</a:t>
            </a:r>
            <a:endParaRPr kumimoji="0" lang="ru-RU" altLang="ru-RU" sz="3000" b="0" i="1" u="none" strike="noStrike" kern="1200" cap="none" spc="0" normalizeH="0" baseline="0" noProof="0" dirty="0">
              <a:ln>
                <a:noFill/>
              </a:ln>
              <a:solidFill>
                <a:srgbClr val="191B0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84048" marR="0" lvl="0" indent="-384048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Char char="■"/>
              <a:tabLst/>
              <a:defRPr/>
            </a:pPr>
            <a:r>
              <a:rPr kumimoji="0" lang="ru-RU" alt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Способствовать развитию логического мышления.</a:t>
            </a:r>
            <a:endParaRPr kumimoji="0" lang="ru-RU" altLang="ru-RU" sz="3000" b="0" i="1" u="none" strike="noStrike" kern="1200" cap="none" spc="0" normalizeH="0" baseline="0" noProof="0" dirty="0">
              <a:ln>
                <a:noFill/>
              </a:ln>
              <a:solidFill>
                <a:srgbClr val="191B0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84048" marR="0" lvl="0" indent="-384048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Char char="■"/>
              <a:tabLst/>
              <a:defRPr/>
            </a:pPr>
            <a:r>
              <a:rPr kumimoji="0" lang="ru-RU" altLang="ru-RU" sz="30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Развивать коммуникативные навыки.</a:t>
            </a:r>
            <a:endParaRPr kumimoji="0" lang="ru-RU" altLang="ru-RU" sz="3000" b="0" i="1" u="none" strike="noStrike" kern="1200" cap="none" spc="0" normalizeH="0" baseline="0" noProof="0" dirty="0">
              <a:ln>
                <a:noFill/>
              </a:ln>
              <a:solidFill>
                <a:srgbClr val="191B0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57B3E1-4C09-4526-A67B-3BF5E89547E1}"/>
              </a:ext>
            </a:extLst>
          </p:cNvPr>
          <p:cNvSpPr txBox="1"/>
          <p:nvPr/>
        </p:nvSpPr>
        <p:spPr>
          <a:xfrm>
            <a:off x="5603360" y="151350"/>
            <a:ext cx="7543800" cy="76944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lang="ru-RU" dirty="0"/>
              <a:t>Цели урока:</a:t>
            </a:r>
            <a:endParaRPr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7CBBE6-5038-4CCA-91ED-DA70AE62375F}"/>
              </a:ext>
            </a:extLst>
          </p:cNvPr>
          <p:cNvSpPr txBox="1"/>
          <p:nvPr/>
        </p:nvSpPr>
        <p:spPr>
          <a:xfrm>
            <a:off x="5603360" y="2235606"/>
            <a:ext cx="7543800" cy="76944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lang="ru-RU" dirty="0"/>
              <a:t>Задачи: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12630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73800" y="2540000"/>
            <a:ext cx="7543800" cy="21209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dirty="0" err="1"/>
              <a:t>Что</a:t>
            </a:r>
            <a:r>
              <a:rPr dirty="0"/>
              <a:t> </a:t>
            </a:r>
            <a:r>
              <a:rPr dirty="0" err="1"/>
              <a:t>такое</a:t>
            </a:r>
            <a:r>
              <a:rPr dirty="0"/>
              <a:t> </a:t>
            </a:r>
            <a:r>
              <a:rPr dirty="0" err="1"/>
              <a:t>уравнение</a:t>
            </a:r>
            <a:endParaRPr dirty="0"/>
          </a:p>
        </p:txBody>
      </p:sp>
      <p:sp>
        <p:nvSpPr>
          <p:cNvPr id="4" name="TextBox 3"/>
          <p:cNvSpPr txBox="1"/>
          <p:nvPr/>
        </p:nvSpPr>
        <p:spPr>
          <a:xfrm>
            <a:off x="6412023" y="3975100"/>
            <a:ext cx="7543800" cy="2246769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lang="ru-RU" dirty="0"/>
              <a:t>       </a:t>
            </a:r>
            <a:r>
              <a:rPr dirty="0" err="1"/>
              <a:t>Уравнение</a:t>
            </a:r>
            <a:r>
              <a:rPr dirty="0"/>
              <a:t> </a:t>
            </a:r>
            <a:r>
              <a:rPr dirty="0" err="1"/>
              <a:t>представляет</a:t>
            </a:r>
            <a:r>
              <a:rPr dirty="0"/>
              <a:t> </a:t>
            </a:r>
            <a:r>
              <a:rPr dirty="0" err="1"/>
              <a:t>собой</a:t>
            </a:r>
            <a:r>
              <a:rPr dirty="0"/>
              <a:t> </a:t>
            </a:r>
            <a:r>
              <a:rPr dirty="0" err="1"/>
              <a:t>математическое</a:t>
            </a:r>
            <a:r>
              <a:rPr dirty="0"/>
              <a:t> </a:t>
            </a:r>
            <a:r>
              <a:rPr dirty="0" err="1"/>
              <a:t>утверждение</a:t>
            </a:r>
            <a:r>
              <a:rPr dirty="0"/>
              <a:t>, </a:t>
            </a:r>
            <a:r>
              <a:rPr dirty="0" err="1"/>
              <a:t>которое</a:t>
            </a:r>
            <a:r>
              <a:rPr dirty="0"/>
              <a:t> </a:t>
            </a:r>
            <a:r>
              <a:rPr dirty="0" err="1"/>
              <a:t>устанавливает</a:t>
            </a:r>
            <a:r>
              <a:rPr dirty="0"/>
              <a:t> </a:t>
            </a:r>
            <a:r>
              <a:rPr dirty="0" err="1"/>
              <a:t>равенство</a:t>
            </a:r>
            <a:r>
              <a:rPr dirty="0"/>
              <a:t> </a:t>
            </a:r>
            <a:r>
              <a:rPr dirty="0" err="1"/>
              <a:t>между</a:t>
            </a:r>
            <a:r>
              <a:rPr dirty="0"/>
              <a:t> </a:t>
            </a:r>
            <a:r>
              <a:rPr dirty="0" err="1"/>
              <a:t>двумя</a:t>
            </a:r>
            <a:r>
              <a:rPr dirty="0"/>
              <a:t> </a:t>
            </a:r>
            <a:r>
              <a:rPr dirty="0" err="1"/>
              <a:t>выражениями</a:t>
            </a:r>
            <a:r>
              <a:rPr dirty="0"/>
              <a:t>, </a:t>
            </a:r>
            <a:r>
              <a:rPr dirty="0" err="1"/>
              <a:t>содержащими</a:t>
            </a:r>
            <a:r>
              <a:rPr dirty="0"/>
              <a:t> </a:t>
            </a:r>
            <a:r>
              <a:rPr dirty="0" err="1"/>
              <a:t>одну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несколько</a:t>
            </a:r>
            <a:r>
              <a:rPr dirty="0"/>
              <a:t> </a:t>
            </a:r>
            <a:r>
              <a:rPr dirty="0" err="1"/>
              <a:t>неизвестных</a:t>
            </a:r>
            <a:r>
              <a:rPr dirty="0"/>
              <a:t> </a:t>
            </a:r>
            <a:r>
              <a:rPr dirty="0" err="1"/>
              <a:t>величин</a:t>
            </a:r>
            <a:r>
              <a:rPr dirty="0"/>
              <a:t>, </a:t>
            </a:r>
            <a:r>
              <a:rPr dirty="0" err="1"/>
              <a:t>называемых</a:t>
            </a:r>
            <a:r>
              <a:rPr dirty="0"/>
              <a:t> </a:t>
            </a:r>
            <a:r>
              <a:rPr dirty="0" err="1"/>
              <a:t>переменными</a:t>
            </a:r>
            <a:r>
              <a:rPr dirty="0"/>
              <a:t>. </a:t>
            </a:r>
            <a:endParaRPr lang="ru-RU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lang="ru-RU" dirty="0"/>
              <a:t>       </a:t>
            </a:r>
            <a:r>
              <a:rPr dirty="0" err="1"/>
              <a:t>Символ</a:t>
            </a:r>
            <a:r>
              <a:rPr dirty="0"/>
              <a:t> </a:t>
            </a:r>
            <a:r>
              <a:rPr dirty="0" err="1"/>
              <a:t>равенства</a:t>
            </a:r>
            <a:r>
              <a:rPr dirty="0"/>
              <a:t> (=) </a:t>
            </a:r>
            <a:r>
              <a:rPr dirty="0" err="1"/>
              <a:t>является</a:t>
            </a:r>
            <a:r>
              <a:rPr dirty="0"/>
              <a:t> </a:t>
            </a:r>
            <a:r>
              <a:rPr dirty="0" err="1"/>
              <a:t>центральным</a:t>
            </a:r>
            <a:r>
              <a:rPr dirty="0"/>
              <a:t> </a:t>
            </a:r>
            <a:r>
              <a:rPr dirty="0" err="1"/>
              <a:t>элементом</a:t>
            </a:r>
            <a:r>
              <a:rPr dirty="0"/>
              <a:t> </a:t>
            </a:r>
            <a:r>
              <a:rPr dirty="0" err="1"/>
              <a:t>уравнения</a:t>
            </a:r>
            <a:r>
              <a:rPr dirty="0"/>
              <a:t>, </a:t>
            </a:r>
            <a:r>
              <a:rPr dirty="0" err="1"/>
              <a:t>указывая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то</a:t>
            </a:r>
            <a:r>
              <a:rPr dirty="0"/>
              <a:t>, </a:t>
            </a:r>
            <a:r>
              <a:rPr dirty="0" err="1"/>
              <a:t>что</a:t>
            </a:r>
            <a:r>
              <a:rPr dirty="0"/>
              <a:t> </a:t>
            </a:r>
            <a:r>
              <a:rPr dirty="0" err="1"/>
              <a:t>левая</a:t>
            </a:r>
            <a:r>
              <a:rPr dirty="0"/>
              <a:t> </a:t>
            </a:r>
            <a:r>
              <a:rPr dirty="0" err="1"/>
              <a:t>часть</a:t>
            </a:r>
            <a:r>
              <a:rPr dirty="0"/>
              <a:t> </a:t>
            </a:r>
            <a:r>
              <a:rPr dirty="0" err="1"/>
              <a:t>выражения</a:t>
            </a:r>
            <a:r>
              <a:rPr dirty="0"/>
              <a:t> </a:t>
            </a:r>
            <a:r>
              <a:rPr dirty="0" err="1"/>
              <a:t>имеет</a:t>
            </a:r>
            <a:r>
              <a:rPr dirty="0"/>
              <a:t> </a:t>
            </a:r>
            <a:r>
              <a:rPr dirty="0" err="1"/>
              <a:t>то</a:t>
            </a:r>
            <a:r>
              <a:rPr dirty="0"/>
              <a:t> </a:t>
            </a:r>
            <a:r>
              <a:rPr dirty="0" err="1"/>
              <a:t>же</a:t>
            </a:r>
            <a:r>
              <a:rPr dirty="0"/>
              <a:t> </a:t>
            </a:r>
            <a:r>
              <a:rPr dirty="0" err="1"/>
              <a:t>значение</a:t>
            </a:r>
            <a:r>
              <a:rPr dirty="0"/>
              <a:t>, </a:t>
            </a:r>
            <a:r>
              <a:rPr dirty="0" err="1"/>
              <a:t>что</a:t>
            </a:r>
            <a:r>
              <a:rPr dirty="0"/>
              <a:t> и </a:t>
            </a:r>
            <a:r>
              <a:rPr dirty="0" err="1"/>
              <a:t>правая</a:t>
            </a:r>
            <a:r>
              <a:rPr dirty="0"/>
              <a:t> </a:t>
            </a:r>
            <a:r>
              <a:rPr dirty="0" err="1"/>
              <a:t>часть</a:t>
            </a:r>
            <a:r>
              <a:rPr dirty="0"/>
              <a:t>. </a:t>
            </a:r>
            <a:endParaRPr lang="ru-RU" dirty="0"/>
          </a:p>
          <a:p>
            <a:pPr algn="just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lang="ru-RU" dirty="0"/>
              <a:t>       Решить </a:t>
            </a:r>
            <a:r>
              <a:rPr dirty="0" err="1"/>
              <a:t>уравнени</a:t>
            </a:r>
            <a:r>
              <a:rPr lang="ru-RU" dirty="0"/>
              <a:t>е</a:t>
            </a:r>
            <a:r>
              <a:rPr dirty="0"/>
              <a:t> </a:t>
            </a:r>
            <a:r>
              <a:rPr lang="ru-RU" dirty="0"/>
              <a:t>- </a:t>
            </a:r>
            <a:r>
              <a:rPr dirty="0" err="1"/>
              <a:t>на</a:t>
            </a:r>
            <a:r>
              <a:rPr lang="ru-RU" dirty="0" err="1"/>
              <a:t>йти</a:t>
            </a:r>
            <a:r>
              <a:rPr dirty="0"/>
              <a:t> </a:t>
            </a:r>
            <a:r>
              <a:rPr dirty="0" err="1"/>
              <a:t>значени</a:t>
            </a:r>
            <a:r>
              <a:rPr lang="ru-RU" dirty="0"/>
              <a:t>е</a:t>
            </a:r>
            <a:r>
              <a:rPr dirty="0"/>
              <a:t> </a:t>
            </a:r>
            <a:r>
              <a:rPr dirty="0" err="1"/>
              <a:t>переменн</a:t>
            </a:r>
            <a:r>
              <a:rPr lang="ru-RU" dirty="0"/>
              <a:t>ой</a:t>
            </a:r>
            <a:r>
              <a:rPr dirty="0"/>
              <a:t>,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которых</a:t>
            </a:r>
            <a:r>
              <a:rPr dirty="0"/>
              <a:t> </a:t>
            </a:r>
            <a:r>
              <a:rPr dirty="0" err="1"/>
              <a:t>это</a:t>
            </a:r>
            <a:r>
              <a:rPr dirty="0"/>
              <a:t> </a:t>
            </a:r>
            <a:r>
              <a:rPr dirty="0" err="1"/>
              <a:t>равенство</a:t>
            </a:r>
            <a:r>
              <a:rPr dirty="0"/>
              <a:t> </a:t>
            </a:r>
            <a:r>
              <a:rPr dirty="0" err="1"/>
              <a:t>становится</a:t>
            </a:r>
            <a:r>
              <a:rPr dirty="0"/>
              <a:t> </a:t>
            </a:r>
            <a:r>
              <a:rPr dirty="0" err="1"/>
              <a:t>истинным</a:t>
            </a:r>
            <a:r>
              <a:rPr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73800" y="508000"/>
            <a:ext cx="75438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Равенство с неизвестным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273800" y="2032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10185400" y="2032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6273800" y="4699000"/>
            <a:ext cx="75692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0" y="2286000"/>
            <a:ext cx="34671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Переменная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0" y="2667000"/>
            <a:ext cx="3467100" cy="15875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Переменная – это символ, обозначающий неизвестное число.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12400" y="2286000"/>
            <a:ext cx="34671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Коэффициент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312400" y="2667000"/>
            <a:ext cx="3467100" cy="15875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Коэффициент – числовой множитель при переменной.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0" y="4953000"/>
            <a:ext cx="73787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Значение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0" y="5334000"/>
            <a:ext cx="7378700" cy="15875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Решение уравнения – это такое значение переменной, при подстановке которого в уравнение получается верное числовое равенство. Уравнения могут иметь одно, несколько или не иметь решений вовсе.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40588" y="711200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dirty="0" err="1"/>
              <a:t>Решаем</a:t>
            </a:r>
            <a:r>
              <a:rPr dirty="0"/>
              <a:t> </a:t>
            </a:r>
            <a:r>
              <a:rPr dirty="0" err="1"/>
              <a:t>уравнение</a:t>
            </a:r>
            <a:endParaRPr dirty="0"/>
          </a:p>
        </p:txBody>
      </p:sp>
      <p:sp>
        <p:nvSpPr>
          <p:cNvPr id="3" name="Rounded Rectangle 2"/>
          <p:cNvSpPr/>
          <p:nvPr/>
        </p:nvSpPr>
        <p:spPr>
          <a:xfrm>
            <a:off x="1079500" y="4502150"/>
            <a:ext cx="129921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105092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3937000" y="4292600"/>
            <a:ext cx="431800" cy="4318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F7EDD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7124700" y="4292600"/>
            <a:ext cx="431800" cy="4318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F7EDD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10299700" y="4292600"/>
            <a:ext cx="431800" cy="4318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F7EDD4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041400" y="2095500"/>
            <a:ext cx="6083300" cy="431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Шаг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1400" y="2730500"/>
            <a:ext cx="60833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Раскрытие скобок: если они есть, нужно выполнить умножение числа на каждое слагаемое в скобках. Перенос членов: переносим члены уравнения с переменными в одну часть, а свободные члены — в другую, меняя знаки.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67200" y="5207000"/>
            <a:ext cx="6083300" cy="431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Шаг 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7200" y="5727700"/>
            <a:ext cx="60833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rPr dirty="0" err="1"/>
              <a:t>Приведение</a:t>
            </a:r>
            <a:r>
              <a:rPr dirty="0"/>
              <a:t> </a:t>
            </a:r>
            <a:r>
              <a:rPr dirty="0" err="1"/>
              <a:t>подобных</a:t>
            </a:r>
            <a:r>
              <a:rPr dirty="0"/>
              <a:t>: </a:t>
            </a:r>
            <a:r>
              <a:rPr dirty="0" err="1"/>
              <a:t>сложение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вычитание</a:t>
            </a:r>
            <a:r>
              <a:rPr dirty="0"/>
              <a:t> </a:t>
            </a:r>
            <a:r>
              <a:rPr dirty="0" err="1"/>
              <a:t>членов</a:t>
            </a:r>
            <a:r>
              <a:rPr dirty="0"/>
              <a:t> с </a:t>
            </a:r>
            <a:r>
              <a:rPr dirty="0" err="1"/>
              <a:t>одинаковыми</a:t>
            </a:r>
            <a:r>
              <a:rPr dirty="0"/>
              <a:t> </a:t>
            </a:r>
            <a:r>
              <a:rPr dirty="0" err="1"/>
              <a:t>переменными</a:t>
            </a:r>
            <a:r>
              <a:rPr dirty="0"/>
              <a:t>. </a:t>
            </a:r>
            <a:r>
              <a:rPr dirty="0" err="1"/>
              <a:t>Затем</a:t>
            </a:r>
            <a:r>
              <a:rPr dirty="0"/>
              <a:t>, </a:t>
            </a:r>
            <a:r>
              <a:rPr dirty="0" err="1"/>
              <a:t>если</a:t>
            </a:r>
            <a:r>
              <a:rPr dirty="0"/>
              <a:t> </a:t>
            </a:r>
            <a:r>
              <a:rPr dirty="0" err="1"/>
              <a:t>переменная</a:t>
            </a:r>
            <a:r>
              <a:rPr dirty="0"/>
              <a:t> </a:t>
            </a:r>
            <a:r>
              <a:rPr dirty="0" err="1"/>
              <a:t>умножена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коэффициент</a:t>
            </a:r>
            <a:r>
              <a:rPr dirty="0"/>
              <a:t>, </a:t>
            </a:r>
            <a:r>
              <a:rPr dirty="0" err="1"/>
              <a:t>нужно</a:t>
            </a:r>
            <a:r>
              <a:rPr dirty="0"/>
              <a:t> </a:t>
            </a:r>
            <a:r>
              <a:rPr dirty="0" err="1"/>
              <a:t>разделить</a:t>
            </a:r>
            <a:r>
              <a:rPr dirty="0"/>
              <a:t> </a:t>
            </a:r>
            <a:r>
              <a:rPr dirty="0" err="1"/>
              <a:t>обе</a:t>
            </a:r>
            <a:r>
              <a:rPr dirty="0"/>
              <a:t> </a:t>
            </a:r>
            <a:r>
              <a:rPr dirty="0" err="1"/>
              <a:t>части</a:t>
            </a:r>
            <a:r>
              <a:rPr dirty="0"/>
              <a:t> </a:t>
            </a:r>
            <a:r>
              <a:rPr dirty="0" err="1"/>
              <a:t>уравнения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этот</a:t>
            </a:r>
            <a:r>
              <a:rPr dirty="0"/>
              <a:t> </a:t>
            </a:r>
            <a:r>
              <a:rPr dirty="0" err="1"/>
              <a:t>коэффициент</a:t>
            </a:r>
            <a:r>
              <a:rPr dirty="0"/>
              <a:t>, </a:t>
            </a:r>
            <a:r>
              <a:rPr dirty="0" err="1"/>
              <a:t>чтобы</a:t>
            </a:r>
            <a:r>
              <a:rPr dirty="0"/>
              <a:t> </a:t>
            </a:r>
            <a:r>
              <a:rPr dirty="0" err="1"/>
              <a:t>найти</a:t>
            </a:r>
            <a:r>
              <a:rPr dirty="0"/>
              <a:t> </a:t>
            </a:r>
            <a:r>
              <a:rPr dirty="0" err="1"/>
              <a:t>значение</a:t>
            </a:r>
            <a:r>
              <a:rPr dirty="0"/>
              <a:t> </a:t>
            </a:r>
            <a:r>
              <a:rPr dirty="0" err="1"/>
              <a:t>неизвестной</a:t>
            </a:r>
            <a:r>
              <a:rPr dirty="0"/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505700" y="2120900"/>
            <a:ext cx="6083300" cy="4318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Шаг 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05700" y="2730500"/>
            <a:ext cx="60833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Проверка: подставляем найденное значение переменной в исходное уравнение. Если левая и правая части равны, значит, решение найдено верно. Этот этап важен для подтверждения правильности вычислений.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330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0" y="3937000"/>
            <a:ext cx="131064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Цель уравнения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62000" y="5080000"/>
            <a:ext cx="64262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7442200" y="5080000"/>
            <a:ext cx="64262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9000" y="5334000"/>
            <a:ext cx="62992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Нахождение неизвестного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9000" y="5842000"/>
            <a:ext cx="62992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Основная цель решения любого уравнения — это определение значения неизвестной переменной, которая удовлетворяет данному равенству. Это позволяет нам найти ответ на поставленный вопрос или решить конкретную задачу.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69200" y="5334000"/>
            <a:ext cx="62992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Моделирование реальности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69200" y="5842000"/>
            <a:ext cx="62992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Уравнения используются для описания и моделирования различных процессов и явлений в науке, технике и повседневной жизни, позволяя прогнозировать результаты и принимать обоснованные решения.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270000"/>
            <a:ext cx="12700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Простые уравнения</a:t>
            </a:r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6200" y="2540000"/>
            <a:ext cx="4318000" cy="43180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6200" y="2540000"/>
            <a:ext cx="4318000" cy="43180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6200" y="2540000"/>
            <a:ext cx="4318000" cy="431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62000" y="3556000"/>
            <a:ext cx="4064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Линейные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16000" y="4000500"/>
            <a:ext cx="3810000" cy="254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Уравнения вида ax + b = 0, где x — переменная, а a и b — известные числа. Имеют одно решение.</a:t>
            </a:r>
          </a:p>
        </p:txBody>
      </p:sp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1500" y="4508500"/>
            <a:ext cx="355600" cy="355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804400" y="2794000"/>
            <a:ext cx="444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Квадратные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04400" y="3238500"/>
            <a:ext cx="3810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Уравнения вида ax² + bx + c = 0. Могут иметь два, одно или ни одного действительного решения.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5600" y="3302000"/>
            <a:ext cx="355600" cy="3556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804400" y="4953000"/>
            <a:ext cx="444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Другие типы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804400" y="5397500"/>
            <a:ext cx="3810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Сюда относятся уравнения с модулем, дробно-рациональные и другие, требующие специальных методов решения.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4000" y="5816600"/>
            <a:ext cx="355600" cy="3556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62000" y="7239000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В каждом случае главное — привести уравнение к более простому виду для нахождения неизвестной.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4EB5172-7546-4A0E-AE13-1F3770AA4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6570" y="2412274"/>
            <a:ext cx="8154417" cy="444234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D6B2659-677D-4B5D-B663-AD5059F31545}"/>
              </a:ext>
            </a:extLst>
          </p:cNvPr>
          <p:cNvSpPr txBox="1"/>
          <p:nvPr/>
        </p:nvSpPr>
        <p:spPr>
          <a:xfrm>
            <a:off x="2039973" y="823617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lang="ru-RU" dirty="0"/>
              <a:t>Линейное уравнение с одной переменной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11140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FAE93DEE-11E1-4B1E-902F-3BA2C322394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5975533"/>
              </p:ext>
            </p:extLst>
          </p:nvPr>
        </p:nvGraphicFramePr>
        <p:xfrm>
          <a:off x="904248" y="1572364"/>
          <a:ext cx="28448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Формула" r:id="rId3" imgW="1459866" imgH="393529" progId="Equation.3">
                  <p:embed/>
                </p:oleObj>
              </mc:Choice>
              <mc:Fallback>
                <p:oleObj name="Формула" r:id="rId3" imgW="1459866" imgH="393529" progId="Equation.3">
                  <p:embed/>
                  <p:pic>
                    <p:nvPicPr>
                      <p:cNvPr id="2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4248" y="1572364"/>
                        <a:ext cx="284480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02860C0-EACE-4C72-9C68-DCE0123128D7}"/>
              </a:ext>
            </a:extLst>
          </p:cNvPr>
          <p:cNvSpPr txBox="1"/>
          <p:nvPr/>
        </p:nvSpPr>
        <p:spPr>
          <a:xfrm>
            <a:off x="4857602" y="215900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dirty="0" err="1"/>
              <a:t>Реш</a:t>
            </a:r>
            <a:r>
              <a:rPr lang="ru-RU" dirty="0" err="1"/>
              <a:t>ите</a:t>
            </a:r>
            <a:r>
              <a:rPr dirty="0"/>
              <a:t> уравнение</a:t>
            </a:r>
          </a:p>
        </p:txBody>
      </p:sp>
    </p:spTree>
    <p:extLst>
      <p:ext uri="{BB962C8B-B14F-4D97-AF65-F5344CB8AC3E}">
        <p14:creationId xmlns:p14="http://schemas.microsoft.com/office/powerpoint/2010/main" val="10788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3FF54C-57F9-4EDA-BB10-919E0589D349}"/>
              </a:ext>
            </a:extLst>
          </p:cNvPr>
          <p:cNvSpPr txBox="1"/>
          <p:nvPr/>
        </p:nvSpPr>
        <p:spPr>
          <a:xfrm>
            <a:off x="3285461" y="472507"/>
            <a:ext cx="8814390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Franklin Gothic Book" panose="020B0503020102020204"/>
                <a:ea typeface="+mj-ea"/>
                <a:cs typeface="+mj-cs"/>
              </a:rPr>
            </a:b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Franklin Gothic Book" panose="020B0503020102020204"/>
                <a:ea typeface="+mj-ea"/>
                <a:cs typeface="+mj-cs"/>
              </a:rPr>
              <a:t>называется уравнение вида</a:t>
            </a: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Franklin Gothic Book" panose="020B0503020102020204"/>
                <a:ea typeface="+mj-ea"/>
                <a:cs typeface="+mj-cs"/>
              </a:rPr>
            </a:b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ах</a:t>
            </a:r>
            <a:r>
              <a:rPr kumimoji="0" lang="ru-RU" sz="4400" b="1" i="1" u="none" strike="noStrike" kern="1200" cap="none" spc="0" normalizeH="0" baseline="3000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2 </a:t>
            </a: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+ </a:t>
            </a:r>
            <a:r>
              <a:rPr kumimoji="0" lang="ru-RU" sz="4400" b="1" i="1" u="none" strike="noStrike" kern="1200" cap="none" spc="0" normalizeH="0" baseline="0" noProof="0" dirty="0" err="1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вх</a:t>
            </a: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+с =0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Franklin Gothic Book" panose="020B0503020102020204"/>
                <a:ea typeface="+mj-ea"/>
                <a:cs typeface="+mj-cs"/>
              </a:rPr>
              <a:t>,  причем  </a:t>
            </a: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а  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0,</a:t>
            </a: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Franklin Gothic Book" panose="020B0503020102020204"/>
                <a:ea typeface="+mj-ea"/>
                <a:cs typeface="+mj-cs"/>
              </a:rPr>
            </a:b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54E900-FF1E-413E-A369-26092BA63459}"/>
              </a:ext>
            </a:extLst>
          </p:cNvPr>
          <p:cNvSpPr txBox="1"/>
          <p:nvPr/>
        </p:nvSpPr>
        <p:spPr>
          <a:xfrm>
            <a:off x="3285459" y="2873164"/>
            <a:ext cx="10302949" cy="32746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где х ─ неизвестное, </a:t>
            </a: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4400" b="1" i="1" u="none" strike="noStrike" kern="1200" cap="none" spc="0" normalizeH="0" baseline="0" noProof="0" dirty="0" err="1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а,в,с</a:t>
            </a: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─ заданные числа,</a:t>
            </a: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─ называют 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старшим коэффициентом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─ 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вторым коэффициентом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4400" b="1" i="1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─ 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свободным членом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E2D8AB78-CDB2-4699-AD6C-D6DFA0E26FC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7208487"/>
              </p:ext>
            </p:extLst>
          </p:nvPr>
        </p:nvGraphicFramePr>
        <p:xfrm>
          <a:off x="10444939" y="2045071"/>
          <a:ext cx="400050" cy="400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Формула" r:id="rId3" imgW="139700" imgH="139700" progId="Equation.3">
                  <p:embed/>
                </p:oleObj>
              </mc:Choice>
              <mc:Fallback>
                <p:oleObj name="Формула" r:id="rId3" imgW="139700" imgH="139700" progId="Equation.3">
                  <p:embed/>
                  <p:pic>
                    <p:nvPicPr>
                      <p:cNvPr id="4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44939" y="2045071"/>
                        <a:ext cx="400050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84512D7-2DF0-4D9B-9BA9-F63ABC63BB9C}"/>
              </a:ext>
            </a:extLst>
          </p:cNvPr>
          <p:cNvSpPr txBox="1"/>
          <p:nvPr/>
        </p:nvSpPr>
        <p:spPr>
          <a:xfrm>
            <a:off x="3583170" y="319353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lang="ru-RU" dirty="0"/>
              <a:t>Квадратным уравнением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90489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92360C-D4FE-4E58-8E8A-9E57DAE5D0ED}"/>
              </a:ext>
            </a:extLst>
          </p:cNvPr>
          <p:cNvSpPr txBox="1"/>
          <p:nvPr/>
        </p:nvSpPr>
        <p:spPr>
          <a:xfrm>
            <a:off x="1786019" y="415445"/>
            <a:ext cx="11344940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j-ea"/>
                <a:cs typeface="+mj-cs"/>
              </a:rPr>
            </a:b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j-ea"/>
                <a:cs typeface="+mj-cs"/>
              </a:rPr>
              <a:t>            </a:t>
            </a:r>
            <a:b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Comic Sans MS" pitchFamily="66" charset="0"/>
                <a:ea typeface="+mj-ea"/>
                <a:cs typeface="+mj-cs"/>
              </a:rPr>
            </a:br>
            <a:endParaRPr lang="ru-RU" dirty="0"/>
          </a:p>
        </p:txBody>
      </p:sp>
      <p:pic>
        <p:nvPicPr>
          <p:cNvPr id="7" name="Объект 5">
            <a:extLst>
              <a:ext uri="{FF2B5EF4-FFF2-40B4-BE49-F238E27FC236}">
                <a16:creationId xmlns:a16="http://schemas.microsoft.com/office/drawing/2014/main" id="{305A510E-6C2A-436B-9B3E-C23113606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288" y="2309202"/>
            <a:ext cx="1597290" cy="9937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B2E9634-B445-4BF9-9133-0C9317AB6D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4009" y="2309202"/>
            <a:ext cx="1670449" cy="99373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7CDE3C2-CF59-46FA-925A-5336CB8CF4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5249" y="2309202"/>
            <a:ext cx="1597290" cy="99373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CFB9DE0-BE8B-4631-9E95-35084B3EC3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1299" y="4197350"/>
            <a:ext cx="2908044" cy="326164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C22918C-BE29-47A5-A25B-FCE1DB01B2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6569" y="4356100"/>
            <a:ext cx="2700762" cy="254834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07D23EC-DE90-4ED5-A2AC-CC5744C205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49855" y="4625637"/>
            <a:ext cx="2542252" cy="1505843"/>
          </a:xfrm>
          <a:prstGeom prst="rect">
            <a:avLst/>
          </a:prstGeom>
        </p:spPr>
      </p:pic>
      <p:sp>
        <p:nvSpPr>
          <p:cNvPr id="13" name="Line 8">
            <a:extLst>
              <a:ext uri="{FF2B5EF4-FFF2-40B4-BE49-F238E27FC236}">
                <a16:creationId xmlns:a16="http://schemas.microsoft.com/office/drawing/2014/main" id="{2B1677B2-3158-4213-9318-16008070A24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681361" y="1367574"/>
            <a:ext cx="865187" cy="720725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  <a:latin typeface="Franklin Gothic Book" panose="020B0503020102020204"/>
            </a:endParaRPr>
          </a:p>
        </p:txBody>
      </p:sp>
      <p:sp>
        <p:nvSpPr>
          <p:cNvPr id="14" name="Line 9">
            <a:extLst>
              <a:ext uri="{FF2B5EF4-FFF2-40B4-BE49-F238E27FC236}">
                <a16:creationId xmlns:a16="http://schemas.microsoft.com/office/drawing/2014/main" id="{3808669F-D8A9-4412-AEC5-64304525A5AF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9719" y="1367573"/>
            <a:ext cx="0" cy="720725"/>
          </a:xfrm>
          <a:prstGeom prst="line">
            <a:avLst/>
          </a:prstGeom>
          <a:noFill/>
          <a:ln w="9525">
            <a:solidFill>
              <a:srgbClr val="CC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>
              <a:solidFill>
                <a:prstClr val="black"/>
              </a:solidFill>
              <a:latin typeface="Franklin Gothic Book" panose="020B0503020102020204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A63E959-6C4B-4657-B25B-211BB4961C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98932" y="1423236"/>
            <a:ext cx="944962" cy="8047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B963A57-3625-427D-AAD6-A679C88727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28423" y="3352309"/>
            <a:ext cx="158510" cy="65232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BA68074-A3B5-4415-BCFF-67C30F75B9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79234" y="3539013"/>
            <a:ext cx="158510" cy="65232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5BFBB48-856F-48D2-A4E8-C918E252B1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471460" y="3600855"/>
            <a:ext cx="158510" cy="65232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F71E948-761C-46C2-98A3-821A78896181}"/>
              </a:ext>
            </a:extLst>
          </p:cNvPr>
          <p:cNvSpPr txBox="1"/>
          <p:nvPr/>
        </p:nvSpPr>
        <p:spPr>
          <a:xfrm>
            <a:off x="2086935" y="630058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dirty="0" err="1"/>
              <a:t>Реш</a:t>
            </a:r>
            <a:r>
              <a:rPr lang="ru-RU" dirty="0" err="1"/>
              <a:t>ение</a:t>
            </a:r>
            <a:r>
              <a:rPr lang="ru-RU" dirty="0"/>
              <a:t> неполных квадратных</a:t>
            </a:r>
            <a:r>
              <a:rPr dirty="0"/>
              <a:t> </a:t>
            </a:r>
            <a:r>
              <a:rPr dirty="0" err="1"/>
              <a:t>уравнени</a:t>
            </a:r>
            <a:r>
              <a:rPr lang="ru-RU" dirty="0"/>
              <a:t>й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6551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Объект 3">
            <a:extLst>
              <a:ext uri="{FF2B5EF4-FFF2-40B4-BE49-F238E27FC236}">
                <a16:creationId xmlns:a16="http://schemas.microsoft.com/office/drawing/2014/main" id="{A37976A8-F1C7-4B57-8172-94F3375434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629" y="1101904"/>
            <a:ext cx="6405083" cy="157625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79A0025-3AC1-4336-933B-481E300C0E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629" y="2339312"/>
            <a:ext cx="4105341" cy="138813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F9E9CDF-FA1D-400A-BB21-639CF7E63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7593" y="3536376"/>
            <a:ext cx="5776384" cy="148535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32D1814-2FCA-4F8A-9A05-E76D012E6E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695" y="4845306"/>
            <a:ext cx="7377326" cy="66721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78E42D8-7212-4CF4-916D-B1559A54FF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6549" y="6040907"/>
            <a:ext cx="2128742" cy="87654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2C6F0EF-7F32-4E22-B48B-129E71AC705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1013" y="6040907"/>
            <a:ext cx="1811349" cy="81558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8000EAE-D5C3-4AA5-96FE-0C40F2D00D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93807" y="4819650"/>
            <a:ext cx="3429000" cy="257175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93AB1DE-CCB6-4EB7-8A0B-6546F0A99027}"/>
              </a:ext>
            </a:extLst>
          </p:cNvPr>
          <p:cNvSpPr txBox="1"/>
          <p:nvPr/>
        </p:nvSpPr>
        <p:spPr>
          <a:xfrm>
            <a:off x="2082504" y="294175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lang="ru-RU" dirty="0"/>
              <a:t>Алгоритм решения квадратного уравнения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87617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93D054-C529-42CE-A2CC-8EAD9D3F7724}"/>
              </a:ext>
            </a:extLst>
          </p:cNvPr>
          <p:cNvSpPr txBox="1"/>
          <p:nvPr/>
        </p:nvSpPr>
        <p:spPr>
          <a:xfrm>
            <a:off x="1562986" y="1791961"/>
            <a:ext cx="7315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1) х</a:t>
            </a:r>
            <a:r>
              <a:rPr kumimoji="0" lang="ru-RU" sz="2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+ 3х – 18 = 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3DE766-D715-48FD-AE5F-3A7DAD17A09C}"/>
              </a:ext>
            </a:extLst>
          </p:cNvPr>
          <p:cNvSpPr txBox="1"/>
          <p:nvPr/>
        </p:nvSpPr>
        <p:spPr>
          <a:xfrm>
            <a:off x="1562986" y="2822857"/>
            <a:ext cx="7315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2)х</a:t>
            </a:r>
            <a:r>
              <a:rPr kumimoji="0" lang="ru-RU" sz="28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+ 4х – 32 = 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91FB24-18E2-4A2A-A7FE-CD5A46F72F22}"/>
              </a:ext>
            </a:extLst>
          </p:cNvPr>
          <p:cNvSpPr txBox="1"/>
          <p:nvPr/>
        </p:nvSpPr>
        <p:spPr>
          <a:xfrm>
            <a:off x="4827181" y="337438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dirty="0" err="1"/>
              <a:t>Реш</a:t>
            </a:r>
            <a:r>
              <a:rPr lang="ru-RU" dirty="0" err="1"/>
              <a:t>ите</a:t>
            </a:r>
            <a:r>
              <a:rPr dirty="0"/>
              <a:t> уравнение</a:t>
            </a:r>
          </a:p>
        </p:txBody>
      </p:sp>
    </p:spTree>
    <p:extLst>
      <p:ext uri="{BB962C8B-B14F-4D97-AF65-F5344CB8AC3E}">
        <p14:creationId xmlns:p14="http://schemas.microsoft.com/office/powerpoint/2010/main" val="37959264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65A6A8-400F-4CDA-B52D-8D3483C9F77C}"/>
              </a:ext>
            </a:extLst>
          </p:cNvPr>
          <p:cNvSpPr txBox="1"/>
          <p:nvPr/>
        </p:nvSpPr>
        <p:spPr>
          <a:xfrm>
            <a:off x="2902688" y="896265"/>
            <a:ext cx="939918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называют уравнение, обе части</a:t>
            </a:r>
            <a:b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которого являются рациональными</a:t>
            </a:r>
            <a:b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выражениями, причём хотя бы одно из</a:t>
            </a:r>
            <a:b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них – дробным выражением.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60204F3-332E-4CEA-98F0-E54D7865B601}"/>
              </a:ext>
            </a:extLst>
          </p:cNvPr>
          <p:cNvSpPr txBox="1"/>
          <p:nvPr/>
        </p:nvSpPr>
        <p:spPr>
          <a:xfrm>
            <a:off x="2018708" y="802736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lang="ru-RU" dirty="0"/>
              <a:t>Дробным рациональным уравнением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123098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B883C8-17F4-4D23-B6A6-78C81DB1353D}"/>
              </a:ext>
            </a:extLst>
          </p:cNvPr>
          <p:cNvSpPr txBox="1"/>
          <p:nvPr/>
        </p:nvSpPr>
        <p:spPr>
          <a:xfrm>
            <a:off x="3104707" y="1909324"/>
            <a:ext cx="8846288" cy="4410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1.Находим общий знаменатель дробей, входящих в уравнение.</a:t>
            </a:r>
          </a:p>
          <a:p>
            <a:pPr marL="0" marR="0" lvl="0" indent="0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2.Умножаем обе части уравнения на этот знаменатель.</a:t>
            </a:r>
          </a:p>
          <a:p>
            <a:pPr marL="0" marR="0" lvl="0" indent="0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3.Решаем получившееся целое уравнение.</a:t>
            </a:r>
          </a:p>
          <a:p>
            <a:pPr marL="0" marR="0" lvl="0" indent="0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4.Исключаем из его корней те, которые обращают в нуль общий знаменатель дробей.</a:t>
            </a:r>
          </a:p>
          <a:p>
            <a:pPr marL="0" marR="0" lvl="0" indent="0" algn="l" defTabSz="914400" rtl="0" eaLnBrk="1" fontAlgn="auto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ClrTx/>
              <a:buSzTx/>
              <a:buFont typeface="Franklin Gothic Book" panose="020B0503020102020204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srgbClr val="191B0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5.Записываем ответ.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493788-DCE2-44D7-B80A-7DA345F28576}"/>
              </a:ext>
            </a:extLst>
          </p:cNvPr>
          <p:cNvSpPr txBox="1"/>
          <p:nvPr/>
        </p:nvSpPr>
        <p:spPr>
          <a:xfrm>
            <a:off x="3716669" y="269204"/>
            <a:ext cx="7415619" cy="144655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lang="ru-RU" dirty="0"/>
              <a:t>Алгоритм решения дробных </a:t>
            </a:r>
          </a:p>
          <a:p>
            <a:pPr algn="ctr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lang="ru-RU" dirty="0"/>
              <a:t>рациональных уравнений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942708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A52DFD1A-BA0F-4290-BC68-4A903250B8C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2340596"/>
              </p:ext>
            </p:extLst>
          </p:nvPr>
        </p:nvGraphicFramePr>
        <p:xfrm>
          <a:off x="2627784" y="1628800"/>
          <a:ext cx="2001838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Формула" r:id="rId3" imgW="711000" imgH="393480" progId="Equation.3">
                  <p:embed/>
                </p:oleObj>
              </mc:Choice>
              <mc:Fallback>
                <p:oleObj name="Формула" r:id="rId3" imgW="711000" imgH="393480" progId="Equation.3">
                  <p:embed/>
                  <p:pic>
                    <p:nvPicPr>
                      <p:cNvPr id="2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784" y="1628800"/>
                        <a:ext cx="2001838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6">
            <a:extLst>
              <a:ext uri="{FF2B5EF4-FFF2-40B4-BE49-F238E27FC236}">
                <a16:creationId xmlns:a16="http://schemas.microsoft.com/office/drawing/2014/main" id="{8036BECB-49B2-4134-9802-B62665FAEC12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65387965"/>
              </p:ext>
            </p:extLst>
          </p:nvPr>
        </p:nvGraphicFramePr>
        <p:xfrm>
          <a:off x="2555776" y="3140968"/>
          <a:ext cx="24765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Формула" r:id="rId5" imgW="1091880" imgH="393480" progId="Equation.3">
                  <p:embed/>
                </p:oleObj>
              </mc:Choice>
              <mc:Fallback>
                <p:oleObj name="Формула" r:id="rId5" imgW="1091880" imgH="393480" progId="Equation.3">
                  <p:embed/>
                  <p:pic>
                    <p:nvPicPr>
                      <p:cNvPr id="2074" name="Object 2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3140968"/>
                        <a:ext cx="247650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7">
            <a:extLst>
              <a:ext uri="{FF2B5EF4-FFF2-40B4-BE49-F238E27FC236}">
                <a16:creationId xmlns:a16="http://schemas.microsoft.com/office/drawing/2014/main" id="{26CA4EFB-2088-43E7-AD18-B3CB76F2F3B4}"/>
              </a:ext>
            </a:extLst>
          </p:cNvPr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253024479"/>
              </p:ext>
            </p:extLst>
          </p:nvPr>
        </p:nvGraphicFramePr>
        <p:xfrm>
          <a:off x="2483768" y="4869160"/>
          <a:ext cx="351155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Формула" r:id="rId7" imgW="1549080" imgH="393480" progId="Equation.3">
                  <p:embed/>
                </p:oleObj>
              </mc:Choice>
              <mc:Fallback>
                <p:oleObj name="Формула" r:id="rId7" imgW="1549080" imgH="393480" progId="Equation.3">
                  <p:embed/>
                  <p:pic>
                    <p:nvPicPr>
                      <p:cNvPr id="2075" name="Object 27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768" y="4869160"/>
                        <a:ext cx="351155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AC3BD1BE-1B46-4EAB-A270-923CB742E322}"/>
              </a:ext>
            </a:extLst>
          </p:cNvPr>
          <p:cNvSpPr txBox="1"/>
          <p:nvPr/>
        </p:nvSpPr>
        <p:spPr>
          <a:xfrm>
            <a:off x="4827181" y="337438"/>
            <a:ext cx="12700000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dirty="0" err="1"/>
              <a:t>Реш</a:t>
            </a:r>
            <a:r>
              <a:rPr lang="ru-RU" dirty="0" err="1"/>
              <a:t>ите</a:t>
            </a:r>
            <a:r>
              <a:rPr dirty="0"/>
              <a:t> уравнение</a:t>
            </a:r>
          </a:p>
        </p:txBody>
      </p:sp>
    </p:spTree>
    <p:extLst>
      <p:ext uri="{BB962C8B-B14F-4D97-AF65-F5344CB8AC3E}">
        <p14:creationId xmlns:p14="http://schemas.microsoft.com/office/powerpoint/2010/main" val="519170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146550" y="40386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7334250" y="4660900"/>
            <a:ext cx="12700" cy="3175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9E8FB4ED-ED50-4EE2-B279-6B39CD4ED1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3071368"/>
              </p:ext>
            </p:extLst>
          </p:nvPr>
        </p:nvGraphicFramePr>
        <p:xfrm>
          <a:off x="1763688" y="2204864"/>
          <a:ext cx="2574925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name="Формула" r:id="rId3" imgW="1129810" imgH="203112" progId="Equation.3">
                  <p:embed/>
                </p:oleObj>
              </mc:Choice>
              <mc:Fallback>
                <p:oleObj name="Формула" r:id="rId3" imgW="1129810" imgH="203112" progId="Equation.3">
                  <p:embed/>
                  <p:pic>
                    <p:nvPicPr>
                      <p:cNvPr id="2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2204864"/>
                        <a:ext cx="2574925" cy="463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01297B9B-C4DF-48E3-BDBD-A54770BBC06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072653"/>
              </p:ext>
            </p:extLst>
          </p:nvPr>
        </p:nvGraphicFramePr>
        <p:xfrm>
          <a:off x="1792263" y="2715933"/>
          <a:ext cx="1765300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Формула" r:id="rId5" imgW="774364" imgH="203112" progId="Equation.3">
                  <p:embed/>
                </p:oleObj>
              </mc:Choice>
              <mc:Fallback>
                <p:oleObj name="Формула" r:id="rId5" imgW="774364" imgH="203112" progId="Equation.3">
                  <p:embed/>
                  <p:pic>
                    <p:nvPicPr>
                      <p:cNvPr id="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2263" y="2715933"/>
                        <a:ext cx="1765300" cy="463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>
            <a:extLst>
              <a:ext uri="{FF2B5EF4-FFF2-40B4-BE49-F238E27FC236}">
                <a16:creationId xmlns:a16="http://schemas.microsoft.com/office/drawing/2014/main" id="{67334327-66B5-462B-933F-B08897CC5A6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4555284"/>
              </p:ext>
            </p:extLst>
          </p:nvPr>
        </p:nvGraphicFramePr>
        <p:xfrm>
          <a:off x="1699469" y="3312587"/>
          <a:ext cx="3325812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Формула" r:id="rId7" imgW="1460500" imgH="228600" progId="Equation.3">
                  <p:embed/>
                </p:oleObj>
              </mc:Choice>
              <mc:Fallback>
                <p:oleObj name="Формула" r:id="rId7" imgW="1460500" imgH="228600" progId="Equation.3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9469" y="3312587"/>
                        <a:ext cx="3325812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>
            <a:extLst>
              <a:ext uri="{FF2B5EF4-FFF2-40B4-BE49-F238E27FC236}">
                <a16:creationId xmlns:a16="http://schemas.microsoft.com/office/drawing/2014/main" id="{68CF00AD-F234-428E-9CB1-5E60B04D529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0621729"/>
              </p:ext>
            </p:extLst>
          </p:nvPr>
        </p:nvGraphicFramePr>
        <p:xfrm>
          <a:off x="1763688" y="3896550"/>
          <a:ext cx="3586163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" name="Формула" r:id="rId9" imgW="1574800" imgH="228600" progId="Equation.3">
                  <p:embed/>
                </p:oleObj>
              </mc:Choice>
              <mc:Fallback>
                <p:oleObj name="Формула" r:id="rId9" imgW="1574800" imgH="228600" progId="Equation.3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688" y="3896550"/>
                        <a:ext cx="3586163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>
            <a:extLst>
              <a:ext uri="{FF2B5EF4-FFF2-40B4-BE49-F238E27FC236}">
                <a16:creationId xmlns:a16="http://schemas.microsoft.com/office/drawing/2014/main" id="{32455B7E-179B-410D-892F-F0369C28925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1474286"/>
              </p:ext>
            </p:extLst>
          </p:nvPr>
        </p:nvGraphicFramePr>
        <p:xfrm>
          <a:off x="1744910" y="4557501"/>
          <a:ext cx="5754688" cy="46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3" name="Формула" r:id="rId11" imgW="2527300" imgH="203200" progId="Equation.3">
                  <p:embed/>
                </p:oleObj>
              </mc:Choice>
              <mc:Fallback>
                <p:oleObj name="Формула" r:id="rId11" imgW="2527300" imgH="203200" progId="Equation.3">
                  <p:embed/>
                  <p:pic>
                    <p:nvPicPr>
                      <p:cNvPr id="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4910" y="4557501"/>
                        <a:ext cx="5754688" cy="463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7">
            <a:extLst>
              <a:ext uri="{FF2B5EF4-FFF2-40B4-BE49-F238E27FC236}">
                <a16:creationId xmlns:a16="http://schemas.microsoft.com/office/drawing/2014/main" id="{145EC36A-8A2F-41AF-BF01-2FD0B22AD2A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3777122"/>
              </p:ext>
            </p:extLst>
          </p:nvPr>
        </p:nvGraphicFramePr>
        <p:xfrm>
          <a:off x="1734318" y="5128369"/>
          <a:ext cx="2633663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4" name="Формула" r:id="rId13" imgW="1155700" imgH="228600" progId="Equation.3">
                  <p:embed/>
                </p:oleObj>
              </mc:Choice>
              <mc:Fallback>
                <p:oleObj name="Формула" r:id="rId13" imgW="1155700" imgH="228600" progId="Equation.3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4318" y="5128369"/>
                        <a:ext cx="2633663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8">
            <a:extLst>
              <a:ext uri="{FF2B5EF4-FFF2-40B4-BE49-F238E27FC236}">
                <a16:creationId xmlns:a16="http://schemas.microsoft.com/office/drawing/2014/main" id="{FAACC50C-453D-4A24-8D6C-0EB8A47CEA0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604644"/>
              </p:ext>
            </p:extLst>
          </p:nvPr>
        </p:nvGraphicFramePr>
        <p:xfrm>
          <a:off x="1713756" y="5693713"/>
          <a:ext cx="3297237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5" name="Формула" r:id="rId15" imgW="1447800" imgH="228600" progId="Equation.3">
                  <p:embed/>
                </p:oleObj>
              </mc:Choice>
              <mc:Fallback>
                <p:oleObj name="Формула" r:id="rId15" imgW="1447800" imgH="228600" progId="Equation.3">
                  <p:embed/>
                  <p:pic>
                    <p:nvPicPr>
                      <p:cNvPr id="1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3756" y="5693713"/>
                        <a:ext cx="3297237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10D7C205-8A08-4554-BA46-A30F9BBBF6D9}"/>
              </a:ext>
            </a:extLst>
          </p:cNvPr>
          <p:cNvSpPr txBox="1"/>
          <p:nvPr/>
        </p:nvSpPr>
        <p:spPr>
          <a:xfrm>
            <a:off x="1096470" y="2146726"/>
            <a:ext cx="7315200" cy="41303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1.            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</a:t>
            </a:r>
            <a:endParaRPr kumimoji="0" lang="ru-RU" sz="3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3.      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4.        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7F217D-EA15-4693-B2DF-944FDEB927F6}"/>
              </a:ext>
            </a:extLst>
          </p:cNvPr>
          <p:cNvSpPr txBox="1"/>
          <p:nvPr/>
        </p:nvSpPr>
        <p:spPr>
          <a:xfrm>
            <a:off x="4715184" y="470644"/>
            <a:ext cx="5336987" cy="762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rPr lang="ru-RU" dirty="0"/>
              <a:t>Задание №20 из ОГЭ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9390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50000" y="1714500"/>
            <a:ext cx="76200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Сложные уравнения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350000" y="317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350000" y="29210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350000" y="444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350000" y="4178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2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350000" y="571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350000" y="5448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85000" y="298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Системы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85000" y="336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Несколько уравнений с несколькими неизвестными, решаемые одновременно для нахождения общих решений.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85000" y="425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Нелинейные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85000" y="463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Уравнения, где переменные возведены в степень, входят в состав тригонометрических или логарифмических функций.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85000" y="552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Дифференциальные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85000" y="590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Уравнения, связывающие функцию с ее производными, используются для описания изменяющихся систем.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1270000"/>
            <a:ext cx="12700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Уравнения в жизни</a:t>
            </a:r>
          </a:p>
        </p:txBody>
      </p:sp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500" y="2286000"/>
            <a:ext cx="4318000" cy="889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6000" y="3365500"/>
            <a:ext cx="41275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Финансы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16000" y="3810000"/>
            <a:ext cx="3873500" cy="254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Расчет кредитов, процентов по вкладам, планирование бюджета и анализ инвестиций — все это требует использования математических уравнений для точных вычислений и прогнозирования.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700" y="2552700"/>
            <a:ext cx="355600" cy="35560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0" y="2286000"/>
            <a:ext cx="4318000" cy="889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21300" y="3365500"/>
            <a:ext cx="41275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Инженерия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321300" y="3810000"/>
            <a:ext cx="3873500" cy="254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Проектирование мостов, зданий, самолетов или разработка программного обеспечения невозможны без решения сложных уравнений, описывающих физические законы и поведение систем.</a:t>
            </a:r>
          </a:p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4700" y="2552700"/>
            <a:ext cx="355600" cy="355600"/>
          </a:xfrm>
          <a:prstGeom prst="rect">
            <a:avLst/>
          </a:prstGeom>
        </p:spPr>
      </p:pic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1500" y="2286000"/>
            <a:ext cx="4318000" cy="889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690100" y="3365500"/>
            <a:ext cx="41275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Наука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90100" y="3810000"/>
            <a:ext cx="3873500" cy="254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Физика, химия, биология и другие науки активно используют уравнения для описания законов природы, моделирования экспериментов и предсказания явлений.</a:t>
            </a:r>
          </a:p>
        </p:txBody>
      </p:sp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44300" y="2552700"/>
            <a:ext cx="355600" cy="3556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330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70000" y="3937000"/>
            <a:ext cx="11430000" cy="1270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История уравнений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270000" y="5080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5308600" y="5080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ounded Rectangle 5"/>
          <p:cNvSpPr/>
          <p:nvPr/>
        </p:nvSpPr>
        <p:spPr>
          <a:xfrm>
            <a:off x="9347200" y="5080000"/>
            <a:ext cx="3657600" cy="2413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397000" y="5334000"/>
            <a:ext cx="35306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Древность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97000" y="5842000"/>
            <a:ext cx="35306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Простейшие линейные и квадратные уравнения решались в Древнем Египте и Вавилоне. Греки развили геометрические методы решения.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35600" y="5334000"/>
            <a:ext cx="35306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Средние века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35600" y="5842000"/>
            <a:ext cx="35306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Арабские математики систематизировали алгебраические методы, ввели понятие переменных и отрицательных чисел.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474200" y="5334000"/>
            <a:ext cx="35306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Новое время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474200" y="5842000"/>
            <a:ext cx="35306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Развитие теории полиномиальных уравнений, открытие основных теорем алгебры, появление дифференциальных уравнений.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0" y="1714500"/>
            <a:ext cx="8128000" cy="21209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4400" b="1" i="0">
                <a:solidFill>
                  <a:srgbClr val="5C4E3D"/>
                </a:solidFill>
                <a:latin typeface="Libre Baskerville"/>
              </a:defRPr>
            </a:pPr>
            <a:r>
              <a:t>Практика уравнений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073150" y="2984500"/>
            <a:ext cx="12700" cy="33020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889000" y="317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9000" y="29210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1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270000" y="3359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889000" y="444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889000" y="4178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2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270000" y="4629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889000" y="5715000"/>
            <a:ext cx="381000" cy="381000"/>
          </a:xfrm>
          <a:prstGeom prst="roundRect">
            <a:avLst>
              <a:gd name="adj" fmla="val 5000"/>
            </a:avLst>
          </a:prstGeom>
          <a:solidFill>
            <a:srgbClr val="F7EDD4"/>
          </a:solidFill>
          <a:ln w="12700">
            <a:solidFill>
              <a:srgbClr val="DDD3B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89000" y="5448300"/>
            <a:ext cx="381000" cy="381000"/>
          </a:xfrm>
          <a:prstGeom prst="rect">
            <a:avLst/>
          </a:prstGeom>
          <a:noFill/>
        </p:spPr>
        <p:txBody>
          <a:bodyPr wrap="none" lIns="0" tIns="0" rIns="0" bIns="0" anchor="t">
            <a:spAutoFit/>
          </a:bodyPr>
          <a:lstStyle/>
          <a:p>
            <a:endParaRPr/>
          </a:p>
          <a:p>
            <a:pPr algn="ctr">
              <a:defRPr sz="2300">
                <a:solidFill>
                  <a:srgbClr val="454240"/>
                </a:solidFill>
                <a:latin typeface="Inter"/>
              </a:defRPr>
            </a:pPr>
            <a:r>
              <a:t>3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70000" y="5899150"/>
            <a:ext cx="317500" cy="12700"/>
          </a:xfrm>
          <a:prstGeom prst="roundRect">
            <a:avLst>
              <a:gd name="adj" fmla="val 50000"/>
            </a:avLst>
          </a:prstGeom>
          <a:solidFill>
            <a:srgbClr val="DDD3B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905000" y="298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Решение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05000" y="336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Практика решения различных типов уравнений развивает логическое мышление и математические навыки.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905000" y="425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Применение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05000" y="463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Умение применять уравнения для решения реальных задач является ключевым навыком во многих сферах.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05000" y="5524500"/>
            <a:ext cx="6985000" cy="381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2200" b="1" i="0">
                <a:solidFill>
                  <a:srgbClr val="454240"/>
                </a:solidFill>
                <a:latin typeface="Libre Baskerville"/>
              </a:defRPr>
            </a:pPr>
            <a:r>
              <a:t>Закрепление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05000" y="5905500"/>
            <a:ext cx="6985000" cy="11430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>
              <a:defRPr sz="1750" b="0" i="0">
                <a:solidFill>
                  <a:srgbClr val="454240"/>
                </a:solidFill>
                <a:latin typeface="DM Sans"/>
              </a:defRPr>
            </a:pPr>
            <a:r>
              <a:t>Регулярное решение задач помогает лучше понять и запомнить методы работы с уравнениями.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861</Words>
  <Application>Microsoft Office PowerPoint</Application>
  <PresentationFormat>Произвольный</PresentationFormat>
  <Paragraphs>110</Paragraphs>
  <Slides>21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1" baseType="lpstr">
      <vt:lpstr>Arial</vt:lpstr>
      <vt:lpstr>Calibri</vt:lpstr>
      <vt:lpstr>Comic Sans MS</vt:lpstr>
      <vt:lpstr>DM Sans</vt:lpstr>
      <vt:lpstr>Franklin Gothic Book</vt:lpstr>
      <vt:lpstr>Inter</vt:lpstr>
      <vt:lpstr>Libre Baskerville</vt:lpstr>
      <vt:lpstr>Times New Roman</vt:lpstr>
      <vt:lpstr>Office Theme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>generated using python-pptx</dc:description>
  <cp:lastModifiedBy>User</cp:lastModifiedBy>
  <cp:revision>3</cp:revision>
  <dcterms:created xsi:type="dcterms:W3CDTF">2013-01-27T09:14:16Z</dcterms:created>
  <dcterms:modified xsi:type="dcterms:W3CDTF">2025-12-28T16:43:13Z</dcterms:modified>
  <cp:category/>
</cp:coreProperties>
</file>