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0" r:id="rId3"/>
    <p:sldId id="261" r:id="rId4"/>
    <p:sldId id="263" r:id="rId5"/>
    <p:sldId id="262" r:id="rId6"/>
    <p:sldId id="264" r:id="rId7"/>
    <p:sldId id="256" r:id="rId8"/>
    <p:sldId id="266" r:id="rId9"/>
    <p:sldId id="267" r:id="rId10"/>
    <p:sldId id="269" r:id="rId11"/>
    <p:sldId id="270" r:id="rId12"/>
    <p:sldId id="265" r:id="rId13"/>
    <p:sldId id="278" r:id="rId14"/>
    <p:sldId id="281" r:id="rId15"/>
    <p:sldId id="284" r:id="rId16"/>
    <p:sldId id="285" r:id="rId17"/>
    <p:sldId id="287" r:id="rId18"/>
    <p:sldId id="288" r:id="rId19"/>
    <p:sldId id="289" r:id="rId20"/>
    <p:sldId id="290" r:id="rId21"/>
    <p:sldId id="291" r:id="rId22"/>
    <p:sldId id="295" r:id="rId23"/>
    <p:sldId id="296" r:id="rId24"/>
    <p:sldId id="27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>
        <p:scale>
          <a:sx n="94" d="100"/>
          <a:sy n="94" d="100"/>
        </p:scale>
        <p:origin x="-13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172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042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657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80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683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90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669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091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605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250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286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48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457200" y="274638"/>
            <a:ext cx="7859216" cy="607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Муниципальное Бюджетное  Общеобразовательное Учреждение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«Гимназия №10» 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(дошкольное отделение,г.Луховицы,ул.Мира,стр.17)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ru-RU" b="1" dirty="0">
                <a:solidFill>
                  <a:srgbClr val="365F91"/>
                </a:solidFill>
                <a:latin typeface="Cambria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/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предметной деятельности и познавательных способностей детей раннего возраста</a:t>
            </a:r>
          </a:p>
          <a:p>
            <a:pPr algn="ctr"/>
            <a:endParaRPr lang="ru-RU" sz="4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r>
              <a:rPr lang="ru-RU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Лучева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льга</a:t>
            </a:r>
          </a:p>
          <a:p>
            <a:pPr algn="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Группа: «Гномики»</a:t>
            </a:r>
            <a:endParaRPr lang="ru-RU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46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40960" cy="720080"/>
          </a:xfrm>
          <a:solidFill>
            <a:schemeClr val="bg1"/>
          </a:solidFill>
          <a:ln w="38100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Теоретические основы познавательной сферы</a:t>
            </a:r>
            <a:endParaRPr lang="ru-RU" sz="32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496944" cy="5400600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sz="2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 по ФГОС ДО – </a:t>
            </a:r>
            <a:r>
              <a:rPr lang="ru-RU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развитие интересов, любознательности, познавательной мотивации, развитие воображения и творческой активности.</a:t>
            </a:r>
            <a:endParaRPr lang="en-US" sz="2800" i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</a:t>
            </a:r>
            <a:r>
              <a:rPr lang="ru-RU" sz="2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</a:t>
            </a:r>
            <a:r>
              <a:rPr lang="ru-RU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система психических функций, обеспечивающих отражение, познание субъектом явлений объективного мира, т.е. природной и социальной среды.</a:t>
            </a:r>
            <a:endParaRPr lang="ru-RU" sz="2800" i="1" u="sng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4000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сфера личности включает: </a:t>
            </a:r>
            <a:endParaRPr lang="ru-RU" sz="4000" b="1" i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indent="-457200">
              <a:buFontTx/>
              <a:buChar char="-"/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Ощущения</a:t>
            </a:r>
            <a:endParaRPr lang="ru-RU" b="1" i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 Восприятие</a:t>
            </a:r>
          </a:p>
          <a:p>
            <a:pPr marL="502920" indent="-457200">
              <a:buFontTx/>
              <a:buChar char="-"/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</a:p>
          <a:p>
            <a:pPr marL="502920" indent="-457200">
              <a:buFontTx/>
              <a:buChar char="-"/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Память</a:t>
            </a:r>
          </a:p>
          <a:p>
            <a:pPr marL="502920" indent="-457200">
              <a:buFontTx/>
              <a:buChar char="-"/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</a:p>
          <a:p>
            <a:pPr marL="502920" indent="-457200">
              <a:buFontTx/>
              <a:buChar char="-"/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</a:p>
          <a:p>
            <a:pPr marL="502920" indent="-457200">
              <a:buFontTx/>
              <a:buChar char="-"/>
            </a:pPr>
            <a:endParaRPr lang="ru-RU" i="1" dirty="0" smtClean="0"/>
          </a:p>
          <a:p>
            <a:pPr marL="502920" indent="-457200">
              <a:buFontTx/>
              <a:buChar char="-"/>
            </a:pPr>
            <a:endParaRPr lang="ru-RU" dirty="0" smtClean="0"/>
          </a:p>
          <a:p>
            <a:pPr marL="502920" indent="-457200">
              <a:buFontTx/>
              <a:buChar char="-"/>
            </a:pPr>
            <a:endParaRPr lang="ru-RU" dirty="0" smtClean="0"/>
          </a:p>
          <a:p>
            <a:pPr marL="502920" indent="-457200">
              <a:buFontTx/>
              <a:buChar char="-"/>
            </a:pP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61048"/>
            <a:ext cx="2505075" cy="2179315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0633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272" y="18512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5101" y="764704"/>
            <a:ext cx="8763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3200" i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36072" y="55335"/>
            <a:ext cx="4572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создать условия, способствующие развитию познавательной сферы ребёнка;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поощрять у детей любопытство и заинтересованность ко всему наблюдаемому в их окружении;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развивать умение называть вещи и типичные действия с предметами;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учить замечать целесообразность и целенаправленность действий, видеть простейшие причины и следствия собственных действий;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развивать осознание времени и пространства, цвета и формы предметов через сенсорное и зрительное взаимодействие с ними;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развивать умение воспринимать звучание родной речи, музыкальных инструментов, звуки природы;</a:t>
            </a:r>
          </a:p>
          <a:p>
            <a:pPr algn="just">
              <a:buFont typeface="Arial"/>
              <a:buChar char="•"/>
            </a:pPr>
            <a:r>
              <a:rPr lang="ru-RU" dirty="0">
                <a:solidFill>
                  <a:srgbClr val="1B1C2A"/>
                </a:solidFill>
                <a:latin typeface="Open Sans"/>
              </a:rPr>
              <a:t>формировать бережное, созидательное отношение к предметам окружающего мира.</a:t>
            </a:r>
          </a:p>
          <a:p>
            <a:r>
              <a:rPr lang="ru-RU" i="1" dirty="0">
                <a:solidFill>
                  <a:srgbClr val="000000"/>
                </a:solidFill>
                <a:latin typeface="Playfair Display"/>
              </a:rPr>
              <a:t/>
            </a:r>
            <a:br>
              <a:rPr lang="ru-RU" i="1" dirty="0">
                <a:solidFill>
                  <a:srgbClr val="000000"/>
                </a:solidFill>
                <a:latin typeface="Playfair Display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262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715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  <a:endParaRPr lang="ru-RU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856984" cy="609786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раннем возрасте, это освоение основных сенсорных эталонов цвета, формы и величины.</a:t>
            </a:r>
          </a:p>
          <a:p>
            <a:pPr marL="0" indent="0" algn="just">
              <a:buNone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раннем возрасте (к 3 годам) </a:t>
            </a:r>
            <a:r>
              <a:rPr lang="ru-RU" alt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 носит предметный характер, т. е свойства предмета (цвет, форма, величина) на отделяются ребенком от самого предмета, а сливаются в единое целое с ним. </a:t>
            </a:r>
          </a:p>
          <a:p>
            <a:pPr marL="0" indent="0" algn="just">
              <a:buNone/>
            </a:pPr>
            <a:r>
              <a:rPr lang="ru-RU" altLang="ru-RU" sz="2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восприятие мира:</a:t>
            </a:r>
            <a:endParaRPr lang="ru-RU" sz="26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форма: круг, квадрат;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величина: маленький, большой;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 - 4 основных цвета: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красный,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желтый,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синий,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зелёный</a:t>
            </a:r>
          </a:p>
          <a:p>
            <a:pPr>
              <a:buFontTx/>
              <a:buChar char="-"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7544" y="188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 smtClean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988667"/>
            <a:ext cx="3096344" cy="21604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5052544"/>
            <a:ext cx="3096344" cy="16561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334093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16632"/>
            <a:ext cx="5770984" cy="792088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endParaRPr lang="ru-RU" sz="4000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один из сложных познавательных процессов. </a:t>
            </a:r>
          </a:p>
          <a:p>
            <a:pPr marL="0" indent="0">
              <a:buNone/>
            </a:pPr>
            <a:r>
              <a:rPr lang="ru-RU" sz="2600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состоит из четырех свойств:</a:t>
            </a:r>
          </a:p>
          <a:p>
            <a:pPr marL="457200" indent="-457200">
              <a:buAutoNum type="arabicParenR"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концентрация;</a:t>
            </a:r>
          </a:p>
          <a:p>
            <a:pPr marL="457200" indent="-457200">
              <a:buAutoNum type="arabicParenR"/>
            </a:pP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стойчивость;</a:t>
            </a:r>
          </a:p>
          <a:p>
            <a:pPr marL="457200" indent="-457200">
              <a:buAutoNum type="arabicParenR"/>
            </a:pP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ереключение;</a:t>
            </a:r>
          </a:p>
          <a:p>
            <a:pPr marL="457200" indent="-457200">
              <a:buAutoNum type="arabicParenR"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распределение.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Концентрация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степень сосредоточенности</a:t>
            </a:r>
          </a:p>
          <a:p>
            <a:pPr marL="0" indent="0"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сознания на одном и том же предмете, объекте </a:t>
            </a:r>
          </a:p>
          <a:p>
            <a:pPr marL="0" indent="0"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 </a:t>
            </a:r>
          </a:p>
          <a:p>
            <a:pPr marL="0" indent="0">
              <a:buNone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Концентрация внимания в раннем возрасте </a:t>
            </a:r>
          </a:p>
          <a:p>
            <a:pPr marL="0" indent="0">
              <a:buNone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непроизвольная. Если понравился вид деятельности,</a:t>
            </a:r>
          </a:p>
          <a:p>
            <a:pPr marL="0" indent="0"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ребенок увлекается.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1" y="4221088"/>
            <a:ext cx="2265343" cy="252028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relaxedInset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3879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характеристика внимания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времени. Она определяется длительностью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сохранения внимания на одном и том же объекте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одной и той же задаче.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Непроизвольное внимание основано на интересе.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раннего возраста устойчивость внимания 5 минут.</a:t>
            </a:r>
          </a:p>
          <a:p>
            <a:pPr marL="0" indent="0">
              <a:buNone/>
            </a:pPr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Переключение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скорость перемещения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фокуса внимания с одного объекта на другой,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перехода от одного вида деятельности к другому.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Переключение внимания не зависит от возраста,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зависит от темперамента.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сангвиника и холерика процесс переключения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хороший и плохой уровень у флегматиков и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меланхоликов. Переключение внимания можно натренировать.</a:t>
            </a:r>
          </a:p>
          <a:p>
            <a:pPr marL="0" indent="0">
              <a:buNone/>
            </a:pPr>
            <a:endPara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3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592" y="404664"/>
            <a:ext cx="1972816" cy="20162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cross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996952"/>
            <a:ext cx="2234449" cy="302433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8823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784976" cy="6336704"/>
          </a:xfrm>
        </p:spPr>
        <p:txBody>
          <a:bodyPr>
            <a:noAutofit/>
          </a:bodyPr>
          <a:lstStyle/>
          <a:p>
            <a:pPr algn="l"/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свойство внимания,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проявляющееся в процессе деятельности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 не одного, а нескольких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 одновременно. 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внимания в раннем возрасте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развито вообще и не формируется.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риобретение дошкольного возраста.</a:t>
            </a:r>
            <a:endParaRPr lang="ru-RU" sz="2400" b="1" i="1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ru-RU" sz="25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развития внимания у детей раннего возраста: </a:t>
            </a:r>
          </a:p>
          <a:p>
            <a:pPr algn="l">
              <a:spcBef>
                <a:spcPts val="0"/>
              </a:spcBef>
            </a:pP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Первые признаки внимания появляются на 2-3 недели жизни, в виде слухового и зрительного сосредоточения. </a:t>
            </a:r>
          </a:p>
          <a:p>
            <a:pPr algn="l">
              <a:spcBef>
                <a:spcPts val="0"/>
              </a:spcBef>
            </a:pP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В раннем возрасте внимание ребенка отражает его интерес к окружающим предметам и выполняемым с ними действиям.</a:t>
            </a:r>
          </a:p>
          <a:p>
            <a:pPr marL="285750" indent="-285750" algn="l">
              <a:spcBef>
                <a:spcPts val="0"/>
              </a:spcBef>
              <a:buFontTx/>
              <a:buChar char="-"/>
            </a:pP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сосредоточен до тех пор, пока не угаснет интерес.</a:t>
            </a:r>
          </a:p>
          <a:p>
            <a:pPr marL="285750" indent="-285750" algn="l">
              <a:spcBef>
                <a:spcPts val="0"/>
              </a:spcBef>
              <a:buFontTx/>
              <a:buChar char="-"/>
            </a:pP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нового предмета вызывает переключение внимания. </a:t>
            </a:r>
            <a:endParaRPr lang="ru-RU" alt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endParaRPr lang="ru-RU" alt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32656"/>
            <a:ext cx="2567930" cy="28803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slop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463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Память 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918" y="735435"/>
            <a:ext cx="2367855" cy="174307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divot"/>
            <a:contourClr>
              <a:srgbClr val="FFFFFF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165304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Память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сложный психический процесс,</a:t>
            </a:r>
          </a:p>
          <a:p>
            <a:pPr marL="0" indent="0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пределяющий как запечатление, сохранение,</a:t>
            </a:r>
          </a:p>
          <a:p>
            <a:pPr marL="0" indent="0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знавание и воспроизведение человеком его</a:t>
            </a:r>
          </a:p>
          <a:p>
            <a:pPr marL="0" indent="0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пыта. </a:t>
            </a:r>
            <a:r>
              <a:rPr lang="en-US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altLang="ru-RU" b="1" u="sng" dirty="0"/>
          </a:p>
          <a:p>
            <a:pPr marL="0" indent="0">
              <a:buNone/>
            </a:pPr>
            <a:endParaRPr lang="ru-RU" altLang="ru-RU" b="1" u="sng" dirty="0" smtClean="0"/>
          </a:p>
          <a:p>
            <a:pPr marL="0" indent="0">
              <a:buNone/>
            </a:pPr>
            <a:endParaRPr lang="ru-RU" altLang="ru-RU" b="1" u="sng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Text Box 22"/>
          <p:cNvSpPr txBox="1">
            <a:spLocks noChangeArrowheads="1"/>
          </p:cNvSpPr>
          <p:nvPr/>
        </p:nvSpPr>
        <p:spPr bwMode="auto">
          <a:xfrm>
            <a:off x="539552" y="2996952"/>
            <a:ext cx="2108847" cy="37394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C000"/>
            </a:solidFill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altLang="ru-RU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ru-RU" altLang="ru-RU" sz="1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СОДЕРЖАНИЮ</a:t>
            </a:r>
            <a:endParaRPr lang="ru-RU" altLang="ru-RU" sz="1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ПСИХИЧЕСКОЙ</a:t>
            </a:r>
          </a:p>
          <a:p>
            <a:pPr algn="ctr" eaLnBrk="1" hangingPunct="1"/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</a:t>
            </a:r>
          </a:p>
          <a:p>
            <a:pPr eaLnBrk="1" hangingPunct="1"/>
            <a:endParaRPr lang="ru-RU" altLang="ru-RU" sz="1400" b="1" dirty="0">
              <a:solidFill>
                <a:srgbClr val="6A0E0C"/>
              </a:solidFill>
            </a:endParaRPr>
          </a:p>
          <a:p>
            <a:pPr eaLnBrk="1" hangingPunct="1"/>
            <a:r>
              <a:rPr lang="ru-RU" altLang="ru-RU" sz="1400" b="1" dirty="0">
                <a:solidFill>
                  <a:srgbClr val="6A0E0C"/>
                </a:solidFill>
              </a:rPr>
              <a:t>1. ДВИГАТЕЛЬНАЯ</a:t>
            </a:r>
          </a:p>
          <a:p>
            <a:pPr eaLnBrk="1" hangingPunct="1"/>
            <a:r>
              <a:rPr lang="ru-RU" altLang="ru-RU" sz="1400" b="1" dirty="0">
                <a:solidFill>
                  <a:srgbClr val="6A0E0C"/>
                </a:solidFill>
              </a:rPr>
              <a:t>2. ОБРАЗНАЯ</a:t>
            </a:r>
          </a:p>
          <a:p>
            <a:pPr eaLnBrk="1" hangingPunct="1"/>
            <a:r>
              <a:rPr lang="ru-RU" altLang="ru-RU" sz="1400" b="1" i="1" dirty="0" smtClean="0">
                <a:solidFill>
                  <a:srgbClr val="6A0E0C"/>
                </a:solidFill>
              </a:rPr>
              <a:t>   1) ЗРИТЕЛЬНАЯ</a:t>
            </a:r>
            <a:endParaRPr lang="ru-RU" altLang="ru-RU" sz="1400" b="1" i="1" dirty="0">
              <a:solidFill>
                <a:srgbClr val="6A0E0C"/>
              </a:solidFill>
            </a:endParaRPr>
          </a:p>
          <a:p>
            <a:pPr eaLnBrk="1" hangingPunct="1"/>
            <a:r>
              <a:rPr lang="ru-RU" altLang="ru-RU" sz="1400" b="1" i="1" dirty="0" smtClean="0">
                <a:solidFill>
                  <a:srgbClr val="6A0E0C"/>
                </a:solidFill>
              </a:rPr>
              <a:t>   2</a:t>
            </a:r>
            <a:r>
              <a:rPr lang="ru-RU" altLang="ru-RU" sz="1400" b="1" i="1" dirty="0">
                <a:solidFill>
                  <a:srgbClr val="6A0E0C"/>
                </a:solidFill>
              </a:rPr>
              <a:t>) ОБОНЯТЕЛЬНАЯ</a:t>
            </a:r>
          </a:p>
          <a:p>
            <a:pPr eaLnBrk="1" hangingPunct="1"/>
            <a:r>
              <a:rPr lang="ru-RU" altLang="ru-RU" sz="1400" b="1" i="1" dirty="0" smtClean="0">
                <a:solidFill>
                  <a:srgbClr val="6A0E0C"/>
                </a:solidFill>
              </a:rPr>
              <a:t>   3)СЛУХОВАЯ</a:t>
            </a:r>
            <a:endParaRPr lang="ru-RU" altLang="ru-RU" sz="1400" b="1" i="1" dirty="0">
              <a:solidFill>
                <a:srgbClr val="6A0E0C"/>
              </a:solidFill>
            </a:endParaRPr>
          </a:p>
          <a:p>
            <a:pPr eaLnBrk="1" hangingPunct="1"/>
            <a:r>
              <a:rPr lang="ru-RU" altLang="ru-RU" sz="1400" b="1" i="1" dirty="0" smtClean="0">
                <a:solidFill>
                  <a:srgbClr val="6A0E0C"/>
                </a:solidFill>
              </a:rPr>
              <a:t>   4</a:t>
            </a:r>
            <a:r>
              <a:rPr lang="ru-RU" altLang="ru-RU" sz="1400" b="1" i="1" dirty="0">
                <a:solidFill>
                  <a:srgbClr val="6A0E0C"/>
                </a:solidFill>
              </a:rPr>
              <a:t>) ВКУСОВАЯ</a:t>
            </a:r>
          </a:p>
          <a:p>
            <a:pPr eaLnBrk="1" hangingPunct="1"/>
            <a:r>
              <a:rPr lang="ru-RU" altLang="ru-RU" sz="1400" b="1" i="1" dirty="0" smtClean="0">
                <a:solidFill>
                  <a:srgbClr val="6A0E0C"/>
                </a:solidFill>
              </a:rPr>
              <a:t>   5</a:t>
            </a:r>
            <a:r>
              <a:rPr lang="ru-RU" altLang="ru-RU" sz="1400" b="1" i="1" dirty="0">
                <a:solidFill>
                  <a:srgbClr val="6A0E0C"/>
                </a:solidFill>
              </a:rPr>
              <a:t>) ОСЯЗАТЕЛЬНАЯ</a:t>
            </a:r>
          </a:p>
          <a:p>
            <a:pPr eaLnBrk="1" hangingPunct="1"/>
            <a:r>
              <a:rPr lang="ru-RU" altLang="ru-RU" sz="1400" b="1" dirty="0">
                <a:solidFill>
                  <a:srgbClr val="6A0E0C"/>
                </a:solidFill>
              </a:rPr>
              <a:t>3. ЭМОЦИОНАЛЬНАЯ</a:t>
            </a:r>
          </a:p>
          <a:p>
            <a:pPr eaLnBrk="1" hangingPunct="1"/>
            <a:r>
              <a:rPr lang="ru-RU" altLang="ru-RU" sz="1400" b="1" dirty="0">
                <a:solidFill>
                  <a:srgbClr val="6A0E0C"/>
                </a:solidFill>
              </a:rPr>
              <a:t>4. СЛОВЕСНО-</a:t>
            </a:r>
          </a:p>
          <a:p>
            <a:pPr eaLnBrk="1" hangingPunct="1"/>
            <a:r>
              <a:rPr lang="ru-RU" altLang="ru-RU" sz="1400" b="1" dirty="0">
                <a:solidFill>
                  <a:srgbClr val="6A0E0C"/>
                </a:solidFill>
              </a:rPr>
              <a:t>ЛОГИЧЕСКАЯ</a:t>
            </a:r>
          </a:p>
          <a:p>
            <a:pPr eaLnBrk="1" hangingPunct="1"/>
            <a:endParaRPr lang="ru-RU" altLang="ru-RU" sz="900" b="1" dirty="0">
              <a:solidFill>
                <a:srgbClr val="6A0E0C"/>
              </a:solidFill>
            </a:endParaRPr>
          </a:p>
          <a:p>
            <a:pPr eaLnBrk="1" hangingPunct="1">
              <a:buFontTx/>
              <a:buAutoNum type="arabicPeriod"/>
            </a:pPr>
            <a:endParaRPr lang="ru-RU" altLang="ru-RU" sz="900" b="1" dirty="0">
              <a:solidFill>
                <a:srgbClr val="6A0E0C"/>
              </a:solidFill>
            </a:endParaRPr>
          </a:p>
          <a:p>
            <a:pPr eaLnBrk="1" hangingPunct="1"/>
            <a:endParaRPr lang="ru-RU" altLang="ru-RU" sz="900" b="1" dirty="0">
              <a:solidFill>
                <a:srgbClr val="6A0E0C"/>
              </a:solidFill>
            </a:endParaRP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3140999" y="2996952"/>
            <a:ext cx="2484908" cy="1785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C000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ПРОДОЛЖИТЕЛЬНОСТИ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СОХРАНЕНИЯ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z="1200" u="sng" dirty="0">
              <a:solidFill>
                <a:srgbClr val="6A0E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dirty="0">
                <a:solidFill>
                  <a:srgbClr val="6A0E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1400" b="1" dirty="0">
                <a:solidFill>
                  <a:srgbClr val="6A0E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КРАТКОВРЕМЕННАЯ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rgbClr val="6A0E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ДОЛГОВРЕМЕННАЯ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rgbClr val="6A0E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ОПЕРАТИВНАЯ</a:t>
            </a:r>
          </a:p>
        </p:txBody>
      </p:sp>
      <p:sp>
        <p:nvSpPr>
          <p:cNvPr id="9" name="Text Box 24"/>
          <p:cNvSpPr txBox="1">
            <a:spLocks noChangeArrowheads="1"/>
          </p:cNvSpPr>
          <p:nvPr/>
        </p:nvSpPr>
        <p:spPr bwMode="auto">
          <a:xfrm>
            <a:off x="6132868" y="2996951"/>
            <a:ext cx="2086495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C000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СТЕПЕНИ </a:t>
            </a:r>
          </a:p>
          <a:p>
            <a:pPr algn="ctr" eaLnBrk="1" hangingPunct="1"/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ВОЛЕВОЙ</a:t>
            </a:r>
          </a:p>
          <a:p>
            <a:pPr algn="ctr" eaLnBrk="1" hangingPunct="1"/>
            <a:r>
              <a:rPr lang="ru-RU" altLang="ru-RU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РЕГУЛЯЦИИ</a:t>
            </a:r>
          </a:p>
          <a:p>
            <a:pPr eaLnBrk="1" hangingPunct="1"/>
            <a:endParaRPr lang="ru-RU" altLang="ru-RU" sz="1400" dirty="0">
              <a:solidFill>
                <a:srgbClr val="6A0E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400" dirty="0" smtClean="0">
                <a:solidFill>
                  <a:srgbClr val="6A0E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1.НЕПРОИЗВОЛЬНАЯ</a:t>
            </a:r>
            <a:endParaRPr lang="ru-RU" altLang="ru-RU" sz="1400" dirty="0">
              <a:solidFill>
                <a:srgbClr val="6A0E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400" dirty="0">
                <a:solidFill>
                  <a:srgbClr val="6A0E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ПРОИЗВОЛЬНАЯ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915816" y="2176748"/>
            <a:ext cx="2808287" cy="5048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ПАМЯТИ</a:t>
            </a:r>
          </a:p>
        </p:txBody>
      </p:sp>
      <p:cxnSp>
        <p:nvCxnSpPr>
          <p:cNvPr id="4" name="Прямая со стрелкой 3"/>
          <p:cNvCxnSpPr>
            <a:stCxn id="10" idx="2"/>
          </p:cNvCxnSpPr>
          <p:nvPr/>
        </p:nvCxnSpPr>
        <p:spPr>
          <a:xfrm flipH="1">
            <a:off x="2123728" y="2681573"/>
            <a:ext cx="2196232" cy="243371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10" idx="2"/>
          </p:cNvCxnSpPr>
          <p:nvPr/>
        </p:nvCxnSpPr>
        <p:spPr>
          <a:xfrm flipH="1">
            <a:off x="4319959" y="2681573"/>
            <a:ext cx="1" cy="315378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10" idx="2"/>
          </p:cNvCxnSpPr>
          <p:nvPr/>
        </p:nvCxnSpPr>
        <p:spPr>
          <a:xfrm>
            <a:off x="4319960" y="2681573"/>
            <a:ext cx="2484288" cy="243371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126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памяти </a:t>
            </a:r>
            <a:b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раннего возраста:</a:t>
            </a:r>
            <a:endParaRPr lang="ru-RU" sz="32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504056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Узнавание – первый процесс памяти,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altLang="ru-RU" sz="2600" dirty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появляющийся у ребенка.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После 8 месяцев формируется воспроизведение –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altLang="ru-RU" sz="2600" dirty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восстановление в памяти образа.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дошкольному возрасту память становится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altLang="ru-RU" sz="2600" dirty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доминирующей функцией.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altLang="ru-RU" sz="26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Память в раннем возрасте непроизвольна, ребенок не ставит перед собой цели что-то запомнить и не прилагает никаких усилий для запоминания. В его памяти  запечатлеваются интересные, эмоциональные,  красочные события и образы, а третий и четвертый год жизни становятся годами первых детских воспоминаний.</a:t>
            </a:r>
          </a:p>
          <a:p>
            <a:pPr marL="0" indent="0">
              <a:lnSpc>
                <a:spcPct val="80000"/>
              </a:lnSpc>
              <a:buNone/>
            </a:pPr>
            <a:endParaRPr lang="ru-RU" alt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556792"/>
            <a:ext cx="2096641" cy="22860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390134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964488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  <a:r>
              <a:rPr lang="ru-RU" sz="3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/>
              <a:t>–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высший интеллектуальный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процесс.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Оно дает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предметы 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непосредственно восприняты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чувств. 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мышления:</a:t>
            </a: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Наглядно-действенное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познание с помощью          манипулирования предметами – игрушками.</a:t>
            </a:r>
          </a:p>
          <a:p>
            <a:pPr marL="0" indent="0">
              <a:buNone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Наглядно-образное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познание с помощью 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предметов, явлений.</a:t>
            </a:r>
          </a:p>
          <a:p>
            <a:pPr marL="0" indent="0">
              <a:buNone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Словесно-логическое</a:t>
            </a: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познание с помощью</a:t>
            </a: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онятий, слов, рассуждений.</a:t>
            </a:r>
          </a:p>
          <a:p>
            <a:pPr marL="0" indent="0">
              <a:buNone/>
            </a:pPr>
            <a:endParaRPr lang="ru-RU" sz="2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развитии внимания формируется наглядно-действенное мышление (оно является ведущим до 3 лет). Больше никакого мышления не формируется. Ребенок думает с помощью рук.</a:t>
            </a:r>
            <a:endParaRPr lang="ru-RU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420888"/>
            <a:ext cx="2196752" cy="164416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softRound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767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приемы, или операции, используемые в процессе мыслительной деятельности:  </a:t>
            </a:r>
            <a:endParaRPr lang="ru-RU" sz="2800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964488" cy="5805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</a:t>
            </a:r>
            <a:r>
              <a:rPr lang="ru-RU" altLang="ru-RU" sz="24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мысленное разложение целого на части;</a:t>
            </a:r>
          </a:p>
          <a:p>
            <a:pPr marL="0" indent="0">
              <a:buNone/>
            </a:pPr>
            <a:r>
              <a:rPr lang="ru-RU" alt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Синтез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мысленное объединение частей в единое целое;  </a:t>
            </a:r>
          </a:p>
          <a:p>
            <a:pPr marL="0" indent="0">
              <a:buNone/>
            </a:pPr>
            <a:r>
              <a:rPr lang="ru-RU" alt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–мысленное объединение объектов по признаку;</a:t>
            </a:r>
          </a:p>
          <a:p>
            <a:pPr marL="0" indent="0">
              <a:buNone/>
            </a:pPr>
            <a:r>
              <a:rPr lang="ru-RU" alt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</a:t>
            </a:r>
            <a:r>
              <a:rPr lang="ru-RU" alt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установление сходства, или различия между объектами;</a:t>
            </a:r>
          </a:p>
          <a:p>
            <a:pPr marL="0" indent="0">
              <a:buNone/>
            </a:pPr>
            <a:r>
              <a:rPr lang="ru-RU" alt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Абстрагирование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выделение существенных свойств предмета и отвлечение от несущественных.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4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мышления детей раннего возраста: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признаки мышления дети обнаруживают к концу первого года жизни. Ребенок начинает понимать, что одни вещи и действия могут использоваться для обозначения других, служить их заменой – формируется способность к замещению, умение использовать при решении умственных задач условные заменители реальных предметов и явлений.</a:t>
            </a:r>
            <a:endParaRPr lang="ru-RU" altLang="ru-RU" sz="2400" i="1" dirty="0"/>
          </a:p>
          <a:p>
            <a:pPr marL="0" indent="0">
              <a:lnSpc>
                <a:spcPct val="80000"/>
              </a:lnSpc>
              <a:buNone/>
            </a:pPr>
            <a:endParaRPr lang="ru-RU" altLang="ru-RU" sz="22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sz="2400" dirty="0"/>
          </a:p>
          <a:p>
            <a:pPr marL="0" indent="0">
              <a:lnSpc>
                <a:spcPct val="80000"/>
              </a:lnSpc>
              <a:buNone/>
            </a:pP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46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  <a:endParaRPr lang="ru-RU" sz="40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1454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altLang="ru-RU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психический процесс создания образа </a:t>
            </a:r>
          </a:p>
          <a:p>
            <a:pPr marL="0" indent="0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 путем преобразования </a:t>
            </a:r>
          </a:p>
          <a:p>
            <a:pPr marL="0" indent="0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реальности.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воображения:</a:t>
            </a:r>
          </a:p>
          <a:p>
            <a:pPr>
              <a:buFontTx/>
              <a:buChar char="-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произвольное;</a:t>
            </a:r>
          </a:p>
          <a:p>
            <a:pPr>
              <a:buFontTx/>
              <a:buChar char="-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непроизвольное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раннем возрасте воображение не развито, так как оно основано на процессах  памяти и мышления. У детей раннего возраста нет опыта, чтобы придумать что-то новое. Воображение начинает развиваться только в дошкольном возрасте.  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453417"/>
            <a:ext cx="3672408" cy="2263615"/>
          </a:xfrm>
          <a:prstGeom prst="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divot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6529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Картотека игр для познавательного развития детей: </a:t>
            </a:r>
            <a:endParaRPr lang="ru-RU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0691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Каталки и тележки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играх с каталками и тележками ребенок учится захватывать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ручки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тележки или каталки, веревочку, к которой привязана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управлять движением предмета, меняя его скорость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координировать свои движения и движение предмета.</a:t>
            </a:r>
          </a:p>
          <a:p>
            <a:pPr marL="0" indent="0" algn="just">
              <a:buNone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Змейка»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Привяжите к веревочке пустую пластиковую бутылку,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поместив в нее горошины, бусины или мелкие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веревочку (длиной около 60 см) можно нанизать разные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домашнего обихода: катушки, пластиковые пузырьки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т.д. Сделайте петельку, за которую поделку легко тянуть,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повозить за собой «змейку». </a:t>
            </a:r>
          </a:p>
          <a:p>
            <a:pPr marL="0" indent="0" algn="just">
              <a:buNone/>
            </a:pPr>
            <a:r>
              <a:rPr lang="ru-RU" sz="24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«Каталки»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показывает детям, как катают тележку,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поиграть с ней. Самые маленькие дети будут катать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всякой цели, им будет интересно само это действие. </a:t>
            </a:r>
          </a:p>
        </p:txBody>
      </p:sp>
    </p:spTree>
    <p:extLst>
      <p:ext uri="{BB962C8B-B14F-4D97-AF65-F5344CB8AC3E}">
        <p14:creationId xmlns:p14="http://schemas.microsoft.com/office/powerpoint/2010/main" val="270559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40871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8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Сачки, удочки, черпачки </a:t>
            </a:r>
          </a:p>
          <a:p>
            <a:pPr marL="0" indent="0" algn="just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этих игр-занятий дети овладевают действиями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зачерпывания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захватывания, цепляния игрушки различными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орудиями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Подготовьте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емкости разного размера. Это могут быть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аквариум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надувной бассейн, пластмассовые тазики и баночки с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широким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горлышком, корзинки, ведерки и т.п. Материал, которым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заполняете данные емкости, должен различаться по размеру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физическим свойствам. Например, большие и маленькие,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плавающие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тонущие предметы, предметы, пригодные для ловли в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воде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те, которые можно использовать для «сухой ловли». </a:t>
            </a:r>
          </a:p>
          <a:p>
            <a:pPr marL="0" indent="0" algn="just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Орудия, с помощью которых дети могут извлекать предметы,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быть разными по размеру и свойствам: ложки,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черпачки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ковшики, ситечки, сачки, удочки с магнитом и т.д. </a:t>
            </a:r>
          </a:p>
          <a:p>
            <a:pPr marL="0" indent="0" algn="just">
              <a:buNone/>
            </a:pPr>
            <a:r>
              <a:rPr lang="ru-RU" sz="96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«Сачки и черпачки»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Погрузите в емкость с водой плавающие и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тонущие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резиновую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уточку, пластмассовый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кораблик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рыбку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камешек, ракушку. Раздайте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сачки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ситечки, ковшики,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ложки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Помогите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малышам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удобно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расположиться вокруг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емкости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так, чтобы они не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толкали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 друга,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предложите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доставать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воды разные игрушки. Дети могут доставать игрушки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очереди или одновременно, складывать их в тазик, ведерко,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корзинку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Попросите детей называть вылавливаемые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предметы. Подобное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можно организовать в «сухом» бассейне,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заполнив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мячами разного размера, которые ребенок извлекает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ковшиком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черпачком, сачком. </a:t>
            </a:r>
          </a:p>
          <a:p>
            <a:pPr marL="0" indent="0" algn="just">
              <a:buNone/>
            </a:pPr>
            <a:r>
              <a:rPr lang="ru-RU" sz="8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8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Удочки с магнитом» </a:t>
            </a:r>
          </a:p>
          <a:p>
            <a:pPr marL="0" indent="0" algn="just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прозрачную, наполненную водой банку или аквариум опустите пластмассовых рыбок с металлическими вкладками и подготовьте удочку с магнитом на конце лески. Скажите детям: «Давайте попробуем поймать рыбок вот этой волшебной удочкой». Дайте малышам рассмотреть удочку. Покажите, как удочкой можно поймать рыбку. Вместо сосуда с водой и рыбок можно использовать любую другую емкость (коробку, ведерко) и магнитные держатели, которые сейчас широко используют в быту и в офисах для крепления бумаг на металлических поверхностях.</a:t>
            </a:r>
          </a:p>
          <a:p>
            <a:pPr marL="0" indent="0" algn="just">
              <a:buNone/>
            </a:pPr>
            <a:endParaRPr lang="ru-RU" sz="8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068961"/>
            <a:ext cx="2324100" cy="18002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5317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5527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«Насыпаем — высыпаем»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Самые маленькие дети будут с удовольствием насыпать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пересыпать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песок совочком из песочницы в ведерко, а из ведерка —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формочки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крупу — ложкой или ковшиком из миски в кружечку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обратно. Помогите малышам правильно удерживать в руке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следите за тем, чтобы песок не попал детям в глаза или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рот. Научите малышей насыпать песок совочком в ведерки,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формочки, утрамбовывать его лопаткой или ладошкой.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«Копаем»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Другое интересное занятие — выкапывать ямки,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прокапывать 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дороги», закапывать в песок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камешки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предметы, 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выкапывать их,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мешать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песок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формочке — «варить кашу».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«Постройки из песка»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Помогите малышам построить из песка дом или несколько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домиков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используя совок, лопатку. С помощью совка можно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проложить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дорожки вокруг дома или от одного домика к другому,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выложить камешками. Предложите малышам соорудить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вокруг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домика ограду из прутиков, посадить «деревца» или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получится «садик». Если рядом выкопать ямку и заполнить ее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получится «пруд» или «озеро». Над прудиком можно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соорудить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мостик из дощечки, запустить в воду «лодочки» (скорлупки от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орехов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крышки от бутылок и т.д.). Если насыпать горку и выкопать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ней нишу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получится «гараж». Можно поместить туда машинки.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прокопать горку насквозь, получится тоннель, через который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смогут проезжать. Спросите детей, что еще они хотят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песочнице, помогите им реализовать свой замысел.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44824"/>
            <a:ext cx="2277616" cy="151216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6942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60648"/>
            <a:ext cx="8856984" cy="586551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Кнопки</a:t>
            </a:r>
            <a:r>
              <a:rPr lang="ru-RU" sz="24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застежки, </a:t>
            </a: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замочки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ручных действий полезно манипулирование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разнообразными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кнопками и выключателями, креплениями,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застежками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шнурками и пр. Занятия с этими предметами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координации движений глаз и руки, точности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движений и результативности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 в открытом доступе должны быть соответствующие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бытовые предметы, специальные пособия, тренажеры.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показывает детям возможные действия со всеми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 необходимости помогает ребенку освоить их.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Застегиваем — расстегиваем»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стенд, покрытый плотной тканью, прикрепите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разноцветные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пуговицы и петли разного размера, полоски со шнуровкой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большими отверстиями), крупные молнии, кнопки, крючки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так, чтобы ребенок мог легко их застегнуть и расстегнуть.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«Открываем — закрываем»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наборы бытовых предметов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разными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видами застежек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запоров (кошельки,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сумочки,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шкатулки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футляры и др.).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 в них маленькие игрушки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затруднениях покажите детям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открывается запор,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помогите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действие.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96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«Нанизываем бусы»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 детям изготовить «бусы» для большой игрушки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медведя, тигра, бегемота и т.п.). Подготовьте куски гибкой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проволоки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«бусины» — разнообразные предметы с большими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отверстиями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могут быть катушки, кольца от пирамидок,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кольца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штор, детали от конструктора, обрезанные с двух сторон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пластиковые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бутылки и пр. Самым младшим детям легче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крупными деталями, более старшим можно предлагать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меньшего размера. Кто-то из детей сможет нанизывать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бусы» не только на проволоку, но и на веревочку. Можно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нескольким малышам делать одни бусы вместе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 очереди нанизывать «бусины» на веревку. Готовое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изделие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наденьте на игрушку, поблагодарите детей от ее имени.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«Шнуровка»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Разнообразные приспособления для шнуровки можно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магазинах игрушек: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большие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деревянные пуговицы и деревянная иголка со шнурком,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«сыр» с дырками,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 для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«вышивания» -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натянутая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рамку канва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большими ячейками 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игла со шнурком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Самые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маленькие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смогут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продевать шнурок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любые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отверстия, более старшие — «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вышивать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узоры,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продевая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шнурок в нужные отверстия.  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934" y="3140968"/>
            <a:ext cx="2466975" cy="16561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573" y="5371947"/>
            <a:ext cx="1577696" cy="129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5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669360"/>
          </a:xfrm>
        </p:spPr>
        <p:txBody>
          <a:bodyPr>
            <a:no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и занятия, направленные на развитие 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восприятия и мышления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 ребенка до трех лет непосредственно связано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он мыслит, устанавливая связи между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воспринимаемыми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предметами и действуя с ними. Важно, чтобы ребенок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научился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 выделять нужные свойства предметов, чтобы он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подбирал и соединял части в нужном порядке.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соответствующими предметами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 ребенка: мышление, движения,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внимание, память, и речь. Для развивающих игр с малышами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различные составные игрушки, которые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требуют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соотнесения размеров или цвета разных деталей.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от года до трех больше всего подходят игры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пирамидками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кубиками, различного рода вкладышами, матрешками,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игры с картинками. В некоторых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случаях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одинаковых предмета: один — для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образца, другой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для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воспроизведения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с ним.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ru-RU" sz="2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вкладышами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множество разнообразных наборов-вкладышей.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вкладышей, которые представляют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собой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несколько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от 3 до 12 — полых предметов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одинако-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 формы и разного размера (кубики, стаканчики,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цилиндры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мисочки, половинки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убывающие по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941168"/>
            <a:ext cx="2178572" cy="163182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59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480720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ts val="0"/>
              </a:spcBef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вкладыши со штампованными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углублениями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вырезанными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отверстиями разной формы и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соответствующими им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фигурами, абстрактными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предметными;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вкладыши (большие и маленькие кубы,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коробки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с прорезями разной формы и соответствующими деталями.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такими наборами малыши могут заниматься как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и вместе со взрослым. В процессе занятий со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вкладышами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учатся соотносить предметы по форме, размеру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Эти игры нужно проводить сначала индивидуально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ребенком, затем с небольшой группой детей.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2739189"/>
            <a:ext cx="1800200" cy="205510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253" y="2750695"/>
            <a:ext cx="2520280" cy="208258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761471"/>
            <a:ext cx="2457450" cy="203281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4917926"/>
            <a:ext cx="2714625" cy="178117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460" y="4917957"/>
            <a:ext cx="2438400" cy="178117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917925"/>
            <a:ext cx="2305050" cy="178117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458" y="2739188"/>
            <a:ext cx="1809750" cy="208258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859" y="4917925"/>
            <a:ext cx="1236413" cy="17812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394" y="116632"/>
            <a:ext cx="2388094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19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62473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кубиками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должны быть разнообразные наборы кубиков из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пластмассы, поролона и др. Желательно, чтобы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кубики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предметными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сюжетными картинками,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изображением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цифр.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Прежде чем организовывать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игры-занятия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кубиками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дайте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малышам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свободно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поиграть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ними.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Самые маленькие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будут брать их в руки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передвигать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бросать, постукивать,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 на друга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т.д.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Малыши часто стремятся разрушить постройки. Не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расценивайте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действия как простое баловство: совершая их, ребенок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легко преобразовывать объекты, видеть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своего действия. Старайтесь обыграть эти действия,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соорудите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башню вновь и позвольте ее опять разрушить. Со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временем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перейти к целенаправленным играм с кубиками.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868185"/>
            <a:ext cx="2880320" cy="258515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935" y="764704"/>
            <a:ext cx="2143125" cy="15841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86766"/>
            <a:ext cx="2143125" cy="25665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943916"/>
            <a:ext cx="2190750" cy="250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7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5527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пирамидкой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Пирамидка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очень полезная игрушка для малышей. Разбирая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собирая пирамидку, ребенок не только овладевает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определенными практическими навыками, но и учится сравнивать 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классифицировать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элементы по цвету и размеру,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выстраивать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порядке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убывания или возрастания величины.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ребенка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преобразовании пирамидки способствует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представлений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изменяемости внешнего вида одного и того же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его обратимости.</a:t>
            </a: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2000" b="1" i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20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большего — к меньшему»</a:t>
            </a: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этой игры используются традиционные пирамидки с кольцами разных размеров. В занятиях с самыми маленькими детьми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желательно использовать пирамидки из трех-четырех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колечек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Покажите ребенку две пирамидки в собранном виде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ладошкой или пальчиком по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пирамидки сверху вниз и обратите его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то, какая она «ровная, гладкая».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Разберите</a:t>
            </a: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ребенком обе пирамидки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 соберем пирамидки снова, я — одну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другую».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293096"/>
            <a:ext cx="1656184" cy="193304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573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4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Плоскостное </a:t>
            </a: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вид деятельности, как плоскостное конструирование,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создать изображение с помощью различных геометрических фигур (круг, овал, прямоугольник, треугольник, трапеция). Из этих фигур по заданному образу дети могут составить домик, цветочек, кораблик и др.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ребенку лист бумаги, на котором нарисован цветочек,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состоящий из кружка (сердцевина) и из 5–8 овалов (лепестков) и соответствующие им по форме и размеру вырезанные из картона детали. Предложите малышу собрать цветок, накладывая сердцевину и лепестки на контур. Задачу можно усложнить, если лепестки на образце и картонных деталей окрасить в разные цвета.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такому же принципу из прямоугольника и двух кружков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тележку; из двух-трех треугольников — елочку;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нескольких кружков и трапеции — снеговика;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прямоугольника и треугольника — домик.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ребенок освоит приемы плоскостного конструирования,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предлагать ему самостоятельно составлять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целые композиции из предложенных деталей.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998" y="3356992"/>
            <a:ext cx="163830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34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552728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2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Составные картинки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сложным вариантом плоскостного конструирования является работа с разрезными картинками. Собирая картинку по образцу, ребенок подбирает детали по цвету, рисунку, прикладывает их друг к другу, путем проб и ошибок отыскивает правильный вариант их соединения.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endParaRPr lang="ru-RU" sz="20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endParaRPr lang="ru-RU" sz="2000" b="1" i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Мозаика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с мозаикой очень полезны как для познавательного развития ребенка, так и для развития целенаправленности. Детям раннего возраста следует предлагать мозаики, состоящие из крупных элементов, которыми легко действовать. Выберите из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предлагающихся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мозаике образцов самые простые, состоящие из небольшого числа деталей. Это могут быть домик с прямой крышей, цветок с тремя-четырьмя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лепестками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простой геометрический узор.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ребенком образец, помогите </a:t>
            </a: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необходимые по цвету и форме элементы. 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buNone/>
            </a:pPr>
            <a:endParaRPr lang="ru-RU" sz="20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429051"/>
            <a:ext cx="2268760" cy="17635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4223"/>
            <a:ext cx="2520280" cy="16587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722" y="1449476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9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229600" cy="1143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52936"/>
            <a:ext cx="6912768" cy="3888432"/>
          </a:xfrm>
        </p:spPr>
      </p:pic>
    </p:spTree>
    <p:extLst>
      <p:ext uri="{BB962C8B-B14F-4D97-AF65-F5344CB8AC3E}">
        <p14:creationId xmlns:p14="http://schemas.microsoft.com/office/powerpoint/2010/main" val="294995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3802</TotalTime>
  <Words>2807</Words>
  <Application>Microsoft Office PowerPoint</Application>
  <PresentationFormat>Экран (4:3)</PresentationFormat>
  <Paragraphs>298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</vt:lpstr>
      <vt:lpstr>Теоретические основы познавательной сферы</vt:lpstr>
      <vt:lpstr> </vt:lpstr>
      <vt:lpstr>Восприятие</vt:lpstr>
      <vt:lpstr>Внимание</vt:lpstr>
      <vt:lpstr>Презентация PowerPoint</vt:lpstr>
      <vt:lpstr>Презентация PowerPoint</vt:lpstr>
      <vt:lpstr>Память </vt:lpstr>
      <vt:lpstr>Возрастные особенности памяти  у детей раннего возраста:</vt:lpstr>
      <vt:lpstr>Мышление</vt:lpstr>
      <vt:lpstr>Специальные приемы, или операции, используемые в процессе мыслительной деятельности:  </vt:lpstr>
      <vt:lpstr>Воображение</vt:lpstr>
      <vt:lpstr>Картотека игр для познавательного развития детей: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</dc:creator>
  <cp:lastModifiedBy>User</cp:lastModifiedBy>
  <cp:revision>176</cp:revision>
  <dcterms:created xsi:type="dcterms:W3CDTF">2014-05-24T05:56:08Z</dcterms:created>
  <dcterms:modified xsi:type="dcterms:W3CDTF">2024-11-04T15:59:27Z</dcterms:modified>
</cp:coreProperties>
</file>