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3" r:id="rId6"/>
    <p:sldId id="264" r:id="rId7"/>
    <p:sldId id="262" r:id="rId8"/>
    <p:sldId id="266" r:id="rId9"/>
    <p:sldId id="272" r:id="rId10"/>
    <p:sldId id="261" r:id="rId11"/>
    <p:sldId id="271" r:id="rId12"/>
    <p:sldId id="273" r:id="rId13"/>
    <p:sldId id="275" r:id="rId14"/>
    <p:sldId id="265" r:id="rId15"/>
    <p:sldId id="274" r:id="rId16"/>
    <p:sldId id="278" r:id="rId17"/>
    <p:sldId id="276" r:id="rId18"/>
    <p:sldId id="279" r:id="rId19"/>
    <p:sldId id="277" r:id="rId20"/>
    <p:sldId id="260" r:id="rId21"/>
    <p:sldId id="267" r:id="rId22"/>
    <p:sldId id="268" r:id="rId23"/>
    <p:sldId id="269" r:id="rId24"/>
    <p:sldId id="27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62F46-652B-48F7-A55A-4B131B78C1B7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32140-5020-483A-851A-93C5A483C0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1078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532140-5020-483A-851A-93C5A483C05A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62930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65277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223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9430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2172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3519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2172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6193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60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1063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8976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05913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56762-572A-4FA9-81F6-1C47E7FA5CA0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B787B-885E-499A-8837-0EC8E2F24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4755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40" y="-5700"/>
            <a:ext cx="9174695" cy="68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980729"/>
            <a:ext cx="5040560" cy="2619722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pisi" pitchFamily="2" charset="0"/>
              </a:rPr>
              <a:t>Социальный проект на тему: «Быть здоровым здорово!»</a:t>
            </a:r>
            <a:endParaRPr lang="ru-RU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pisi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3886200"/>
            <a:ext cx="5184576" cy="838944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ru-RU" dirty="0" smtClean="0">
                <a:solidFill>
                  <a:srgbClr val="00B050"/>
                </a:solidFill>
              </a:rPr>
              <a:t>МО начальных классов (руководитель </a:t>
            </a:r>
            <a:r>
              <a:rPr lang="ru-RU" dirty="0" err="1" smtClean="0">
                <a:solidFill>
                  <a:srgbClr val="00B050"/>
                </a:solidFill>
              </a:rPr>
              <a:t>Назакова</a:t>
            </a:r>
            <a:r>
              <a:rPr lang="ru-RU" dirty="0" smtClean="0">
                <a:solidFill>
                  <a:srgbClr val="00B050"/>
                </a:solidFill>
              </a:rPr>
              <a:t> В.Э.)</a:t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118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9684568" y="274638"/>
            <a:ext cx="2592288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0"/>
              </a:spcAft>
            </a:pPr>
            <a:r>
              <a:rPr lang="ru-RU" b="1" i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Название проекта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smtClean="0">
                <a:latin typeface="Times New Roman"/>
                <a:ea typeface="Times New Roman"/>
              </a:rPr>
              <a:t>:</a:t>
            </a: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«Быть здоровым здорово!»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i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Территория реализации проекта:</a:t>
            </a:r>
            <a:endParaRPr lang="ru-RU" sz="2800" i="1" dirty="0" smtClean="0"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ОГКОУ «Ивановский областной центр психолого-медико-социального сопровождения»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i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Тип проекта</a:t>
            </a:r>
            <a:r>
              <a:rPr lang="ru-RU" sz="2800" i="1" dirty="0">
                <a:latin typeface="Times New Roman"/>
                <a:ea typeface="Times New Roman"/>
              </a:rPr>
              <a:t> </a:t>
            </a:r>
            <a:r>
              <a:rPr lang="ru-RU" sz="2800" i="1" dirty="0" smtClean="0">
                <a:latin typeface="Times New Roman"/>
                <a:ea typeface="Times New Roman"/>
              </a:rPr>
              <a:t>: 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Долгосрочный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i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Сроки реализации</a:t>
            </a:r>
            <a:r>
              <a:rPr lang="ru-RU" sz="2800" i="1" dirty="0">
                <a:latin typeface="Times New Roman"/>
                <a:ea typeface="Times New Roman"/>
              </a:rPr>
              <a:t> </a:t>
            </a:r>
            <a:r>
              <a:rPr lang="ru-RU" sz="2800" i="1" dirty="0" smtClean="0">
                <a:latin typeface="Times New Roman"/>
                <a:ea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</a:rPr>
              <a:t>20</a:t>
            </a: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</a:rPr>
              <a:t>25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—2026 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учебный год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i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Участники проекта:</a:t>
            </a:r>
            <a:endParaRPr lang="ru-RU" sz="2800" dirty="0" smtClean="0"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Обучающиеся 1 – 12 классы, педагоги, педагог-психолог, классные руководители, педагог-организатор, социальный педагог.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677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0476656" y="274638"/>
            <a:ext cx="64807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70000" lnSpcReduction="20000"/>
          </a:bodyPr>
          <a:lstStyle/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Направление проекта</a:t>
            </a:r>
            <a:r>
              <a:rPr lang="ru-RU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  </a:t>
            </a:r>
            <a:endParaRPr lang="ru-RU" sz="2800" dirty="0" smtClean="0"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Содействие в сохранении и укреплении здоровья обучающихся, формирование навыков здорового образа жизни.</a:t>
            </a:r>
            <a:endParaRPr lang="ru-RU" sz="2800" dirty="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Краткое содержание проекта</a:t>
            </a:r>
          </a:p>
          <a:p>
            <a:pPr indent="0" algn="just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Настоящий </a:t>
            </a:r>
            <a:r>
              <a:rPr lang="ru-RU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проект  </a:t>
            </a: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представляет </a:t>
            </a:r>
            <a:r>
              <a:rPr lang="ru-RU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собой комплекс мероприятий, направленных на популяризацию здорового  образа жизни, обеспечение необходимых условий для обучения и укрепления здоровья </a:t>
            </a: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обучающихся </a:t>
            </a:r>
            <a:r>
              <a:rPr lang="ru-RU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/</a:t>
            </a:r>
            <a:r>
              <a:rPr lang="ru-RU" sz="2800" b="1" u="sng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1- </a:t>
            </a:r>
            <a:r>
              <a:rPr lang="ru-RU" sz="2800" b="1" u="sng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12классы</a:t>
            </a: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/, он рассчитан на </a:t>
            </a: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2025-2026 </a:t>
            </a: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учебный год и </a:t>
            </a:r>
            <a:r>
              <a:rPr lang="ru-RU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предполагает постоянную работу по его дополнению и </a:t>
            </a:r>
            <a:r>
              <a:rPr lang="ru-RU" sz="28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совершенствованию.</a:t>
            </a:r>
            <a:endParaRPr lang="ru-RU" sz="1600" dirty="0">
              <a:solidFill>
                <a:srgbClr val="0070C0"/>
              </a:solidFill>
              <a:ea typeface="Times New Roman"/>
              <a:cs typeface="Times New Roman"/>
            </a:endParaRPr>
          </a:p>
          <a:p>
            <a:pPr marL="800100" indent="-457200" algn="just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Ресурсы проекта</a:t>
            </a:r>
            <a:endParaRPr lang="ru-RU" sz="2800" dirty="0" smtClean="0"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u="sng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Кадровые</a:t>
            </a: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 педагоги,</a:t>
            </a:r>
            <a:r>
              <a:rPr lang="ru-RU" sz="3100" dirty="0">
                <a:solidFill>
                  <a:srgbClr val="0070C0"/>
                </a:solidFill>
                <a:latin typeface="Times New Roman"/>
                <a:ea typeface="Times New Roman"/>
              </a:rPr>
              <a:t> классные </a:t>
            </a:r>
            <a:r>
              <a:rPr lang="ru-RU" sz="3100" dirty="0" smtClean="0">
                <a:solidFill>
                  <a:srgbClr val="0070C0"/>
                </a:solidFill>
                <a:latin typeface="Times New Roman"/>
                <a:ea typeface="Times New Roman"/>
              </a:rPr>
              <a:t>руководители, 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социальный педагог, педагог-психолог, педагог-организатор.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u="sng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Материально-финансовые</a:t>
            </a: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 грамоты, канцтовары, мультимедиа аппаратура, справочники по теме, интернет.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5196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ru-RU" b="1" u="sng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b="1" u="sng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</a:br>
            <a:r>
              <a:rPr lang="ru-RU" b="1" u="sng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Проблемные вопросы:</a:t>
            </a:r>
            <a:r>
              <a:rPr lang="ru-RU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 </a:t>
            </a:r>
            <a:r>
              <a:rPr lang="ru-RU" sz="4000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4000" dirty="0" smtClean="0">
                <a:effectLst/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827584" y="1772816"/>
            <a:ext cx="3888432" cy="4669979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ru-RU" dirty="0">
                <a:solidFill>
                  <a:srgbClr val="0070C0"/>
                </a:solidFill>
                <a:latin typeface="Times New Roman"/>
                <a:ea typeface="Times New Roman"/>
              </a:rPr>
              <a:t>Почему люди болеют? </a:t>
            </a:r>
            <a:endParaRPr lang="ru-RU" dirty="0" smtClean="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</a:rPr>
              <a:t>От </a:t>
            </a:r>
            <a:r>
              <a:rPr lang="ru-RU" dirty="0">
                <a:solidFill>
                  <a:srgbClr val="0070C0"/>
                </a:solidFill>
                <a:latin typeface="Times New Roman"/>
                <a:ea typeface="Times New Roman"/>
              </a:rPr>
              <a:t>чего зависит здоровье </a:t>
            </a: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</a:rPr>
              <a:t>человека?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</a:rPr>
              <a:t>Как </a:t>
            </a:r>
            <a:r>
              <a:rPr lang="ru-RU" dirty="0">
                <a:solidFill>
                  <a:srgbClr val="0070C0"/>
                </a:solidFill>
                <a:latin typeface="Times New Roman"/>
                <a:ea typeface="Times New Roman"/>
              </a:rPr>
              <a:t>сохранить здоровье? 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</a:rPr>
              <a:t>Модно </a:t>
            </a:r>
            <a:r>
              <a:rPr lang="ru-RU" dirty="0">
                <a:solidFill>
                  <a:srgbClr val="0070C0"/>
                </a:solidFill>
                <a:latin typeface="Times New Roman"/>
                <a:ea typeface="Times New Roman"/>
              </a:rPr>
              <a:t>ли быть здоровым?</a:t>
            </a:r>
            <a:endParaRPr lang="ru-RU" sz="2400" dirty="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13573000" y="7677472"/>
            <a:ext cx="1056234" cy="14879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84784"/>
            <a:ext cx="3672408" cy="457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5632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Актуальность проекта</a:t>
            </a:r>
            <a:r>
              <a:rPr lang="ru-RU" sz="4000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4000" dirty="0" smtClean="0">
                <a:effectLst/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обусловлена низким уровнем побуждений школьников к ведению здорового образа жизни, что снижает эффективность </a:t>
            </a:r>
            <a:r>
              <a:rPr lang="ru-RU" dirty="0" err="1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здоровьесберегающей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 среды школы.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184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9756576" y="274638"/>
            <a:ext cx="244827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700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Цель проекта</a:t>
            </a:r>
            <a:r>
              <a:rPr lang="ru-RU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: 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провести ряд мероприятий, направленных на формирование и развитие у подрастающего поколения культуры здорового образа жизни, укрепление нравственных ориентиров и сохранение физического и духовно-психического здоровья школьников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Задачи проекта: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повышение компетентности школьников в вопросах здоровья и здорового образа жизни;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воспитание ценностного отношения школьников к своему здоровью и жизни, здоровью окружающих людей;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активная пропаганда здорового образа жизни;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воспитание активной жизненной позиции, ответственного отношения к своему здоровью.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формирование культуры здорового образа жизни.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963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9900592" y="274638"/>
            <a:ext cx="244827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700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Механизм реализации проекта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buFont typeface="Wingdings" pitchFamily="2" charset="2"/>
              <a:buChar char="§"/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Создание благоприятного психологического климата в общении между обучающимися – преподавателями — родителями.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Вовлечение обучающихся во внеклассные мероприятия, по здоровому образу жизни.</a:t>
            </a:r>
            <a:endParaRPr lang="ru-RU" sz="28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2800" dirty="0" smtClean="0">
              <a:effectLst/>
              <a:latin typeface="Times New Roman"/>
              <a:ea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b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Этапы работы: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07000"/>
              </a:lnSpc>
              <a:buSzPts val="1000"/>
              <a:buNone/>
              <a:tabLst>
                <a:tab pos="457200" algn="l"/>
              </a:tabLst>
            </a:pPr>
            <a:r>
              <a:rPr lang="ru-RU" b="1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1.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Организационный</a:t>
            </a: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: подготовка и разработка мероприятий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2.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Обучающий</a:t>
            </a: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обучение навыкам ЗОЖ.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3. 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Проектирование, подготовительный</a:t>
            </a: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планирование мероприятий по ЗОЖ.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4.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реализация деятельности по блокам.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5.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Рефлексия, подведение итогов</a:t>
            </a:r>
            <a:r>
              <a:rPr lang="ru-RU" i="1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: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 анализ работы, определение перспективы её внедрения в школе.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439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433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Схема реализации проекта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«Быть здоровым здорово!»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419872" y="3254112"/>
            <a:ext cx="2232248" cy="1146996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Здоровье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1412776"/>
            <a:ext cx="1872208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Работа социально-психологической службы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99892" y="1484784"/>
            <a:ext cx="1872208" cy="8098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Ежегодная диспансеризация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69340" y="1484784"/>
            <a:ext cx="1800200" cy="76495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Занятия физкультурой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2852936"/>
            <a:ext cx="187220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Физкультурно-оздоровительная работа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5576" y="4293096"/>
            <a:ext cx="1872208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Учебный процесс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669340" y="2852936"/>
            <a:ext cx="1800200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Пропаганда здорового образа жизни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669340" y="4293096"/>
            <a:ext cx="1800200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 досуга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67046" y="5805264"/>
            <a:ext cx="186073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Контроль за перегрузками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669340" y="5805264"/>
            <a:ext cx="1863100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 питания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605562" y="5805264"/>
            <a:ext cx="1944216" cy="8280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 стрелкой 17"/>
          <p:cNvCxnSpPr>
            <a:stCxn id="7" idx="3"/>
          </p:cNvCxnSpPr>
          <p:nvPr/>
        </p:nvCxnSpPr>
        <p:spPr>
          <a:xfrm>
            <a:off x="2627784" y="1916832"/>
            <a:ext cx="97210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472100" y="1889697"/>
            <a:ext cx="119724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535996" y="2294610"/>
            <a:ext cx="0" cy="92349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1691680" y="3645024"/>
            <a:ext cx="5735" cy="6480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627784" y="4077072"/>
            <a:ext cx="972108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1691680" y="5157192"/>
            <a:ext cx="5735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4535996" y="4401108"/>
            <a:ext cx="0" cy="14041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4" name="Прямая со стрелкой 1023"/>
          <p:cNvCxnSpPr>
            <a:endCxn id="4" idx="7"/>
          </p:cNvCxnSpPr>
          <p:nvPr/>
        </p:nvCxnSpPr>
        <p:spPr>
          <a:xfrm flipH="1">
            <a:off x="5325215" y="2330614"/>
            <a:ext cx="1344125" cy="10914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7" name="Прямая со стрелкой 1026"/>
          <p:cNvCxnSpPr/>
          <p:nvPr/>
        </p:nvCxnSpPr>
        <p:spPr>
          <a:xfrm flipH="1">
            <a:off x="5652120" y="3248980"/>
            <a:ext cx="1017220" cy="39604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9" name="Прямая со стрелкой 1028"/>
          <p:cNvCxnSpPr>
            <a:endCxn id="4" idx="1"/>
          </p:cNvCxnSpPr>
          <p:nvPr/>
        </p:nvCxnSpPr>
        <p:spPr>
          <a:xfrm>
            <a:off x="2627784" y="2456892"/>
            <a:ext cx="1118993" cy="9651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1" name="Прямая со стрелкой 1030"/>
          <p:cNvCxnSpPr/>
          <p:nvPr/>
        </p:nvCxnSpPr>
        <p:spPr>
          <a:xfrm>
            <a:off x="2627784" y="3248980"/>
            <a:ext cx="792088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3" name="Прямая со стрелкой 1032"/>
          <p:cNvCxnSpPr>
            <a:endCxn id="13" idx="0"/>
          </p:cNvCxnSpPr>
          <p:nvPr/>
        </p:nvCxnSpPr>
        <p:spPr>
          <a:xfrm>
            <a:off x="7569440" y="3645024"/>
            <a:ext cx="0" cy="6480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5" name="Прямая со стрелкой 1034"/>
          <p:cNvCxnSpPr/>
          <p:nvPr/>
        </p:nvCxnSpPr>
        <p:spPr>
          <a:xfrm>
            <a:off x="5325215" y="4221088"/>
            <a:ext cx="1344125" cy="5040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8" name="Прямая со стрелкой 1037"/>
          <p:cNvCxnSpPr/>
          <p:nvPr/>
        </p:nvCxnSpPr>
        <p:spPr>
          <a:xfrm>
            <a:off x="5004048" y="4365104"/>
            <a:ext cx="1665292" cy="144016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0" name="Прямая со стрелкой 1039"/>
          <p:cNvCxnSpPr/>
          <p:nvPr/>
        </p:nvCxnSpPr>
        <p:spPr>
          <a:xfrm flipV="1">
            <a:off x="2627784" y="4293096"/>
            <a:ext cx="1296144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5514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Участие в </a:t>
            </a:r>
            <a:r>
              <a:rPr lang="ru-RU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бщешкольных мероприятиях  по ЗОЖ</a:t>
            </a: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Оформление стенда о ЗОЖ (график мероприятий, стихотворения, рисунки, рефераты, плакаты).</a:t>
            </a:r>
            <a:endParaRPr lang="ru-RU" sz="2400" dirty="0" smtClean="0">
              <a:solidFill>
                <a:srgbClr val="0070C0"/>
              </a:solidFill>
              <a:ea typeface="Times New Roman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Показ роликов социальной рекламы.</a:t>
            </a:r>
            <a:endParaRPr lang="ru-RU" sz="2400" dirty="0" smtClean="0">
              <a:solidFill>
                <a:srgbClr val="0070C0"/>
              </a:solidFill>
              <a:ea typeface="Times New Roman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Разработка буклетов.</a:t>
            </a:r>
            <a:endParaRPr lang="ru-RU" sz="2400" dirty="0" smtClean="0">
              <a:solidFill>
                <a:srgbClr val="0070C0"/>
              </a:solidFill>
              <a:ea typeface="Times New Roman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Внеклассные мероприятия по ЗОЖ.</a:t>
            </a: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33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Уроки по ЗОЖ.</a:t>
            </a:r>
            <a:endParaRPr lang="ru-RU" sz="3300" dirty="0" smtClean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Calibri"/>
                <a:cs typeface="Times New Roman"/>
              </a:rPr>
              <a:t>Конкурс рисунков, плакатов</a:t>
            </a:r>
            <a:r>
              <a:rPr lang="ru-RU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Calibri"/>
                <a:cs typeface="Times New Roman"/>
              </a:rPr>
              <a:t>«Здоровым быть здорово!» </a:t>
            </a:r>
          </a:p>
          <a:p>
            <a:pPr lvl="0">
              <a:lnSpc>
                <a:spcPct val="107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Игра - </a:t>
            </a:r>
            <a:r>
              <a:rPr lang="ru-RU" dirty="0" err="1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квест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«Быть здоровым здорово!» (подведение итогов).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596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8" y="2818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4100" name="Picture 4" descr="G:\Зимние забавы 2018\image (1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60" y="1268760"/>
            <a:ext cx="2575302" cy="17168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G:\Зимние забавы 2018\image (15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963" y="1315354"/>
            <a:ext cx="2505412" cy="1670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:\Проект Быть здоровым здорово\IMG_2956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557" y="1296204"/>
            <a:ext cx="2448272" cy="17309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G:\Проект Быть здоровым здорово\IMG_30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97" y="3933056"/>
            <a:ext cx="2596933" cy="17856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G:\Проект Быть здоровым здорово\IMG_302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254" y="3969783"/>
            <a:ext cx="2374008" cy="1780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Пользователь\Desktop\Зарница\20190228_12270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959" y="3992321"/>
            <a:ext cx="2532221" cy="17354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3097141"/>
            <a:ext cx="7992888" cy="7200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 в общешкольных мероприятиях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727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" y="262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5122" name="Picture 2" descr="C:\Users\Пользователь\Desktop\на прогулке\20190131_15270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72810"/>
            <a:ext cx="2777257" cy="19442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Пользователь\Desktop\На лыжах\20190129_11523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20" y="1196753"/>
            <a:ext cx="2619752" cy="19515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Пользователь\Desktop\внеурочка\FtPIoCibIJ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057" y="4320530"/>
            <a:ext cx="2561679" cy="19212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Пользователь\Desktop\внеурочка\fI-cUdG7clQ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33056"/>
            <a:ext cx="1731550" cy="23087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Пользователь\Desktop\внеурочка\mozqyh7NmiU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4975"/>
            <a:ext cx="1683648" cy="22448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3356992"/>
            <a:ext cx="7416824" cy="5079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Внеурочная деятельность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035" y="1196752"/>
            <a:ext cx="2917937" cy="1942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6169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6146" name="Picture 2" descr="G:\Проект Быть здоровым здорово\урок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09120"/>
            <a:ext cx="3240360" cy="21456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G:\Проект Быть здоровым здорово\урок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048" y="1196752"/>
            <a:ext cx="2808312" cy="19947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:\Проект Быть здоровым здорово\урок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50" y="1196751"/>
            <a:ext cx="2952328" cy="19947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15048" y="3284984"/>
            <a:ext cx="7223630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Открытый урок математики в 4 классе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теме: «Закрепление умножения и деления в пределах 9»  из цикла «Математика и здоровье» 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07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7170" name="Picture 2" descr="C:\Users\Пользователь\Desktop\Путеш. в город Ч. и П\20190130_1217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48846"/>
            <a:ext cx="1656184" cy="2760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Пользователь\Desktop\Путеш. в город Ч. и П\20190130_1230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4583" y="-32070944"/>
            <a:ext cx="3409790" cy="60486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006" y="1916832"/>
            <a:ext cx="1616907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13" y="3717032"/>
            <a:ext cx="1582373" cy="266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59832" y="1484784"/>
            <a:ext cx="2952328" cy="19442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Открытый классный час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1 доп. классе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«Путешествие в город Чистоты и Порядка»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069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4A4A4A"/>
                </a:solidFill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>
                <a:solidFill>
                  <a:prstClr val="black"/>
                </a:solidFill>
                <a:ea typeface="Times New Roman"/>
                <a:cs typeface="Times New Roman"/>
              </a:rPr>
              <a:t> </a:t>
            </a:r>
            <a:r>
              <a:rPr lang="ru-RU" sz="2800" b="1" dirty="0">
                <a:solidFill>
                  <a:srgbClr val="4A4A4A"/>
                </a:solidFill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dirty="0"/>
          </a:p>
        </p:txBody>
      </p:sp>
      <p:pic>
        <p:nvPicPr>
          <p:cNvPr id="1028" name="Picture 4" descr="G:\здоровье\20170208_12241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5048"/>
            <a:ext cx="3456384" cy="2004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здоровье\20170208_1237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204" y="1196752"/>
            <a:ext cx="3518188" cy="19832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здоровье\20170208_1239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46369"/>
            <a:ext cx="3384376" cy="190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здоровье\20170208_1239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215" y="4149827"/>
            <a:ext cx="3487359" cy="19659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3429000"/>
            <a:ext cx="7344816" cy="576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Открытое внеклассное занятие в 3 классе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«Путешествие в страну Доброго Здоровья»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554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" y="-2397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/>
          <a:lstStyle/>
          <a:p>
            <a:r>
              <a:rPr lang="ru-RU" sz="2800" b="1" dirty="0">
                <a:solidFill>
                  <a:srgbClr val="4A4A4A"/>
                </a:solidFill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>
                <a:solidFill>
                  <a:prstClr val="black"/>
                </a:solidFill>
                <a:ea typeface="Times New Roman"/>
                <a:cs typeface="Times New Roman"/>
              </a:rPr>
              <a:t> </a:t>
            </a:r>
            <a:r>
              <a:rPr lang="ru-RU" sz="2800" b="1" dirty="0">
                <a:solidFill>
                  <a:srgbClr val="4A4A4A"/>
                </a:solidFill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dirty="0"/>
          </a:p>
        </p:txBody>
      </p:sp>
      <p:pic>
        <p:nvPicPr>
          <p:cNvPr id="4" name="Picture 2" descr="G:\фото по ЗОЖ\IMG_347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48478"/>
            <a:ext cx="2952328" cy="22142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фото по ЗОЖ\IMG_34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340" y="1185332"/>
            <a:ext cx="2854052" cy="21405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фото по ЗОЖ\IMG_349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04073"/>
            <a:ext cx="3024336" cy="22682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фото по ЗОЖ\IMG_349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160" y="4050069"/>
            <a:ext cx="3047256" cy="22854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3483575"/>
            <a:ext cx="6840760" cy="53105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 в областных спортивных соревнованиях</a:t>
            </a:r>
            <a:endParaRPr lang="ru-RU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26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3753036"/>
            <a:ext cx="374441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620" y="1498761"/>
            <a:ext cx="3906765" cy="2930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77670" y="5013176"/>
            <a:ext cx="2952328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ети </a:t>
            </a:r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628800"/>
            <a:ext cx="3240360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Взрослые и</a:t>
            </a:r>
            <a:r>
              <a:rPr lang="ru-RU" sz="3600" dirty="0" smtClean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277350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3374182"/>
            <a:ext cx="7632848" cy="576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 рисунков «Мы за здоровый образ жизни!»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6" name="Picture 4" descr="G:\28180515\img-28180515-00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52951" y="3721545"/>
            <a:ext cx="2020319" cy="28386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G:\28180515\img-28180515-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45780" y="857581"/>
            <a:ext cx="1970126" cy="2768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G:\28180515\img-28180515-0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30841" y="857580"/>
            <a:ext cx="1970130" cy="27681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G:\28180515\img-28180515-0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2675" y="3770764"/>
            <a:ext cx="2049977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G:\28180515\img-28180515-0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9563" y="930546"/>
            <a:ext cx="2012226" cy="26642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G:\28180515\img-28180515-01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54156" y="3765065"/>
            <a:ext cx="1965092" cy="27610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3544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Реализация проекта</a:t>
            </a:r>
            <a:r>
              <a:rPr lang="ru-RU" sz="2000" dirty="0" smtClean="0"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«Быть здоровым здорово!»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9218" name="Picture 2" descr="G:\Проект Быть здоровым здорово\памятки по ЗОЖ\hello_html_2a0c4d7f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38344"/>
            <a:ext cx="3100370" cy="2190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G:\Проект Быть здоровым здорово\памятки по ЗОЖ\hello_html_m212bee1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42755"/>
            <a:ext cx="3168352" cy="22370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G:\Проект Быть здоровым здорово\памятки по ЗОЖ\s798080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90" y="4216494"/>
            <a:ext cx="3449960" cy="24322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39752" y="3645024"/>
            <a:ext cx="4608512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Памятки по ЗОЖ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921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836712"/>
            <a:ext cx="8064896" cy="64807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4A4A4A"/>
                </a:solidFill>
                <a:effectLst/>
                <a:latin typeface="Times New Roman"/>
                <a:ea typeface="Times New Roman"/>
                <a:cs typeface="Times New Roman"/>
              </a:rPr>
              <a:t>Ожидаемые результаты:</a:t>
            </a:r>
            <a:r>
              <a:rPr lang="ru-RU" sz="2400" dirty="0">
                <a:ea typeface="Calibri"/>
                <a:cs typeface="Times New Roman"/>
              </a:rPr>
              <a:t/>
            </a:r>
            <a:br>
              <a:rPr lang="ru-RU" sz="2400" dirty="0">
                <a:ea typeface="Calibri"/>
                <a:cs typeface="Times New Roman"/>
              </a:rPr>
            </a:br>
            <a:endParaRPr lang="ru-RU" sz="3200" dirty="0">
              <a:ea typeface="Calibri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повышение уровня знаний обучающихся по вопросам здорового образа жизни, повышение мотивации к двигательной активности;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изменение у всех субъектов образовательного процесса отношения к своему здоровью: выработка способности противостоять вредным привычкам и отрицательным воздействиям окружающей среды, желания и умения вести здоровый образ жизни;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уменьшение числа обучающихся бесцельно проводящих своё свободное время;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увеличение числа школьников, занимающихся в спортивных кружках и секциях; </a:t>
            </a:r>
          </a:p>
          <a:p>
            <a:pPr lvl="0">
              <a:lnSpc>
                <a:spcPct val="107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-повышение удовлетворенности обучающихся и их родителей </a:t>
            </a:r>
            <a:r>
              <a:rPr lang="ru-RU" dirty="0" err="1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здоровьесберегающей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средой в ОО.</a:t>
            </a:r>
            <a:endParaRPr lang="ru-RU" sz="2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123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584794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90833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285628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625835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633581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490</Words>
  <Application>Microsoft Office PowerPoint</Application>
  <PresentationFormat>Экран (4:3)</PresentationFormat>
  <Paragraphs>93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Социальный проект на тему: «Быть здоровым здорово!»</vt:lpstr>
      <vt:lpstr>Слайд 2</vt:lpstr>
      <vt:lpstr>Слайд 3</vt:lpstr>
      <vt:lpstr> Проблемные вопросы:  </vt:lpstr>
      <vt:lpstr>Актуальность проекта </vt:lpstr>
      <vt:lpstr>Слайд 6</vt:lpstr>
      <vt:lpstr>Слайд 7</vt:lpstr>
      <vt:lpstr>Схема реализации проекта 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Реализация проекта «Быть здоровым здорово!»</vt:lpstr>
      <vt:lpstr>Ожидаемые результаты: 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Социальный проект на тему: «Быть здоровым здорово!»</dc:title>
  <dc:creator>Пользователь</dc:creator>
  <cp:lastModifiedBy>Пользователь</cp:lastModifiedBy>
  <cp:revision>31</cp:revision>
  <dcterms:created xsi:type="dcterms:W3CDTF">2019-03-25T11:35:35Z</dcterms:created>
  <dcterms:modified xsi:type="dcterms:W3CDTF">2026-02-27T06:55:27Z</dcterms:modified>
</cp:coreProperties>
</file>