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7" r:id="rId3"/>
    <p:sldId id="310" r:id="rId4"/>
    <p:sldId id="277" r:id="rId5"/>
    <p:sldId id="258" r:id="rId6"/>
    <p:sldId id="259" r:id="rId7"/>
    <p:sldId id="304" r:id="rId8"/>
    <p:sldId id="278" r:id="rId9"/>
    <p:sldId id="260" r:id="rId10"/>
    <p:sldId id="265" r:id="rId11"/>
    <p:sldId id="270" r:id="rId12"/>
    <p:sldId id="271" r:id="rId13"/>
    <p:sldId id="272" r:id="rId14"/>
    <p:sldId id="273" r:id="rId15"/>
    <p:sldId id="274" r:id="rId16"/>
    <p:sldId id="313" r:id="rId17"/>
    <p:sldId id="314" r:id="rId18"/>
    <p:sldId id="315" r:id="rId19"/>
    <p:sldId id="275" r:id="rId20"/>
    <p:sldId id="279" r:id="rId21"/>
    <p:sldId id="311" r:id="rId22"/>
    <p:sldId id="316" r:id="rId23"/>
    <p:sldId id="282" r:id="rId24"/>
    <p:sldId id="31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53" autoAdjust="0"/>
    <p:restoredTop sz="94752" autoAdjust="0"/>
  </p:normalViewPr>
  <p:slideViewPr>
    <p:cSldViewPr>
      <p:cViewPr>
        <p:scale>
          <a:sx n="80" d="100"/>
          <a:sy n="80" d="100"/>
        </p:scale>
        <p:origin x="-1536" y="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A66A327-DA83-4A89-9900-69897021E956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85C728D-FB73-44C1-BA95-4F34223B26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66A327-DA83-4A89-9900-69897021E956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85C728D-FB73-44C1-BA95-4F34223B267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A66A327-DA83-4A89-9900-69897021E956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85C728D-FB73-44C1-BA95-4F34223B26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6A327-DA83-4A89-9900-69897021E956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C728D-FB73-44C1-BA95-4F34223B267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6A327-DA83-4A89-9900-69897021E956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C728D-FB73-44C1-BA95-4F34223B267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66A327-DA83-4A89-9900-69897021E956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85C728D-FB73-44C1-BA95-4F34223B267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6A327-DA83-4A89-9900-69897021E956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C728D-FB73-44C1-BA95-4F34223B26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66A327-DA83-4A89-9900-69897021E956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85C728D-FB73-44C1-BA95-4F34223B267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66A327-DA83-4A89-9900-69897021E956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85C728D-FB73-44C1-BA95-4F34223B267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6A327-DA83-4A89-9900-69897021E956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C728D-FB73-44C1-BA95-4F34223B26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6A327-DA83-4A89-9900-69897021E956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C728D-FB73-44C1-BA95-4F34223B26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A66A327-DA83-4A89-9900-69897021E956}" type="datetimeFigureOut">
              <a:rPr lang="ru-RU" smtClean="0"/>
              <a:pPr/>
              <a:t>30.10.2024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85C728D-FB73-44C1-BA95-4F34223B26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randomBar dir="vert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476672"/>
            <a:ext cx="7036296" cy="3166642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i="1" dirty="0" smtClean="0">
                <a:latin typeface="Monotype Corsiva" pitchFamily="66" charset="0"/>
              </a:rPr>
              <a:t/>
            </a:r>
            <a:br>
              <a:rPr lang="ru-RU" sz="3200" i="1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r>
              <a:rPr lang="ru-RU" sz="3200" dirty="0" smtClean="0">
                <a:latin typeface="Monotype Corsiva" pitchFamily="66" charset="0"/>
              </a:rPr>
              <a:t/>
            </a:r>
            <a:br>
              <a:rPr lang="ru-RU" sz="3200" dirty="0" smtClean="0">
                <a:latin typeface="Monotype Corsiva" pitchFamily="66" charset="0"/>
              </a:rPr>
            </a:br>
            <a:endParaRPr lang="ru-RU" sz="3200" dirty="0" smtClean="0">
              <a:latin typeface="Monotype Corsiva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473" y="285728"/>
            <a:ext cx="821537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cs typeface="Times New Roman" pitchFamily="18" charset="0"/>
              </a:rPr>
              <a:t>Проект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cs typeface="Times New Roman" pitchFamily="18" charset="0"/>
              </a:rPr>
              <a:t>«</a:t>
            </a:r>
            <a:r>
              <a:rPr lang="ru-RU" sz="3600" i="1" u="sng" dirty="0" smtClean="0"/>
              <a:t>Обустройство и оборудование  школьного краеведческого музея</a:t>
            </a:r>
            <a:r>
              <a:rPr lang="en-US" sz="3600" i="1" u="sng" dirty="0" smtClean="0"/>
              <a:t> c </a:t>
            </a:r>
            <a:r>
              <a:rPr lang="ru-RU" sz="3600" i="1" u="sng" dirty="0" smtClean="0"/>
              <a:t>конференц-залом</a:t>
            </a:r>
            <a:r>
              <a:rPr lang="ru-RU" sz="3600" b="1" i="1" dirty="0" smtClean="0">
                <a:cs typeface="Times New Roman" pitchFamily="18" charset="0"/>
              </a:rPr>
              <a:t>»</a:t>
            </a:r>
          </a:p>
          <a:p>
            <a:endParaRPr lang="ru-RU" sz="3600" dirty="0"/>
          </a:p>
        </p:txBody>
      </p:sp>
      <p:pic>
        <p:nvPicPr>
          <p:cNvPr id="3" name="Picture 2" descr="C:\Users\СП-рсш\Desktop\remzschoo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643182"/>
            <a:ext cx="6500858" cy="381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43042" y="214290"/>
            <a:ext cx="57150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Авторы проекта:</a:t>
            </a:r>
          </a:p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Учащиеся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класса</a:t>
            </a:r>
          </a:p>
          <a:p>
            <a:pPr algn="ctr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AutoShape 4" descr="Мебель для музее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Мебель для музее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7" name="Picture 7" descr="C:\Users\СП-рсш\Desktop\Без назван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857364"/>
            <a:ext cx="7572428" cy="42862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1071546"/>
            <a:ext cx="8286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«Нет ничего более человечного в человеке,</a:t>
            </a:r>
            <a:br>
              <a:rPr lang="ru-RU" sz="32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чем связывать прошлое и настоящее»</a:t>
            </a:r>
            <a:endParaRPr lang="ru-RU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14942" y="3000372"/>
            <a:ext cx="273441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Ф.И.Тютчев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28860" y="428604"/>
            <a:ext cx="421484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Паспорт школы: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714480" y="1071546"/>
            <a:ext cx="5572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altLang="ru-RU" sz="32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571604" y="1285860"/>
            <a:ext cx="614366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Школа открыта в 1966 году.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Общая площадь-4369 кв.м.;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Количество учебных кабинетов-33;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Есть 2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спортзала,компьютерный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класс,столовая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 сенсорная комната.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Общее количество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учащихся-623;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Педагогический состав-46 человек.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7624" y="2060848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286116" y="285728"/>
            <a:ext cx="30718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alt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1604" y="1571612"/>
            <a:ext cx="59293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Tx/>
              <a:buAutoNum type="arabicPeriod"/>
            </a:pPr>
            <a:r>
              <a:rPr lang="ru-RU" altLang="ru-RU" sz="3200" dirty="0" smtClean="0">
                <a:latin typeface="Times New Roman" pitchFamily="18" charset="0"/>
                <a:cs typeface="Times New Roman" pitchFamily="18" charset="0"/>
              </a:rPr>
              <a:t>Сохранение исторической памяти и культурного наследия через создание школьного краеведческого музея</a:t>
            </a:r>
          </a:p>
        </p:txBody>
      </p:sp>
    </p:spTree>
  </p:cSld>
  <p:clrMapOvr>
    <a:masterClrMapping/>
  </p:clrMapOvr>
  <p:transition spd="slow" advClick="0" advTm="5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28860" y="285728"/>
            <a:ext cx="464347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Задачи проекта</a:t>
            </a:r>
            <a:r>
              <a:rPr lang="ru-RU" sz="2800" b="1" dirty="0" smtClean="0"/>
              <a:t>: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14348" y="785794"/>
            <a:ext cx="757242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1.Систематизировать и обобщить накопленный поисковый материал в соответствии с выбранными направлениями;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2.Создание музея;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3.Пополнение и обновление экспозиций музея;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4.Развитие у учащихся интереса к истории, исследовательской  и познавательной деятельности ;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5.Развитие деятельности учеников по охране памятников истории и культуры родного края;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6.Привлечение к проекту учеников, родителей учащихся, общественности;</a:t>
            </a:r>
            <a:r>
              <a:rPr lang="ru-RU" sz="2200" dirty="0" smtClean="0"/>
              <a:t>          </a:t>
            </a:r>
          </a:p>
          <a:p>
            <a:r>
              <a:rPr lang="ru-RU" sz="2200" dirty="0" smtClean="0"/>
              <a:t>7.Сохранить историческую преемственность поколений, воспитать бережное отношение учеников к историческому культурному наследию, путем их вовлечения в проект;</a:t>
            </a:r>
          </a:p>
          <a:p>
            <a:r>
              <a:rPr lang="ru-RU" sz="2200" dirty="0" smtClean="0"/>
              <a:t>8.</a:t>
            </a:r>
            <a:r>
              <a:rPr lang="ru-RU" sz="2400" dirty="0" smtClean="0"/>
              <a:t>Обеспечивать возможности для самореализации, социализации подростков.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642918"/>
            <a:ext cx="77867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Проблема проекта:</a:t>
            </a:r>
          </a:p>
          <a:p>
            <a:pPr algn="ctr"/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1643050"/>
            <a:ext cx="800105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нашей школе имеется богатый архивный материал о жизни школы, предметы быта, оформлены фотоальбомы о истории села. Но материалы не систематизированы и не созданы условия для обозрения данного материала. Всё это  является причиной создания школьного музея, где бы разместились собранные материалы.</a:t>
            </a:r>
            <a:r>
              <a:rPr lang="ru-RU" sz="3200" dirty="0" smtClean="0"/>
              <a:t>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00166" y="428604"/>
            <a:ext cx="68568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Предметы в наличии для музея: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СП-рсш\Desktop\203c663e-b66c-410e-a5bb-ce9b877cec5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142984"/>
            <a:ext cx="3071834" cy="2411733"/>
          </a:xfrm>
          <a:prstGeom prst="rect">
            <a:avLst/>
          </a:prstGeom>
          <a:noFill/>
        </p:spPr>
      </p:pic>
      <p:pic>
        <p:nvPicPr>
          <p:cNvPr id="6148" name="Picture 4" descr="C:\Users\СП-рсш\Desktop\d33fb723-de24-4979-9663-8081ee05f463 - коп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1071546"/>
            <a:ext cx="2428892" cy="3027639"/>
          </a:xfrm>
          <a:prstGeom prst="rect">
            <a:avLst/>
          </a:prstGeom>
          <a:noFill/>
        </p:spPr>
      </p:pic>
      <p:pic>
        <p:nvPicPr>
          <p:cNvPr id="6149" name="Picture 5" descr="C:\Users\СП-рсш\Desktop\cae26a93-66ee-47eb-aade-3a22ed31f02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2714620"/>
            <a:ext cx="1771638" cy="2720549"/>
          </a:xfrm>
          <a:prstGeom prst="rect">
            <a:avLst/>
          </a:prstGeom>
          <a:noFill/>
        </p:spPr>
      </p:pic>
      <p:pic>
        <p:nvPicPr>
          <p:cNvPr id="6150" name="Picture 6" descr="C:\Users\СП-рсш\Desktop\b0ea35ed-10ea-4cad-8fc0-bb0502c37b7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786190"/>
            <a:ext cx="3071834" cy="2865085"/>
          </a:xfrm>
          <a:prstGeom prst="rect">
            <a:avLst/>
          </a:prstGeom>
          <a:noFill/>
        </p:spPr>
      </p:pic>
      <p:pic>
        <p:nvPicPr>
          <p:cNvPr id="6151" name="Picture 7" descr="C:\Users\СП-рсш\Desktop\3301ec25-992a-4b40-a182-8fd2c83e5cb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84" y="4357694"/>
            <a:ext cx="2857520" cy="22145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7544" y="1340768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chemeClr val="accent2"/>
              </a:solidFill>
            </a:endParaRPr>
          </a:p>
          <a:p>
            <a:pPr>
              <a:buFont typeface="Arial" pitchFamily="34" charset="0"/>
              <a:buChar char="•"/>
            </a:pPr>
            <a:endParaRPr lang="ru-RU" dirty="0" smtClean="0"/>
          </a:p>
          <a:p>
            <a:pPr>
              <a:buFont typeface="Arial" pitchFamily="34" charset="0"/>
              <a:buChar char="•"/>
            </a:pPr>
            <a:endParaRPr lang="ru-RU" b="1" dirty="0" smtClean="0">
              <a:solidFill>
                <a:schemeClr val="accent2"/>
              </a:solidFill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347864" y="21328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643042" y="214290"/>
            <a:ext cx="65008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Предметы в наличии для музея: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0496" y="335756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7173" name="Picture 5" descr="C:\Users\СП-рсш\Desktop\a35619f2-d93f-4dfc-8732-94e19091fc9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4000504"/>
            <a:ext cx="3500462" cy="2571768"/>
          </a:xfrm>
          <a:prstGeom prst="rect">
            <a:avLst/>
          </a:prstGeom>
          <a:noFill/>
        </p:spPr>
      </p:pic>
      <p:pic>
        <p:nvPicPr>
          <p:cNvPr id="1026" name="Picture 2" descr="C:\Users\СП-рсш\Desktop\58ba64e7-1ebf-47bf-aa98-cc99afe2f8b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857232"/>
            <a:ext cx="3500462" cy="2714628"/>
          </a:xfrm>
          <a:prstGeom prst="rect">
            <a:avLst/>
          </a:prstGeom>
          <a:noFill/>
        </p:spPr>
      </p:pic>
      <p:pic>
        <p:nvPicPr>
          <p:cNvPr id="1027" name="Picture 3" descr="C:\Users\СП-рсш\Desktop\0020551b-c79f-4780-9fcb-35a90fb4a4f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4000504"/>
            <a:ext cx="3857652" cy="2571767"/>
          </a:xfrm>
          <a:prstGeom prst="rect">
            <a:avLst/>
          </a:prstGeom>
          <a:noFill/>
        </p:spPr>
      </p:pic>
      <p:pic>
        <p:nvPicPr>
          <p:cNvPr id="1028" name="Picture 4" descr="C:\Users\СП-рсш\Desktop\фото для музея\5ffe78d1-5a64-4d64-ba7c-0b57d70cf88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857232"/>
            <a:ext cx="3857652" cy="26432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76056" y="2492896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28729" y="428604"/>
            <a:ext cx="628654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Этапы реализации проекта:</a:t>
            </a:r>
          </a:p>
          <a:p>
            <a:pPr algn="ctr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57290" y="1428736"/>
            <a:ext cx="650085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 этап: Определение целей и задач проекта , выбор проблемы</a:t>
            </a:r>
          </a:p>
          <a:p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 этап: Реализация проекта</a:t>
            </a:r>
          </a:p>
          <a:p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3 этап: Мониторинг реализации проекта , экскурсионная и исследовательская деятельность в рамках музея.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push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285728"/>
            <a:ext cx="8572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*Подготовительный этап:</a:t>
            </a:r>
            <a:endParaRPr lang="ru-RU" sz="32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2976" y="785794"/>
            <a:ext cx="650085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Возможности школы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Актуализация проекта среди учащихся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Определение круга лиц из числа педагогических работников, администрации школы по руководству проектом, распределение ролей, создание рабочей группы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Знакомство с опытом работы по использованию школьных музеев в образовательном процессе в других школах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Поиск и привлечение партнёров к сотрудничеству в учреждениях культуры и учительском сообществе.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00101" y="285728"/>
            <a:ext cx="7358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*Основной этап:</a:t>
            </a:r>
            <a:endParaRPr lang="ru-RU" sz="32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868" y="342900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428728" y="1357298"/>
            <a:ext cx="664373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*-Приобрести мебель и техническое оборудование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-Оформить интерьер музея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-Организовать работу с учащимися , родителями и общественностью  с.Павловск с целью пополнения школьного музея экспонатами.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-Подготовить персонал для проведения экскурсий в школьном музее.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214290"/>
            <a:ext cx="8572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*Заключительный этап:</a:t>
            </a:r>
            <a:endParaRPr lang="ru-RU" sz="32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1500174"/>
            <a:ext cx="807249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*-Торжественное открытие Школьного музея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-Подведение итогов</a:t>
            </a:r>
            <a:r>
              <a:rPr lang="ru-RU" sz="3200" dirty="0" smtClean="0"/>
              <a:t> </a:t>
            </a:r>
          </a:p>
          <a:p>
            <a:r>
              <a:rPr lang="ru-RU" sz="3200" dirty="0" smtClean="0"/>
              <a:t>  -Освещение итогов проекта на сайте школы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1700808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 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571736" y="1124744"/>
            <a:ext cx="4000528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*Общая стоимость проекта-*350000рублей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  <p:transition spd="slow" advClick="0" advTm="5000">
    <p:cover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4348" y="214290"/>
            <a:ext cx="757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Ожидаемые результаты: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857233"/>
            <a:ext cx="8429684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результате реализации проекта в школе появится современный ,  привлекательный, востребованный всеми участниками образовательного процесса школьный краеведческий музей с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конференц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залом.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Создание экспонатов и пополнение фонда школьного музея.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Использование материалов музея на уроках, классных часах, внеклассных мероприятиях и для встреч с ветеранами.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Воспитание у учащихся чувства гражданственности и патриотизма.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Возрастание уважительного отношения к подвигам отцов, к ветеранам, к старшему поколению. 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Удовлетворение потребностей детей в неформальном общении, реализация творческого потенциала школьников, увеличение количества учащихся, желающих участвовать в поисковой деятельности; 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Конференц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зал позволит демонстрировать любую визуальную информацию и интерактивные материалы: учебные и научно-популярные видеофильмы, слайды, схемы, таблицы, тексты и иллюстрации из книг, брошюр, журналов ;проводить уроки мужества.</a:t>
            </a:r>
          </a:p>
          <a:p>
            <a:r>
              <a:rPr lang="ru-RU" sz="2400" dirty="0" smtClean="0"/>
              <a:t> 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\Desktop\8e8a7b47-cb43-40ee-a412-5288c5f7829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214422"/>
            <a:ext cx="7143768" cy="53578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00100" y="785794"/>
            <a:ext cx="7129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Помещение для музея с конференц-залом: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5 класс\3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2063" y="1431925"/>
            <a:ext cx="7024687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285852" y="285728"/>
            <a:ext cx="7083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*Мебель для размещения имеющихся материалов: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ADM\Desktop\a631c2b9-52c7-4872-a4b9-29b0a920b0e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14422"/>
            <a:ext cx="7910825" cy="510541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71472" y="642918"/>
            <a:ext cx="7858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Конференц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зал: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\Desktop\19ecee4f-b012-4cf2-a743-b532944be3b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928670"/>
            <a:ext cx="4357718" cy="512891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214546" y="214290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Графический рисунок музея</a:t>
            </a:r>
            <a:r>
              <a:rPr lang="ru-RU" dirty="0" smtClean="0"/>
              <a:t>:</a:t>
            </a:r>
            <a:endParaRPr lang="ru-RU" dirty="0"/>
          </a:p>
        </p:txBody>
      </p:sp>
    </p:spTree>
  </p:cSld>
  <p:clrMapOvr>
    <a:masterClrMapping/>
  </p:clrMapOvr>
  <p:transition spd="slow" advClick="0" advTm="5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57356" y="785794"/>
            <a:ext cx="6000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Реализация проекта: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7224" y="1500174"/>
            <a:ext cx="74295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Для реализации поставленных задач, планируется создание проекта оформления школьного музея, поиск и сбор средств на создание музея, формирование актива для организации постоянной работы школьного музея, развёртывание планомерной работы по обучению и воспитанию обучающихся на основе работы по формированию экспозиций и сбору материалов основного фонда.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СП-рсш\Desktop\Без названия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2286016" cy="2786082"/>
          </a:xfrm>
          <a:prstGeom prst="rect">
            <a:avLst/>
          </a:prstGeom>
          <a:noFill/>
        </p:spPr>
      </p:pic>
      <p:pic>
        <p:nvPicPr>
          <p:cNvPr id="3" name="Picture 2" descr="C:\Users\СП-рсш\Desktop\a233673a-7cb2-54cf-6056-abc553a483a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643314"/>
            <a:ext cx="4190997" cy="300037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500298" y="2928934"/>
            <a:ext cx="614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Рабочий план реализации проекта</a:t>
            </a:r>
            <a:endParaRPr lang="ru-RU" sz="2800" dirty="0"/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2976" y="428604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Рабочий план реализации проекта:</a:t>
            </a:r>
            <a:endParaRPr lang="ru-RU" sz="28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142976" y="1000108"/>
          <a:ext cx="7039321" cy="5371094"/>
        </p:xfrm>
        <a:graphic>
          <a:graphicData uri="http://schemas.openxmlformats.org/drawingml/2006/table">
            <a:tbl>
              <a:tblPr/>
              <a:tblGrid>
                <a:gridCol w="600891"/>
                <a:gridCol w="2918402"/>
                <a:gridCol w="1760014"/>
                <a:gridCol w="1760014"/>
              </a:tblGrid>
              <a:tr h="6494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№ </a:t>
                      </a:r>
                      <a:r>
                        <a:rPr lang="ru-RU" sz="16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</a:t>
                      </a:r>
                      <a:r>
                        <a:rPr lang="en-US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/</a:t>
                      </a:r>
                      <a:r>
                        <a:rPr lang="ru-RU" sz="16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Мероприятие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Ответственные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Дата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81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Сбор информации для музея.(Экспозиции: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1.Школьные годы чудесные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2.Из истории нашего села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3.»Никто не забыт- ничто не забыто!»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4.Наши знаменитые земляки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Учащиеся школы, родители.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Сентябрь-ноябрь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Приобретение оборудования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Директор школы, учителя истории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Февраль-март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29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Оформление музея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Учителя истории, учащиеся школы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Март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Пополнение музея экспозициями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Учащиеся школы, учителя истории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течение года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47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Выставка экспозиций музея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Экскурсоводы</a:t>
                      </a:r>
                      <a:endParaRPr lang="ru-RU" sz="16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Май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00298" y="714356"/>
            <a:ext cx="52737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*Реализация проекта: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786" y="1714489"/>
            <a:ext cx="735811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Было принято решение разделить музей на четыре отдела: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3000372"/>
            <a:ext cx="60007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1.Школьные годы чудесные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2.Из истории нашего села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3. «Никто не забыт, ни что не забыто!»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4.Наши знаменитые земляки.</a:t>
            </a:r>
          </a:p>
        </p:txBody>
      </p:sp>
    </p:spTree>
    <p:extLst>
      <p:ext uri="{BB962C8B-B14F-4D97-AF65-F5344CB8AC3E}">
        <p14:creationId xmlns:p14="http://schemas.microsoft.com/office/powerpoint/2010/main" xmlns="" val="2626060500"/>
      </p:ext>
    </p:extLst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2714620"/>
            <a:ext cx="69294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solidFill>
                  <a:schemeClr val="accent6">
                    <a:lumMod val="75000"/>
                  </a:schemeClr>
                </a:solidFill>
                <a:latin typeface="Gabriola" pitchFamily="82" charset="0"/>
              </a:rPr>
              <a:t>Спасибо за внимание!</a:t>
            </a:r>
            <a:endParaRPr lang="ru-RU" sz="6000" dirty="0">
              <a:solidFill>
                <a:schemeClr val="accent6">
                  <a:lumMod val="75000"/>
                </a:schemeClr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1173</TotalTime>
  <Words>566</Words>
  <Application>Microsoft Office PowerPoint</Application>
  <PresentationFormat>Экран (4:3)</PresentationFormat>
  <Paragraphs>109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Эркер</vt:lpstr>
      <vt:lpstr>                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Экологические ЧС </dc:title>
  <dc:creator>Шкомп</dc:creator>
  <cp:lastModifiedBy>Социальный  педагог</cp:lastModifiedBy>
  <cp:revision>206</cp:revision>
  <dcterms:created xsi:type="dcterms:W3CDTF">2020-12-09T09:22:41Z</dcterms:created>
  <dcterms:modified xsi:type="dcterms:W3CDTF">2024-10-30T06:07:44Z</dcterms:modified>
</cp:coreProperties>
</file>