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2"/>
  </p:notesMasterIdLst>
  <p:sldIdLst>
    <p:sldId id="259" r:id="rId2"/>
    <p:sldId id="262" r:id="rId3"/>
    <p:sldId id="263" r:id="rId4"/>
    <p:sldId id="264" r:id="rId5"/>
    <p:sldId id="257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7" r:id="rId17"/>
    <p:sldId id="276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810" y="-3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1269A-0CF4-4FAC-9E65-941B49B6A2A8}" type="datetimeFigureOut">
              <a:rPr lang="ru-RU" smtClean="0"/>
              <a:pPr/>
              <a:t>04.11.2022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CC41B8-FC0C-45DC-9F19-4B4317A9C2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6BB2-BEA6-4953-A64E-0D8F8659675C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78FF0-71B5-4224-9F9D-DEAB179B4DF1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D31F-4499-4C10-89AA-12B9DBE74222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7348-0187-4046-B649-2E50E94C6575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BEE37-5A16-4689-BA60-FA59E31E2961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6BB-6CC9-49A6-9AF5-639F9379FE47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A7569-EF2A-4785-BD9D-6B80EA84EA57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E4B99-0240-4CC7-A4C7-F8F90B51E18D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BE174-B746-40F3-9AC8-437D03FF0E27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EA08D-F6D0-4116-96ED-517B00966BEC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B997C-B750-4823-B0D8-6F3D2932E66F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1BBECE-FE33-467D-BABE-0690D2CB85A2}" type="datetime1">
              <a:rPr lang="ru-RU" smtClean="0"/>
              <a:pPr/>
              <a:t>04.11.2022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4" name="Picture 8" descr="https://catherineasquithgallery.com/uploads/posts/2021-02/1612730747_35-p-foni-dlya-pechati-golubie-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638" y="1"/>
            <a:ext cx="9162638" cy="6857999"/>
          </a:xfrm>
          <a:prstGeom prst="rect">
            <a:avLst/>
          </a:prstGeom>
          <a:noFill/>
        </p:spPr>
      </p:pic>
      <p:sp>
        <p:nvSpPr>
          <p:cNvPr id="24578" name="AutoShape 2" descr="https://s1.slide-share.ru/s_slide/7a90db6087f4814729c1f2f2021e7f0b/77673964-1120-4618-8058-b4b1fcdf3be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https://s1.slide-share.ru/s_slide/7a90db6087f4814729c1f2f2021e7f0b/77673964-1120-4618-8058-b4b1fcdf3be8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224846"/>
          </a:xfrm>
        </p:spPr>
        <p:txBody>
          <a:bodyPr>
            <a:normAutofit/>
          </a:bodyPr>
          <a:lstStyle/>
          <a:p>
            <a:r>
              <a:rPr lang="ru-RU" sz="6600" b="1" dirty="0" err="1" smtClean="0">
                <a:solidFill>
                  <a:srgbClr val="FF0000"/>
                </a:solidFill>
                <a:latin typeface="Bahnschrift Light SemiCondensed" pitchFamily="34" charset="0"/>
              </a:rPr>
              <a:t>Дисграфия</a:t>
            </a:r>
            <a:r>
              <a:rPr lang="ru-RU" sz="6600" b="1" dirty="0" smtClean="0">
                <a:solidFill>
                  <a:srgbClr val="FF0000"/>
                </a:solidFill>
                <a:latin typeface="Bahnschrift Light SemiCondensed" pitchFamily="34" charset="0"/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latin typeface="Bahnschrift Light SemiCondensed" pitchFamily="34" charset="0"/>
              </a:rPr>
            </a:br>
            <a:r>
              <a:rPr lang="ru-RU" sz="6600" b="1" dirty="0" smtClean="0">
                <a:solidFill>
                  <a:srgbClr val="FF0000"/>
                </a:solidFill>
                <a:latin typeface="Bahnschrift Light SemiCondensed" pitchFamily="34" charset="0"/>
              </a:rPr>
              <a:t>Как помочь школьнику?</a:t>
            </a:r>
            <a:endParaRPr lang="ru-RU" sz="6600" b="1" dirty="0">
              <a:solidFill>
                <a:srgbClr val="FF0000"/>
              </a:solidFill>
              <a:latin typeface="Bahnschrift Light SemiCondensed" pitchFamily="34" charset="0"/>
            </a:endParaRPr>
          </a:p>
        </p:txBody>
      </p:sp>
      <p:pic>
        <p:nvPicPr>
          <p:cNvPr id="21506" name="Picture 2" descr="Дисграфия.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214686"/>
            <a:ext cx="4572000" cy="304800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14910" y="5357826"/>
            <a:ext cx="3929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Подготовила:</a:t>
            </a:r>
          </a:p>
          <a:p>
            <a:r>
              <a:rPr lang="ru-RU" b="1" dirty="0" smtClean="0"/>
              <a:t>у</a:t>
            </a:r>
            <a:r>
              <a:rPr lang="ru-RU" b="1" dirty="0" smtClean="0"/>
              <a:t>читель-логопед  Яковлева Ю.А.</a:t>
            </a:r>
          </a:p>
          <a:p>
            <a:r>
              <a:rPr lang="ru-RU" b="1" dirty="0" smtClean="0"/>
              <a:t>МБОУ «</a:t>
            </a:r>
            <a:r>
              <a:rPr lang="ru-RU" b="1" dirty="0" err="1" smtClean="0"/>
              <a:t>Обоянская</a:t>
            </a:r>
            <a:r>
              <a:rPr lang="ru-RU" b="1" dirty="0" smtClean="0"/>
              <a:t> СОШ №1»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14414" y="1357298"/>
            <a:ext cx="6858048" cy="2363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defRPr/>
            </a:pPr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ДИСГРАФИЯ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это специфическое расстройство письменной речи, проявляющееся в многочисленных типичных ошибках стойкого характера</a:t>
            </a:r>
          </a:p>
        </p:txBody>
      </p:sp>
      <p:pic>
        <p:nvPicPr>
          <p:cNvPr id="7" name="Picture 2" descr="https://r.mt.ru/r24/photo47EC/20416286769-0/jpg/bp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3429000"/>
            <a:ext cx="2643206" cy="32812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История знает множество выдающихся людей, которые страдали  и </a:t>
            </a:r>
            <a:r>
              <a:rPr lang="ru-RU" sz="2800" b="1" dirty="0" err="1" smtClean="0"/>
              <a:t>дисграфией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Альберт Эйнштейн </a:t>
            </a:r>
            <a:r>
              <a:rPr lang="ru-RU" sz="1800" dirty="0" smtClean="0"/>
              <a:t>(1879 - 1955), физик-теоретик, основатель современной физики, создатель теории относительности, лауреат Нобелевской премии.</a:t>
            </a:r>
            <a:br>
              <a:rPr lang="ru-RU" sz="1800" dirty="0" smtClean="0"/>
            </a:br>
            <a:r>
              <a:rPr lang="ru-RU" sz="1800" dirty="0" smtClean="0"/>
              <a:t>Эйнштейн всю жизнь плохо писал и с трудом читал.</a:t>
            </a:r>
          </a:p>
          <a:p>
            <a:r>
              <a:rPr lang="ru-RU" sz="1800" b="1" dirty="0" err="1" smtClean="0"/>
              <a:t>Ханс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Кристиан</a:t>
            </a:r>
            <a:r>
              <a:rPr lang="ru-RU" sz="1800" b="1" dirty="0" smtClean="0"/>
              <a:t> Андерсен </a:t>
            </a:r>
            <a:r>
              <a:rPr lang="ru-RU" sz="1800" dirty="0" smtClean="0"/>
              <a:t>(1805-1875), датский писатель.</a:t>
            </a:r>
            <a:br>
              <a:rPr lang="ru-RU" sz="1800" dirty="0" smtClean="0"/>
            </a:br>
            <a:r>
              <a:rPr lang="ru-RU" sz="1800" dirty="0" smtClean="0"/>
              <a:t>Андерсен сочинял свои дивные сказки по ночам и носил их в издательства. Но редакторы, потрясенные полной безграмотностью автора, возвращали их ему, иногда не дочитав до конца. </a:t>
            </a:r>
          </a:p>
          <a:p>
            <a:r>
              <a:rPr lang="ru-RU" sz="1800" b="1" dirty="0" smtClean="0"/>
              <a:t>Агата Кристи </a:t>
            </a:r>
            <a:r>
              <a:rPr lang="ru-RU" sz="1800" dirty="0" smtClean="0"/>
              <a:t>(1890-1976), сочинительница детективов.</a:t>
            </a:r>
            <a:br>
              <a:rPr lang="ru-RU" sz="1800" dirty="0" smtClean="0"/>
            </a:br>
            <a:r>
              <a:rPr lang="ru-RU" sz="1800" dirty="0" smtClean="0"/>
              <a:t>Знаменитая английская писательница Агата Кристи, «королева детектива», за свою жизнь написала больше 80 книг.</a:t>
            </a:r>
            <a:br>
              <a:rPr lang="ru-RU" sz="1800" dirty="0" smtClean="0"/>
            </a:br>
            <a:r>
              <a:rPr lang="ru-RU" sz="1800" dirty="0" smtClean="0"/>
              <a:t>Не всем известно, что маленькая Агата никак не могла научиться писать. Она делала столько ошибок и писала так медленно, что родители забрали ее из школы, и девочке пришлось продолжить обучение дома.</a:t>
            </a:r>
          </a:p>
          <a:p>
            <a:r>
              <a:rPr lang="ru-RU" sz="1800" b="1" dirty="0" smtClean="0"/>
              <a:t>Уолт Дисней  </a:t>
            </a:r>
            <a:r>
              <a:rPr lang="ru-RU" sz="1800" dirty="0" smtClean="0"/>
              <a:t>Люди, близко знавшие Уолта, уверяли, что ему гораздо легче нарисовать </a:t>
            </a:r>
            <a:r>
              <a:rPr lang="ru-RU" sz="1800" dirty="0" err="1" smtClean="0"/>
              <a:t>Микки-Мауса,чем</a:t>
            </a:r>
            <a:r>
              <a:rPr lang="ru-RU" sz="1800" dirty="0" smtClean="0"/>
              <a:t> написать слова «</a:t>
            </a:r>
            <a:r>
              <a:rPr lang="ru-RU" sz="1800" dirty="0" err="1" smtClean="0"/>
              <a:t>Mickey-Mouse</a:t>
            </a:r>
            <a:r>
              <a:rPr lang="ru-RU" sz="1800" dirty="0" smtClean="0"/>
              <a:t>»</a:t>
            </a:r>
          </a:p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11"/>
          <p:cNvSpPr>
            <a:spLocks noGrp="1"/>
          </p:cNvSpPr>
          <p:nvPr>
            <p:ph type="body" idx="1"/>
          </p:nvPr>
        </p:nvSpPr>
        <p:spPr>
          <a:xfrm>
            <a:off x="2928926" y="2857496"/>
            <a:ext cx="2802058" cy="571504"/>
          </a:xfrm>
        </p:spPr>
        <p:txBody>
          <a:bodyPr/>
          <a:lstStyle/>
          <a:p>
            <a:pPr algn="ctr"/>
            <a:r>
              <a:rPr lang="ru-RU" dirty="0" smtClean="0"/>
              <a:t>Уинстон Черчилль</a:t>
            </a:r>
            <a:endParaRPr lang="ru-RU" dirty="0"/>
          </a:p>
        </p:txBody>
      </p:sp>
      <p:pic>
        <p:nvPicPr>
          <p:cNvPr id="27650" name="Picture 2" descr="https://fb.ru/media/i/2/3/9/0/0/2/4/i/2390024.jpg?16213104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2138308" cy="2643150"/>
          </a:xfrm>
          <a:prstGeom prst="rect">
            <a:avLst/>
          </a:prstGeom>
          <a:noFill/>
        </p:spPr>
      </p:pic>
      <p:pic>
        <p:nvPicPr>
          <p:cNvPr id="27652" name="Picture 4" descr="https://www.albayan.ae/polopoly_fs/1.3884067.1594537255!/image/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42852"/>
            <a:ext cx="2155321" cy="2628804"/>
          </a:xfrm>
          <a:prstGeom prst="rect">
            <a:avLst/>
          </a:prstGeom>
          <a:noFill/>
        </p:spPr>
      </p:pic>
      <p:pic>
        <p:nvPicPr>
          <p:cNvPr id="27654" name="Picture 6" descr="https://sun9-64.userapi.com/impg/3EHDE7jBW0_Ws6XYayV1sxBemWW4KjSk48co-A/feTC-8tYkAI.jpg?size=468x604&amp;quality=96&amp;sign=14d97a553d227455adc53f2661264db0&amp;type=albu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428604"/>
            <a:ext cx="2199027" cy="2838061"/>
          </a:xfrm>
          <a:prstGeom prst="rect">
            <a:avLst/>
          </a:prstGeom>
          <a:noFill/>
        </p:spPr>
      </p:pic>
      <p:pic>
        <p:nvPicPr>
          <p:cNvPr id="27656" name="Picture 8" descr="https://moreulybok.ru/wp-content/uploads/2021/05/vladimir-vysockij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3786190"/>
            <a:ext cx="3143272" cy="2095515"/>
          </a:xfrm>
          <a:prstGeom prst="rect">
            <a:avLst/>
          </a:prstGeom>
          <a:noFill/>
        </p:spPr>
      </p:pic>
      <p:sp>
        <p:nvSpPr>
          <p:cNvPr id="13" name="Текст 11"/>
          <p:cNvSpPr txBox="1">
            <a:spLocks/>
          </p:cNvSpPr>
          <p:nvPr/>
        </p:nvSpPr>
        <p:spPr>
          <a:xfrm>
            <a:off x="2143108" y="5786454"/>
            <a:ext cx="2802058" cy="57150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ru-RU" sz="2200" dirty="0" smtClean="0"/>
              <a:t>Владимир Высоцкий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Текст 11"/>
          <p:cNvSpPr txBox="1">
            <a:spLocks/>
          </p:cNvSpPr>
          <p:nvPr/>
        </p:nvSpPr>
        <p:spPr>
          <a:xfrm>
            <a:off x="5653094" y="3581400"/>
            <a:ext cx="2802058" cy="57150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Мэрилин Монро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Текст 11"/>
          <p:cNvSpPr txBox="1">
            <a:spLocks/>
          </p:cNvSpPr>
          <p:nvPr/>
        </p:nvSpPr>
        <p:spPr>
          <a:xfrm>
            <a:off x="214282" y="3143248"/>
            <a:ext cx="2802058" cy="57150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Петр</a:t>
            </a:r>
            <a:r>
              <a:rPr kumimoji="0" lang="ru-R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232" y="642918"/>
            <a:ext cx="4286280" cy="512757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ПРИЧИНЫ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rot="5400000">
            <a:off x="3036083" y="1321579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6200000" flipH="1">
            <a:off x="5572132" y="1357298"/>
            <a:ext cx="857256" cy="7143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428596" y="2357430"/>
            <a:ext cx="4071966" cy="32147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органические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недоразвитие или поражение головного мозга: патология беременности, родовые травмы, асфиксия, менингит, энцефалит, инфекции и соматические заболевания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786314" y="2357430"/>
            <a:ext cx="4000528" cy="32147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социально-психологические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билигвизм</a:t>
            </a:r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семье, нечёткая речь окружающих, дефицит речевых контактов, невнимание к речи ребёнка со стороны взрослых и ранее обучение грамоте</a:t>
            </a: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214446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Виды </a:t>
            </a:r>
            <a:r>
              <a:rPr lang="ru-RU" dirty="0" err="1" smtClean="0">
                <a:latin typeface="Arial Black" pitchFamily="34" charset="0"/>
              </a:rPr>
              <a:t>дисграфии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41986" name="Picture 2" descr="https://ds05.infourok.ru/uploads/ex/0391/000d7110-09d58b69/img0.jpg"/>
          <p:cNvPicPr>
            <a:picLocks noChangeAspect="1" noChangeArrowheads="1"/>
          </p:cNvPicPr>
          <p:nvPr/>
        </p:nvPicPr>
        <p:blipFill>
          <a:blip r:embed="rId2"/>
          <a:srcRect r="50885" b="972"/>
          <a:stretch>
            <a:fillRect/>
          </a:stretch>
        </p:blipFill>
        <p:spPr bwMode="auto">
          <a:xfrm>
            <a:off x="3214678" y="1428736"/>
            <a:ext cx="5357850" cy="48956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/>
              <a:t>АКУСТИЧЕСКАЯ ДИСГРАФИЯ</a:t>
            </a:r>
            <a:endParaRPr lang="ru-RU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Причиной возникновения этого является нарушение дифференциации, распознавания близких звуков речи. </a:t>
            </a:r>
          </a:p>
          <a:p>
            <a:pPr>
              <a:buNone/>
              <a:defRPr/>
            </a:pPr>
            <a:endParaRPr lang="ru-RU" sz="3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письме проявляется в заменах букв, обозначающих свистящие и шипящие, звонкие и глухие, твердые и мягкие (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б-п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д-т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з-с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в-ф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г-к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ж-ш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ц-с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ц-т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ч-щ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о-у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е-и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>
            <a:normAutofit lnSpcReduction="10000"/>
          </a:bodyPr>
          <a:lstStyle/>
          <a:p>
            <a:pPr>
              <a:buFont typeface="Arial" charset="0"/>
              <a:buNone/>
              <a:defRPr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Пример:</a:t>
            </a:r>
          </a:p>
          <a:p>
            <a:pPr>
              <a:buFont typeface="Arial" charset="0"/>
              <a:buNone/>
              <a:defRPr/>
            </a:pPr>
            <a:r>
              <a:rPr lang="ru-RU" sz="3200" dirty="0" smtClean="0">
                <a:latin typeface="Arial" charset="0"/>
              </a:rPr>
              <a:t>   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Замена букв, соответствующих фонетически близким звукам: </a:t>
            </a:r>
          </a:p>
          <a:p>
            <a:pPr>
              <a:buFont typeface="Arial" charset="0"/>
              <a:buNone/>
              <a:defRPr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свистящие-шипящие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(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АБА-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АБА)</a:t>
            </a:r>
          </a:p>
          <a:p>
            <a:pPr>
              <a:buFont typeface="Arial" charset="0"/>
              <a:buNone/>
              <a:defRPr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звонкие-глухие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(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АНКА-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АНКА)</a:t>
            </a:r>
          </a:p>
          <a:p>
            <a:pPr>
              <a:buFont typeface="Arial" charset="0"/>
              <a:buNone/>
              <a:defRPr/>
            </a:pPr>
            <a:endParaRPr lang="ru-RU" sz="3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  <a:defRPr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2. Неправильное обозначении мягкости      согласных на письме: «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льод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лод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пят»</a:t>
            </a:r>
          </a:p>
          <a:p>
            <a:pPr>
              <a:buFont typeface="Arial" charset="0"/>
              <a:buNone/>
              <a:defRPr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5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Артикуляторно-акустическая</a:t>
            </a: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дисграфия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Причиной возникновения этого вида нарушений является неправильное произношение звуков речи. </a:t>
            </a:r>
          </a:p>
          <a:p>
            <a:pPr>
              <a:buNone/>
              <a:defRPr/>
            </a:pPr>
            <a:endParaRPr lang="ru-RU" sz="3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Ребенок пишет слова так, как их произносит. Отражает дефектное произношение на письме.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324492"/>
          </a:xfrm>
        </p:spPr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  <a:defRPr/>
            </a:pPr>
            <a:r>
              <a:rPr lang="ru-RU" sz="3600" i="1" dirty="0" smtClean="0">
                <a:latin typeface="Arial" charset="0"/>
              </a:rPr>
              <a:t> </a:t>
            </a: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Пример:</a:t>
            </a: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</a:t>
            </a:r>
          </a:p>
          <a:p>
            <a:pPr algn="ctr">
              <a:lnSpc>
                <a:spcPct val="90000"/>
              </a:lnSpc>
              <a:buFont typeface="Arial" charset="0"/>
              <a:buNone/>
              <a:defRPr/>
            </a:pPr>
            <a:endParaRPr lang="ru-RU" sz="3600" b="1" dirty="0" smtClean="0">
              <a:solidFill>
                <a:srgbClr val="008000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Arial" charset="0"/>
              <a:buNone/>
              <a:defRPr/>
            </a:pPr>
            <a:r>
              <a:rPr lang="ru-RU" sz="3600" dirty="0" smtClean="0">
                <a:latin typeface="Arial" charset="0"/>
              </a:rPr>
              <a:t>  </a:t>
            </a: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ребёнок говорит </a:t>
            </a:r>
          </a:p>
          <a:p>
            <a:pPr>
              <a:lnSpc>
                <a:spcPct val="90000"/>
              </a:lnSpc>
              <a:buFont typeface="Arial" charset="0"/>
              <a:buNone/>
              <a:defRPr/>
            </a:pP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коска</a:t>
            </a: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вместо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кошка</a:t>
            </a: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или </a:t>
            </a:r>
          </a:p>
          <a:p>
            <a:pPr>
              <a:lnSpc>
                <a:spcPct val="90000"/>
              </a:lnSpc>
              <a:buFont typeface="Arial" charset="0"/>
              <a:buNone/>
              <a:defRPr/>
            </a:pP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лыба</a:t>
            </a: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вместо 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рыба</a:t>
            </a: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lnSpc>
                <a:spcPct val="90000"/>
              </a:lnSpc>
              <a:buFont typeface="Arial" charset="0"/>
              <a:buNone/>
              <a:defRPr/>
            </a:pP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то чаще всего именно так он и пишет эти слова.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Дисграфия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почве нарушений языкового анализа и синтеза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Причина возникновения – затруднения при делении предложений на слова, слов на слоги, звуки. </a:t>
            </a:r>
          </a:p>
          <a:p>
            <a:pPr algn="ctr">
              <a:lnSpc>
                <a:spcPct val="80000"/>
              </a:lnSpc>
              <a:buNone/>
              <a:defRPr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Характерные ошибки: </a:t>
            </a:r>
          </a:p>
          <a:p>
            <a:pPr lvl="2"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пропуски согласных; пропуски гласных; </a:t>
            </a:r>
          </a:p>
          <a:p>
            <a:pPr lvl="2"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перестановки букв; добавления букв; </a:t>
            </a:r>
          </a:p>
          <a:p>
            <a:pPr lvl="2"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пропуски, добавления, перестановки слогов; </a:t>
            </a:r>
          </a:p>
          <a:p>
            <a:pPr lvl="2"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слитное написание слов; </a:t>
            </a:r>
          </a:p>
          <a:p>
            <a:pPr lvl="2"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раздельное написание слов; </a:t>
            </a:r>
          </a:p>
          <a:p>
            <a:pPr lvl="2"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слитное написание предлогов с другими словами; </a:t>
            </a:r>
          </a:p>
          <a:p>
            <a:pPr lvl="2">
              <a:lnSpc>
                <a:spcPct val="80000"/>
              </a:lnSpc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раздельное написание приставки и корня.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324492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None/>
              <a:defRPr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</a:t>
            </a:r>
            <a:r>
              <a:rPr lang="ru-RU" sz="4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09600" indent="-609600">
              <a:lnSpc>
                <a:spcPct val="90000"/>
              </a:lnSpc>
              <a:buFont typeface="Arial" charset="0"/>
              <a:buNone/>
              <a:defRPr/>
            </a:pPr>
            <a:endParaRPr lang="ru-RU" sz="16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Белка сидит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наветке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Птицы едят 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секомых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плюшевого -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плюше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гово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ковром -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рв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на лугах – на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галу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санки -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кричат –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чат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весна -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школа – 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ше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кола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ноябрь -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ноя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рь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дружно -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Александр –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Алексан</a:t>
            </a:r>
            <a:r>
              <a:rPr lang="ru-RU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Аграмматическая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дисграфия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Причина возникновения – недоразвитие грамматического строя речи. </a:t>
            </a:r>
          </a:p>
          <a:p>
            <a:pPr marL="0" indent="0"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Характерные ошибки:</a:t>
            </a:r>
          </a:p>
          <a:p>
            <a:pPr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изменение падежных окончаний;</a:t>
            </a:r>
          </a:p>
          <a:p>
            <a:pPr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неправильное употреблении предлогов, рода, числа; </a:t>
            </a:r>
          </a:p>
          <a:p>
            <a:pPr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пропуск членов предложения; </a:t>
            </a:r>
          </a:p>
          <a:p>
            <a:pPr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нарушение последовательности слов в предложении; </a:t>
            </a:r>
          </a:p>
          <a:p>
            <a:pPr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нарушение смысловых связей в предложении и между предложениями.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Пример:</a:t>
            </a:r>
          </a:p>
          <a:p>
            <a:pPr algn="ctr">
              <a:buFont typeface="Arial" charset="0"/>
              <a:buNone/>
              <a:defRPr/>
            </a:pPr>
            <a:endParaRPr lang="ru-RU" sz="2400" b="1" i="1" dirty="0" smtClean="0">
              <a:solidFill>
                <a:srgbClr val="33CC33"/>
              </a:solidFill>
              <a:latin typeface="Arial" charset="0"/>
            </a:endParaRPr>
          </a:p>
          <a:p>
            <a:pPr>
              <a:buFont typeface="Arial" charset="0"/>
              <a:buNone/>
              <a:defRPr/>
            </a:pPr>
            <a:r>
              <a:rPr lang="ru-RU" dirty="0" smtClean="0">
                <a:latin typeface="Arial" charset="0"/>
              </a:rPr>
              <a:t>  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козлята –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козл</a:t>
            </a:r>
            <a:r>
              <a:rPr lang="ru-RU" dirty="0" err="1" smtClean="0">
                <a:solidFill>
                  <a:srgbClr val="FF0000"/>
                </a:solidFill>
                <a:latin typeface="Arial" charset="0"/>
              </a:rPr>
              <a:t>ёнки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  много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дерев</a:t>
            </a:r>
            <a:r>
              <a:rPr lang="ru-RU" dirty="0" err="1" smtClean="0">
                <a:solidFill>
                  <a:srgbClr val="FF0000"/>
                </a:solidFill>
                <a:latin typeface="Arial" charset="0"/>
              </a:rPr>
              <a:t>ов</a:t>
            </a:r>
            <a:endParaRPr lang="ru-RU" dirty="0" smtClean="0">
              <a:solidFill>
                <a:srgbClr val="FF0000"/>
              </a:solidFill>
              <a:latin typeface="Arial" charset="0"/>
            </a:endParaRP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  над столом – </a:t>
            </a:r>
            <a:r>
              <a:rPr lang="ru-RU" dirty="0" smtClean="0">
                <a:solidFill>
                  <a:srgbClr val="FF0000"/>
                </a:solidFill>
                <a:latin typeface="Arial" charset="0"/>
              </a:rPr>
              <a:t>на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столом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  около него –около </a:t>
            </a:r>
            <a:r>
              <a:rPr lang="ru-RU" dirty="0" smtClean="0">
                <a:solidFill>
                  <a:srgbClr val="FF0000"/>
                </a:solidFill>
                <a:latin typeface="Arial" charset="0"/>
              </a:rPr>
              <a:t>ним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</a:t>
            </a:r>
          </a:p>
          <a:p>
            <a:pPr>
              <a:buFont typeface="Arial" charset="0"/>
              <a:buNone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   дети беж</a:t>
            </a:r>
            <a:r>
              <a:rPr lang="ru-RU" dirty="0" smtClean="0">
                <a:solidFill>
                  <a:srgbClr val="FF0000"/>
                </a:solidFill>
                <a:latin typeface="Arial" charset="0"/>
              </a:rPr>
              <a:t>ит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или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бе</a:t>
            </a:r>
            <a:r>
              <a:rPr lang="ru-RU" dirty="0" err="1" smtClean="0">
                <a:solidFill>
                  <a:srgbClr val="FF0000"/>
                </a:solidFill>
                <a:latin typeface="Arial" charset="0"/>
              </a:rPr>
              <a:t>жут</a:t>
            </a:r>
            <a:endParaRPr lang="ru-RU" dirty="0" smtClean="0">
              <a:solidFill>
                <a:srgbClr val="FF0000"/>
              </a:solidFill>
              <a:latin typeface="Arial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Оптическая </a:t>
            </a:r>
            <a:r>
              <a:rPr lang="ru-RU" dirty="0" err="1" smtClean="0"/>
              <a:t>дисграфия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Причина возникновения –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несформированность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зрительно-пространственных функций.</a:t>
            </a:r>
          </a:p>
          <a:p>
            <a:pPr>
              <a:lnSpc>
                <a:spcPct val="80000"/>
              </a:lnSpc>
              <a:buNone/>
              <a:defRPr/>
            </a:pPr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None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Характерные ошибки:</a:t>
            </a:r>
          </a:p>
          <a:p>
            <a:pPr>
              <a:lnSpc>
                <a:spcPct val="80000"/>
              </a:lnSpc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замена букв, состоящего из одного количества одинаковых элементов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(И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Ш, Ц и Ш, П и Т, А и М); </a:t>
            </a:r>
          </a:p>
          <a:p>
            <a:pPr>
              <a:lnSpc>
                <a:spcPct val="80000"/>
              </a:lnSpc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Замена похожих, но по-разному расположенных в пространстве элементов 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(У и Ч, Б и Д, Ш и Т)</a:t>
            </a:r>
          </a:p>
          <a:p>
            <a:pPr>
              <a:lnSpc>
                <a:spcPct val="80000"/>
              </a:lnSpc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недописывание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элементов буквы</a:t>
            </a:r>
          </a:p>
          <a:p>
            <a:pPr>
              <a:lnSpc>
                <a:spcPct val="80000"/>
              </a:lnSpc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«зеркальное» изображение букв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s://ds04.infourok.ru/uploads/ex/0734/0006e503-6ccfaec4/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Пути </a:t>
            </a:r>
            <a:r>
              <a:rPr lang="ru-RU" b="1" dirty="0" err="1" smtClean="0"/>
              <a:t>коррекциии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Коррекция звукопроизношения</a:t>
            </a:r>
            <a:endParaRPr lang="ru-RU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 Развитие зрительного и слухового внимания</a:t>
            </a:r>
          </a:p>
          <a:p>
            <a:pPr marL="0" indent="0">
              <a:buNone/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Развитие фонематического слуха </a:t>
            </a:r>
          </a:p>
          <a:p>
            <a:pPr marL="0" indent="0">
              <a:buNone/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Развитие звукового анализа и синтеза слов</a:t>
            </a:r>
          </a:p>
          <a:p>
            <a:pPr marL="0" indent="0">
              <a:buNone/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Развитие лексико-грамматического строя        речи</a:t>
            </a: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3471858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>
                <a:solidFill>
                  <a:srgbClr val="00B050"/>
                </a:solidFill>
              </a:rPr>
              <a:t>Лабиринт</a:t>
            </a:r>
            <a:endParaRPr lang="ru-RU" sz="4400" b="1" dirty="0">
              <a:solidFill>
                <a:srgbClr val="00B050"/>
              </a:solidFill>
            </a:endParaRPr>
          </a:p>
        </p:txBody>
      </p:sp>
      <p:pic>
        <p:nvPicPr>
          <p:cNvPr id="4" name="Рисунок 3" descr="https://sun9-57.userapi.com/BUJoib2XAkhpGv-a-7Sz6TdBgve7dub3RaAiug/Fvf06gQ6MgQ.jpg"/>
          <p:cNvPicPr/>
          <p:nvPr/>
        </p:nvPicPr>
        <p:blipFill>
          <a:blip r:embed="rId2" cstate="print"/>
          <a:srcRect t="10505" b="11313"/>
          <a:stretch>
            <a:fillRect/>
          </a:stretch>
        </p:blipFill>
        <p:spPr bwMode="auto">
          <a:xfrm>
            <a:off x="4500562" y="785794"/>
            <a:ext cx="3971499" cy="5378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cdn2.static1-sima-land.com/items/495769/4/700-nw.jpg"/>
          <p:cNvPicPr>
            <a:picLocks noChangeAspect="1" noChangeArrowheads="1"/>
          </p:cNvPicPr>
          <p:nvPr/>
        </p:nvPicPr>
        <p:blipFill>
          <a:blip r:embed="rId2"/>
          <a:srcRect l="20166" t="7285" r="20905" b="49857"/>
          <a:stretch>
            <a:fillRect/>
          </a:stretch>
        </p:blipFill>
        <p:spPr bwMode="auto">
          <a:xfrm>
            <a:off x="357158" y="1571612"/>
            <a:ext cx="3786214" cy="27536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Логопедическое лото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55300" name="Picture 4" descr="https://cdn2.static1-sima-land.com/items/495769/4/700-nw.jpg"/>
          <p:cNvPicPr>
            <a:picLocks noChangeAspect="1" noChangeArrowheads="1"/>
          </p:cNvPicPr>
          <p:nvPr/>
        </p:nvPicPr>
        <p:blipFill>
          <a:blip r:embed="rId2"/>
          <a:srcRect l="20357" t="70714" r="59285" b="6785"/>
          <a:stretch>
            <a:fillRect/>
          </a:stretch>
        </p:blipFill>
        <p:spPr bwMode="auto">
          <a:xfrm>
            <a:off x="6786578" y="1571612"/>
            <a:ext cx="1357322" cy="1500198"/>
          </a:xfrm>
          <a:prstGeom prst="rect">
            <a:avLst/>
          </a:prstGeom>
          <a:noFill/>
        </p:spPr>
      </p:pic>
      <p:pic>
        <p:nvPicPr>
          <p:cNvPr id="7" name="Picture 4" descr="https://cdn2.static1-sima-land.com/items/495769/4/700-nw.jpg"/>
          <p:cNvPicPr>
            <a:picLocks noChangeAspect="1" noChangeArrowheads="1"/>
          </p:cNvPicPr>
          <p:nvPr/>
        </p:nvPicPr>
        <p:blipFill>
          <a:blip r:embed="rId2"/>
          <a:srcRect l="59858" t="70572" r="19784" b="6928"/>
          <a:stretch>
            <a:fillRect/>
          </a:stretch>
        </p:blipFill>
        <p:spPr bwMode="auto">
          <a:xfrm>
            <a:off x="285720" y="5008156"/>
            <a:ext cx="1285884" cy="1421240"/>
          </a:xfrm>
          <a:prstGeom prst="rect">
            <a:avLst/>
          </a:prstGeom>
          <a:noFill/>
        </p:spPr>
      </p:pic>
      <p:pic>
        <p:nvPicPr>
          <p:cNvPr id="8" name="Picture 4" descr="https://cdn2.static1-sima-land.com/items/495769/4/700-nw.jpg"/>
          <p:cNvPicPr>
            <a:picLocks noChangeAspect="1" noChangeArrowheads="1"/>
          </p:cNvPicPr>
          <p:nvPr/>
        </p:nvPicPr>
        <p:blipFill>
          <a:blip r:embed="rId2"/>
          <a:srcRect l="59715" t="49285" r="19642" b="28500"/>
          <a:stretch>
            <a:fillRect/>
          </a:stretch>
        </p:blipFill>
        <p:spPr bwMode="auto">
          <a:xfrm>
            <a:off x="2143108" y="4929198"/>
            <a:ext cx="1376370" cy="1481150"/>
          </a:xfrm>
          <a:prstGeom prst="rect">
            <a:avLst/>
          </a:prstGeom>
          <a:noFill/>
        </p:spPr>
      </p:pic>
      <p:pic>
        <p:nvPicPr>
          <p:cNvPr id="9" name="Picture 4" descr="https://cdn2.static1-sima-land.com/items/495769/4/700-nw.jpg"/>
          <p:cNvPicPr>
            <a:picLocks noChangeAspect="1" noChangeArrowheads="1"/>
          </p:cNvPicPr>
          <p:nvPr/>
        </p:nvPicPr>
        <p:blipFill>
          <a:blip r:embed="rId2"/>
          <a:srcRect l="39500" t="70571" r="40142" b="6928"/>
          <a:stretch>
            <a:fillRect/>
          </a:stretch>
        </p:blipFill>
        <p:spPr bwMode="auto">
          <a:xfrm>
            <a:off x="4929190" y="2786058"/>
            <a:ext cx="1357322" cy="1500198"/>
          </a:xfrm>
          <a:prstGeom prst="rect">
            <a:avLst/>
          </a:prstGeom>
          <a:noFill/>
        </p:spPr>
      </p:pic>
      <p:pic>
        <p:nvPicPr>
          <p:cNvPr id="10" name="Picture 4" descr="https://cdn2.static1-sima-land.com/items/495769/4/700-nw.jpg"/>
          <p:cNvPicPr>
            <a:picLocks noChangeAspect="1" noChangeArrowheads="1"/>
          </p:cNvPicPr>
          <p:nvPr/>
        </p:nvPicPr>
        <p:blipFill>
          <a:blip r:embed="rId2"/>
          <a:srcRect l="40429" t="50072" r="39999" b="28500"/>
          <a:stretch>
            <a:fillRect/>
          </a:stretch>
        </p:blipFill>
        <p:spPr bwMode="auto">
          <a:xfrm>
            <a:off x="5072066" y="5072074"/>
            <a:ext cx="1227304" cy="1343743"/>
          </a:xfrm>
          <a:prstGeom prst="rect">
            <a:avLst/>
          </a:prstGeom>
          <a:noFill/>
        </p:spPr>
      </p:pic>
      <p:pic>
        <p:nvPicPr>
          <p:cNvPr id="11" name="Picture 4" descr="https://cdn2.static1-sima-land.com/items/495769/4/700-nw.jpg"/>
          <p:cNvPicPr>
            <a:picLocks noChangeAspect="1" noChangeArrowheads="1"/>
          </p:cNvPicPr>
          <p:nvPr/>
        </p:nvPicPr>
        <p:blipFill>
          <a:blip r:embed="rId2"/>
          <a:srcRect l="20357" t="50357" r="60357" b="29286"/>
          <a:stretch>
            <a:fillRect/>
          </a:stretch>
        </p:blipFill>
        <p:spPr bwMode="auto">
          <a:xfrm>
            <a:off x="7072330" y="4643446"/>
            <a:ext cx="1285884" cy="1357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93 0.02014 C 0.10937 -0.11181 0.23385 -0.24375 0.28368 -0.296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C 0.03159 -0.21065 0.06336 -0.42107 0.07639 -0.50185 C 0.08941 -0.58264 0.0835 -0.53403 0.07777 -0.48519 " pathEditMode="relative" ptsTypes="a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1.11111E-6 L -0.5118 -0.50417 " pathEditMode="relative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8.88889E-6 L -0.59045 -0.46204 " pathEditMode="relative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8.51852E-6 L -0.70868 0.19953 " pathEditMode="relative" ptsTypes="AA">
                                      <p:cBhvr>
                                        <p:cTn id="22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4.44444E-6 C -0.15346 0.0088 -0.30694 0.01783 -0.36805 0.02223 " pathEditMode="relative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191528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Раскрась букву «В»</a:t>
            </a:r>
            <a:endParaRPr lang="ru-RU" b="1" i="1" dirty="0"/>
          </a:p>
        </p:txBody>
      </p:sp>
      <p:pic>
        <p:nvPicPr>
          <p:cNvPr id="57346" name="Picture 2" descr="https://ds05.infourok.ru/uploads/ex/065d/000bb2a4-1f5cd698/5/hello_html_m132153b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024138"/>
            <a:ext cx="7929618" cy="5833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myslide.ru/documents_7/c68fb780e7844fb9d6e3359980ab62d8/im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0"/>
            <a:ext cx="8528009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30352" y="714356"/>
            <a:ext cx="7772400" cy="535785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Найди спрятавшиеся слова на букву </a:t>
            </a:r>
            <a:r>
              <a:rPr lang="ru-RU" sz="3600" b="1" dirty="0" smtClean="0">
                <a:solidFill>
                  <a:srgbClr val="FF0000"/>
                </a:solidFill>
              </a:rPr>
              <a:t>У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 и напиши их.</a:t>
            </a:r>
          </a:p>
          <a:p>
            <a:endParaRPr lang="ru-RU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Сурок-</a:t>
            </a:r>
          </a:p>
          <a:p>
            <a:endParaRPr lang="ru-RU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Дудочка-</a:t>
            </a:r>
          </a:p>
          <a:p>
            <a:endParaRPr lang="ru-RU" sz="36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Шутка- </a:t>
            </a:r>
          </a:p>
          <a:p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929718" cy="542928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Выпиши парами похожие слова.</a:t>
            </a:r>
            <a:br>
              <a:rPr lang="ru-RU" b="1" dirty="0" smtClean="0"/>
            </a:br>
            <a:r>
              <a:rPr lang="ru-RU" sz="4000" i="1" dirty="0" smtClean="0"/>
              <a:t>Поймать на удочку. Покормить уточку.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sz="4400" i="1" dirty="0" smtClean="0"/>
              <a:t>В речке лещ, а в лесу клещ.</a:t>
            </a:r>
            <a:br>
              <a:rPr lang="ru-RU" sz="4400" i="1" dirty="0" smtClean="0"/>
            </a:br>
            <a:r>
              <a:rPr lang="ru-RU" sz="4400" i="1" dirty="0" smtClean="0"/>
              <a:t>Большая удача , что у нас есть дача.</a:t>
            </a:r>
            <a:br>
              <a:rPr lang="ru-RU" sz="4400" i="1" dirty="0" smtClean="0"/>
            </a:br>
            <a:r>
              <a:rPr lang="ru-RU" sz="4400" i="1" dirty="0" smtClean="0"/>
              <a:t>На окне роза, а за окном гроза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786" y="2357430"/>
            <a:ext cx="3000396" cy="400052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800" dirty="0" err="1" smtClean="0">
                <a:latin typeface="Arial Black" pitchFamily="34" charset="0"/>
              </a:rPr>
              <a:t>кру</a:t>
            </a:r>
            <a:r>
              <a:rPr lang="ru-RU" sz="2800" dirty="0" smtClean="0">
                <a:latin typeface="Arial Black" pitchFamily="34" charset="0"/>
              </a:rPr>
              <a:t>…во</a:t>
            </a:r>
          </a:p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Arial Black" pitchFamily="34" charset="0"/>
              </a:rPr>
              <a:t>…</a:t>
            </a:r>
            <a:r>
              <a:rPr lang="ru-RU" sz="2800" dirty="0" err="1" smtClean="0">
                <a:latin typeface="Arial Black" pitchFamily="34" charset="0"/>
              </a:rPr>
              <a:t>асмин</a:t>
            </a:r>
            <a:endParaRPr lang="ru-RU" sz="2800" dirty="0" smtClean="0"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 err="1" smtClean="0">
                <a:latin typeface="Arial Black" pitchFamily="34" charset="0"/>
              </a:rPr>
              <a:t>лы</a:t>
            </a:r>
            <a:r>
              <a:rPr lang="ru-RU" sz="2800" dirty="0" smtClean="0">
                <a:latin typeface="Arial Black" pitchFamily="34" charset="0"/>
              </a:rPr>
              <a:t>..и</a:t>
            </a:r>
          </a:p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Arial Black" pitchFamily="34" charset="0"/>
              </a:rPr>
              <a:t>раку..</a:t>
            </a:r>
            <a:r>
              <a:rPr lang="ru-RU" sz="2800" dirty="0" err="1" smtClean="0">
                <a:latin typeface="Arial Black" pitchFamily="34" charset="0"/>
              </a:rPr>
              <a:t>ка</a:t>
            </a:r>
            <a:endParaRPr lang="ru-RU" sz="2800" dirty="0" smtClean="0"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 err="1" smtClean="0">
                <a:latin typeface="Arial Black" pitchFamily="34" charset="0"/>
              </a:rPr>
              <a:t>дру</a:t>
            </a:r>
            <a:r>
              <a:rPr lang="ru-RU" sz="2800" dirty="0" smtClean="0">
                <a:latin typeface="Arial Black" pitchFamily="34" charset="0"/>
              </a:rPr>
              <a:t>..ба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86380" y="2428868"/>
            <a:ext cx="2928958" cy="400052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Arial Black" pitchFamily="34" charset="0"/>
              </a:rPr>
              <a:t>рома..</a:t>
            </a:r>
            <a:r>
              <a:rPr lang="ru-RU" sz="2800" dirty="0" err="1" smtClean="0">
                <a:latin typeface="Arial Black" pitchFamily="34" charset="0"/>
              </a:rPr>
              <a:t>ка</a:t>
            </a:r>
            <a:endParaRPr lang="ru-RU" sz="2800" dirty="0" smtClean="0"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Arial Black" pitchFamily="34" charset="0"/>
              </a:rPr>
              <a:t>ко..</a:t>
            </a:r>
            <a:r>
              <a:rPr lang="ru-RU" sz="2800" dirty="0" err="1" smtClean="0">
                <a:latin typeface="Arial Black" pitchFamily="34" charset="0"/>
              </a:rPr>
              <a:t>ка</a:t>
            </a:r>
            <a:endParaRPr lang="ru-RU" sz="2800" dirty="0" smtClean="0"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 err="1" smtClean="0">
                <a:latin typeface="Arial Black" pitchFamily="34" charset="0"/>
              </a:rPr>
              <a:t>бакла</a:t>
            </a:r>
            <a:r>
              <a:rPr lang="ru-RU" sz="2800" dirty="0" smtClean="0">
                <a:latin typeface="Arial Black" pitchFamily="34" charset="0"/>
              </a:rPr>
              <a:t>..ан</a:t>
            </a:r>
          </a:p>
          <a:p>
            <a:pPr algn="ctr">
              <a:lnSpc>
                <a:spcPct val="150000"/>
              </a:lnSpc>
            </a:pPr>
            <a:r>
              <a:rPr lang="ru-RU" sz="2800" dirty="0" smtClean="0">
                <a:latin typeface="Arial Black" pitchFamily="34" charset="0"/>
              </a:rPr>
              <a:t>..орты</a:t>
            </a:r>
          </a:p>
          <a:p>
            <a:pPr algn="ctr">
              <a:lnSpc>
                <a:spcPct val="150000"/>
              </a:lnSpc>
            </a:pPr>
            <a:r>
              <a:rPr lang="ru-RU" sz="2800" dirty="0" err="1" smtClean="0">
                <a:latin typeface="Arial Black" pitchFamily="34" charset="0"/>
              </a:rPr>
              <a:t>ло</a:t>
            </a:r>
            <a:r>
              <a:rPr lang="ru-RU" sz="2800" dirty="0" smtClean="0">
                <a:latin typeface="Arial Black" pitchFamily="34" charset="0"/>
              </a:rPr>
              <a:t>…</a:t>
            </a:r>
            <a:r>
              <a:rPr lang="ru-RU" sz="2800" dirty="0" err="1" smtClean="0">
                <a:latin typeface="Arial Black" pitchFamily="34" charset="0"/>
              </a:rPr>
              <a:t>адка</a:t>
            </a:r>
            <a:endParaRPr lang="ru-RU" sz="2800" dirty="0">
              <a:latin typeface="Arial Black" pitchFamily="34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285720" y="857232"/>
            <a:ext cx="4000528" cy="150019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4714876" y="928670"/>
            <a:ext cx="4000528" cy="1500198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с двумя вырезанными соседними углами 7"/>
          <p:cNvSpPr/>
          <p:nvPr/>
        </p:nvSpPr>
        <p:spPr>
          <a:xfrm>
            <a:off x="1785918" y="1643050"/>
            <a:ext cx="1071570" cy="642942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ж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с двумя вырезанными соседними углами 8"/>
          <p:cNvSpPr/>
          <p:nvPr/>
        </p:nvSpPr>
        <p:spPr>
          <a:xfrm>
            <a:off x="6286512" y="1643050"/>
            <a:ext cx="1071570" cy="714380"/>
          </a:xfrm>
          <a:prstGeom prst="snip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ш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357166"/>
            <a:ext cx="8501122" cy="6357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Вставь пропущенные буквы.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 Подчеркни слова, которые ошиблись домиками.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Arial Black" pitchFamily="34" charset="0"/>
              </a:rPr>
              <a:t>Соедини стрелкой словосочетания так, чтобы получилось предложение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3686172" cy="438912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ru-RU" sz="3200" dirty="0" smtClean="0"/>
              <a:t>Скорый поезд</a:t>
            </a:r>
          </a:p>
          <a:p>
            <a:pPr>
              <a:lnSpc>
                <a:spcPct val="200000"/>
              </a:lnSpc>
              <a:buNone/>
            </a:pPr>
            <a:r>
              <a:rPr lang="ru-RU" sz="3200" dirty="0" smtClean="0"/>
              <a:t>Забавный щенок</a:t>
            </a:r>
          </a:p>
          <a:p>
            <a:pPr>
              <a:lnSpc>
                <a:spcPct val="200000"/>
              </a:lnSpc>
              <a:buNone/>
            </a:pPr>
            <a:r>
              <a:rPr lang="ru-RU" sz="3200" dirty="0" smtClean="0"/>
              <a:t>Крупный карась</a:t>
            </a:r>
          </a:p>
          <a:p>
            <a:pPr>
              <a:lnSpc>
                <a:spcPct val="200000"/>
              </a:lnSpc>
              <a:buNone/>
            </a:pPr>
            <a:r>
              <a:rPr lang="ru-RU" sz="3200" dirty="0" smtClean="0"/>
              <a:t>Первый снег</a:t>
            </a:r>
            <a:endParaRPr lang="ru-RU" sz="32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643438" y="2143116"/>
            <a:ext cx="4714908" cy="43891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ru-RU" sz="3200" dirty="0" smtClean="0"/>
              <a:t>попался на удочку.</a:t>
            </a:r>
          </a:p>
          <a:p>
            <a:pPr marL="274320" marR="0" lvl="0" indent="-27432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ru-RU" sz="3200" dirty="0" smtClean="0"/>
              <a:t>скрипит под ногами.</a:t>
            </a:r>
          </a:p>
          <a:p>
            <a:pPr marL="274320" marR="0" lvl="0" indent="-27432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ru-RU" sz="3200" dirty="0" smtClean="0"/>
              <a:t>п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одрастает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у друга.</a:t>
            </a:r>
          </a:p>
          <a:p>
            <a:pPr marL="274320" marR="0" lvl="0" indent="-274320" algn="l" defTabSz="914400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ru-RU" sz="3200" dirty="0" smtClean="0"/>
              <a:t>п</a:t>
            </a:r>
            <a:r>
              <a:rPr lang="ru-RU" sz="3200" baseline="0" dirty="0" smtClean="0"/>
              <a:t>рибывает на станцию.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6759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Раздели </a:t>
            </a:r>
            <a:r>
              <a:rPr lang="ru-RU" sz="4000" b="1" dirty="0" err="1" smtClean="0"/>
              <a:t>склеившиесядруг</a:t>
            </a:r>
            <a:r>
              <a:rPr lang="ru-RU" sz="4000" b="1" dirty="0" smtClean="0"/>
              <a:t> с другом слова, запиши предложение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000372"/>
            <a:ext cx="8715436" cy="33242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6000" b="1" dirty="0" err="1" smtClean="0">
                <a:solidFill>
                  <a:srgbClr val="7030A0"/>
                </a:solidFill>
              </a:rPr>
              <a:t>Насоснестучитдятел</a:t>
            </a:r>
            <a:endParaRPr lang="ru-RU" sz="60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6000" b="1" dirty="0" smtClean="0">
                <a:solidFill>
                  <a:srgbClr val="7030A0"/>
                </a:solidFill>
              </a:rPr>
              <a:t>На сосне стучит дятел.</a:t>
            </a:r>
            <a:endParaRPr lang="ru-RU" sz="6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Посмотри внимательно,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 отгадай слова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4824" name="Picture 8" descr="https://logoped18.ru/images/prochitai-slova-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428868"/>
            <a:ext cx="8327626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Распутай паутинку, узнай слово</a:t>
            </a:r>
            <a:endParaRPr lang="ru-RU" b="1" dirty="0"/>
          </a:p>
        </p:txBody>
      </p:sp>
      <p:pic>
        <p:nvPicPr>
          <p:cNvPr id="40962" name="Picture 2" descr="Пин от пользователя Anastasi Gabovich на доске учеба Задания на грамотность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2669227" y="2045626"/>
            <a:ext cx="4948558" cy="40005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Расшифруй слово.</a:t>
            </a:r>
            <a:br>
              <a:rPr lang="ru-RU" b="1" dirty="0" smtClean="0"/>
            </a:br>
            <a:r>
              <a:rPr lang="ru-RU" b="1" dirty="0" smtClean="0"/>
              <a:t>( по первым звукам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3010" name="Picture 2" descr="https://ckaska.ru/wp-content/uploads/2022/01/i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071677"/>
            <a:ext cx="7858180" cy="44202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867788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/>
              <a:t>Спасибо за внимание!</a:t>
            </a:r>
            <a:endParaRPr lang="ru-RU" sz="7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B4ECFC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1106</TotalTime>
  <Words>681</Words>
  <PresentationFormat>Экран (4:3)</PresentationFormat>
  <Paragraphs>128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Дисграфия Как помочь школьнику?</vt:lpstr>
      <vt:lpstr>Слайд 2</vt:lpstr>
      <vt:lpstr>История знает множество выдающихся людей, которые страдали  и дисграфией.</vt:lpstr>
      <vt:lpstr>Слайд 4</vt:lpstr>
      <vt:lpstr>ПРИЧИНЫ</vt:lpstr>
      <vt:lpstr>Виды дисграфии</vt:lpstr>
      <vt:lpstr>АКУСТИЧЕСКАЯ ДИСГРАФИЯ</vt:lpstr>
      <vt:lpstr>Слайд 8</vt:lpstr>
      <vt:lpstr>Артикуляторно-акустическая дисграфия</vt:lpstr>
      <vt:lpstr>Слайд 10</vt:lpstr>
      <vt:lpstr>Дисграфия на почве нарушений языкового анализа и синтеза</vt:lpstr>
      <vt:lpstr>Слайд 12</vt:lpstr>
      <vt:lpstr>Аграмматическая дисграфия</vt:lpstr>
      <vt:lpstr>Слайд 14</vt:lpstr>
      <vt:lpstr>Оптическая дисграфия</vt:lpstr>
      <vt:lpstr>Слайд 16</vt:lpstr>
      <vt:lpstr>Пути коррекциии</vt:lpstr>
      <vt:lpstr>Слайд 18</vt:lpstr>
      <vt:lpstr>Логопедическое лото</vt:lpstr>
      <vt:lpstr>Раскрась букву «В»</vt:lpstr>
      <vt:lpstr>Слайд 21</vt:lpstr>
      <vt:lpstr>Слайд 22</vt:lpstr>
      <vt:lpstr>   Выпиши парами похожие слова. Поймать на удочку. Покормить уточку. В речке лещ, а в лесу клещ. Большая удача , что у нас есть дача. На окне роза, а за окном гроза</vt:lpstr>
      <vt:lpstr>Слайд 24</vt:lpstr>
      <vt:lpstr>Соедини стрелкой словосочетания так, чтобы получилось предложение</vt:lpstr>
      <vt:lpstr>Раздели склеившиесядруг с другом слова, запиши предложение</vt:lpstr>
      <vt:lpstr>Посмотри внимательно,  отгадай слова</vt:lpstr>
      <vt:lpstr>Распутай паутинку, узнай слово</vt:lpstr>
      <vt:lpstr>Расшифруй слово. ( по первым звукам)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TeeN</dc:creator>
  <cp:lastModifiedBy>TeeN</cp:lastModifiedBy>
  <cp:revision>41</cp:revision>
  <dcterms:created xsi:type="dcterms:W3CDTF">2022-06-08T20:15:41Z</dcterms:created>
  <dcterms:modified xsi:type="dcterms:W3CDTF">2022-11-04T15:02:24Z</dcterms:modified>
</cp:coreProperties>
</file>