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70" r:id="rId1"/>
  </p:sldMasterIdLst>
  <p:notesMasterIdLst>
    <p:notesMasterId r:id="rId19"/>
  </p:notesMasterIdLst>
  <p:sldIdLst>
    <p:sldId id="256" r:id="rId2"/>
    <p:sldId id="271" r:id="rId3"/>
    <p:sldId id="257" r:id="rId4"/>
    <p:sldId id="258" r:id="rId5"/>
    <p:sldId id="259" r:id="rId6"/>
    <p:sldId id="260" r:id="rId7"/>
    <p:sldId id="261" r:id="rId8"/>
    <p:sldId id="262" r:id="rId9"/>
    <p:sldId id="263" r:id="rId10"/>
    <p:sldId id="264" r:id="rId11"/>
    <p:sldId id="265" r:id="rId12"/>
    <p:sldId id="266" r:id="rId13"/>
    <p:sldId id="267" r:id="rId14"/>
    <p:sldId id="268" r:id="rId15"/>
    <p:sldId id="269" r:id="rId16"/>
    <p:sldId id="270" r:id="rId17"/>
    <p:sldId id="272" r:id="rId18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2" autoAdjust="0"/>
    <p:restoredTop sz="94095" autoAdjust="0"/>
  </p:normalViewPr>
  <p:slideViewPr>
    <p:cSldViewPr snapToGrid="0">
      <p:cViewPr>
        <p:scale>
          <a:sx n="60" d="100"/>
          <a:sy n="60" d="100"/>
        </p:scale>
        <p:origin x="884" y="176"/>
      </p:cViewPr>
      <p:guideLst/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notesViewPr>
    <p:cSldViewPr snapToGrid="0">
      <p:cViewPr varScale="1">
        <p:scale>
          <a:sx n="53" d="100"/>
          <a:sy n="53" d="100"/>
        </p:scale>
        <p:origin x="2648" y="52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D36EFC3-30F2-4129-856B-14905EA01B61}" type="datetimeFigureOut">
              <a:rPr lang="ru-RU" smtClean="0"/>
              <a:t>31.03.2025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C6570B7-B078-4895-829A-1EB5780DF26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4548343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C6570B7-B078-4895-829A-1EB5780DF269}" type="slidenum">
              <a:rPr lang="ru-RU" smtClean="0"/>
              <a:t>1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12598278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C6570B7-B078-4895-829A-1EB5780DF269}" type="slidenum">
              <a:rPr lang="ru-RU" smtClean="0"/>
              <a:t>6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051882386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C6570B7-B078-4895-829A-1EB5780DF269}" type="slidenum">
              <a:rPr lang="ru-RU" smtClean="0"/>
              <a:t>12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491776290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C6570B7-B078-4895-829A-1EB5780DF269}" type="slidenum">
              <a:rPr lang="ru-RU" smtClean="0"/>
              <a:t>15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10009348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589213" y="2514600"/>
            <a:ext cx="8915399" cy="2262781"/>
          </a:xfrm>
        </p:spPr>
        <p:txBody>
          <a:bodyPr anchor="b">
            <a:normAutofit/>
          </a:bodyPr>
          <a:lstStyle>
            <a:lvl1pPr>
              <a:defRPr sz="54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589213" y="4777379"/>
            <a:ext cx="8915399" cy="1126283"/>
          </a:xfrm>
        </p:spPr>
        <p:txBody>
          <a:bodyPr anchor="t"/>
          <a:lstStyle>
            <a:lvl1pPr marL="0" indent="0" algn="l">
              <a:buNone/>
              <a:defRPr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49B2E2-D05B-44F7-96FF-0C3A3629E4E5}" type="datetimeFigureOut">
              <a:rPr lang="ru-RU" smtClean="0"/>
              <a:t>31.03.2025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Freeform 6"/>
          <p:cNvSpPr/>
          <p:nvPr/>
        </p:nvSpPr>
        <p:spPr bwMode="auto">
          <a:xfrm>
            <a:off x="0" y="4323810"/>
            <a:ext cx="1744652" cy="778589"/>
          </a:xfrm>
          <a:custGeom>
            <a:avLst/>
            <a:gdLst/>
            <a:ahLst/>
            <a:cxnLst/>
            <a:rect l="0" t="0" r="r" b="b"/>
            <a:pathLst>
              <a:path w="372" h="166">
                <a:moveTo>
                  <a:pt x="287" y="166"/>
                </a:moveTo>
                <a:cubicBezTo>
                  <a:pt x="290" y="166"/>
                  <a:pt x="292" y="165"/>
                  <a:pt x="293" y="164"/>
                </a:cubicBezTo>
                <a:cubicBezTo>
                  <a:pt x="293" y="163"/>
                  <a:pt x="294" y="163"/>
                  <a:pt x="294" y="163"/>
                </a:cubicBezTo>
                <a:cubicBezTo>
                  <a:pt x="370" y="87"/>
                  <a:pt x="370" y="87"/>
                  <a:pt x="370" y="87"/>
                </a:cubicBezTo>
                <a:cubicBezTo>
                  <a:pt x="372" y="85"/>
                  <a:pt x="372" y="81"/>
                  <a:pt x="370" y="78"/>
                </a:cubicBezTo>
                <a:cubicBezTo>
                  <a:pt x="294" y="3"/>
                  <a:pt x="294" y="3"/>
                  <a:pt x="294" y="3"/>
                </a:cubicBezTo>
                <a:cubicBezTo>
                  <a:pt x="294" y="2"/>
                  <a:pt x="293" y="2"/>
                  <a:pt x="293" y="2"/>
                </a:cubicBezTo>
                <a:cubicBezTo>
                  <a:pt x="292" y="1"/>
                  <a:pt x="290" y="0"/>
                  <a:pt x="287" y="0"/>
                </a:cubicBezTo>
                <a:cubicBezTo>
                  <a:pt x="0" y="0"/>
                  <a:pt x="0" y="0"/>
                  <a:pt x="0" y="0"/>
                </a:cubicBezTo>
                <a:cubicBezTo>
                  <a:pt x="0" y="166"/>
                  <a:pt x="0" y="166"/>
                  <a:pt x="0" y="166"/>
                </a:cubicBezTo>
                <a:lnTo>
                  <a:pt x="287" y="166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4529540"/>
            <a:ext cx="779767" cy="365125"/>
          </a:xfrm>
        </p:spPr>
        <p:txBody>
          <a:bodyPr/>
          <a:lstStyle/>
          <a:p>
            <a:fld id="{1ADACF54-5936-4ED7-9099-2E8365CFF0F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36549620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92925" y="624110"/>
            <a:ext cx="8911687" cy="128089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589212" y="2133600"/>
            <a:ext cx="8915400" cy="3777622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49B2E2-D05B-44F7-96FF-0C3A3629E4E5}" type="datetimeFigureOut">
              <a:rPr lang="ru-RU" smtClean="0"/>
              <a:t>31.03.2025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DACF54-5936-4ED7-9099-2E8365CFF0F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7968259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2058750"/>
            <a:ext cx="8915399" cy="1468800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3530129"/>
            <a:ext cx="8915399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49B2E2-D05B-44F7-96FF-0C3A3629E4E5}" type="datetimeFigureOut">
              <a:rPr lang="ru-RU" smtClean="0"/>
              <a:t>31.03.2025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1ADACF54-5936-4ED7-9099-2E8365CFF0F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90753841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2589212" y="2133600"/>
            <a:ext cx="4313864" cy="3777622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7190747" y="2126222"/>
            <a:ext cx="4313864" cy="3777622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49B2E2-D05B-44F7-96FF-0C3A3629E4E5}" type="datetimeFigureOut">
              <a:rPr lang="ru-RU" smtClean="0"/>
              <a:t>31.03.2025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2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13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787782"/>
            <a:ext cx="779767" cy="365125"/>
          </a:xfrm>
        </p:spPr>
        <p:txBody>
          <a:bodyPr/>
          <a:lstStyle/>
          <a:p>
            <a:fld id="{1ADACF54-5936-4ED7-9099-2E8365CFF0F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56849790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939373" y="1972703"/>
            <a:ext cx="3992732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2589212" y="2548966"/>
            <a:ext cx="4342893" cy="3354060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7506629" y="1969475"/>
            <a:ext cx="3999001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7166957" y="2545738"/>
            <a:ext cx="4338674" cy="3354060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49B2E2-D05B-44F7-96FF-0C3A3629E4E5}" type="datetimeFigureOut">
              <a:rPr lang="ru-RU" smtClean="0"/>
              <a:t>31.03.2025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2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13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787782"/>
            <a:ext cx="779767" cy="365125"/>
          </a:xfrm>
        </p:spPr>
        <p:txBody>
          <a:bodyPr/>
          <a:lstStyle/>
          <a:p>
            <a:fld id="{1ADACF54-5936-4ED7-9099-2E8365CFF0F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51067827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49B2E2-D05B-44F7-96FF-0C3A3629E4E5}" type="datetimeFigureOut">
              <a:rPr lang="ru-RU" smtClean="0"/>
              <a:t>31.03.2025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DACF54-5936-4ED7-9099-2E8365CFF0F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40773811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49B2E2-D05B-44F7-96FF-0C3A3629E4E5}" type="datetimeFigureOut">
              <a:rPr lang="ru-RU" smtClean="0"/>
              <a:t>31.03.2025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DACF54-5936-4ED7-9099-2E8365CFF0F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53948973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446088"/>
            <a:ext cx="3505199" cy="976312"/>
          </a:xfrm>
        </p:spPr>
        <p:txBody>
          <a:bodyPr anchor="b"/>
          <a:lstStyle>
            <a:lvl1pPr algn="l">
              <a:defRPr sz="20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323012" y="446088"/>
            <a:ext cx="5181600" cy="5414963"/>
          </a:xfrm>
        </p:spPr>
        <p:txBody>
          <a:bodyPr anchor="ctr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2" y="1598613"/>
            <a:ext cx="3505199" cy="4262436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49B2E2-D05B-44F7-96FF-0C3A3629E4E5}" type="datetimeFigureOut">
              <a:rPr lang="ru-RU" smtClean="0"/>
              <a:t>31.03.2025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DACF54-5936-4ED7-9099-2E8365CFF0F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94254888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3" y="4800600"/>
            <a:ext cx="8915400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589212" y="634965"/>
            <a:ext cx="8915400" cy="3854970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367338"/>
            <a:ext cx="8915400" cy="493712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49B2E2-D05B-44F7-96FF-0C3A3629E4E5}" type="datetimeFigureOut">
              <a:rPr lang="ru-RU" smtClean="0"/>
              <a:t>31.03.2025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1ADACF54-5936-4ED7-9099-2E8365CFF0F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5694914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Заголовок и подпис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609600"/>
            <a:ext cx="8915399" cy="311704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4354046"/>
            <a:ext cx="8915399" cy="1555864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49B2E2-D05B-44F7-96FF-0C3A3629E4E5}" type="datetimeFigureOut">
              <a:rPr lang="ru-RU" smtClean="0"/>
              <a:t>31.03.2025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1ADACF54-5936-4ED7-9099-2E8365CFF0F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32712246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849949" y="609600"/>
            <a:ext cx="8393926" cy="289560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3275012" y="3505200"/>
            <a:ext cx="753655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4354046"/>
            <a:ext cx="8915399" cy="1555864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49B2E2-D05B-44F7-96FF-0C3A3629E4E5}" type="datetimeFigureOut">
              <a:rPr lang="ru-RU" smtClean="0"/>
              <a:t>31.03.2025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1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1ADACF54-5936-4ED7-9099-2E8365CFF0F2}" type="slidenum">
              <a:rPr lang="ru-RU" smtClean="0"/>
              <a:t>‹#›</a:t>
            </a:fld>
            <a:endParaRPr lang="ru-RU"/>
          </a:p>
        </p:txBody>
      </p:sp>
      <p:sp>
        <p:nvSpPr>
          <p:cNvPr id="14" name="TextBox 13"/>
          <p:cNvSpPr txBox="1"/>
          <p:nvPr/>
        </p:nvSpPr>
        <p:spPr>
          <a:xfrm>
            <a:off x="2467652" y="648005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1114852" y="290530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618476607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Карточка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3" y="2438400"/>
            <a:ext cx="8915400" cy="2724845"/>
          </a:xfrm>
        </p:spPr>
        <p:txBody>
          <a:bodyPr anchor="b">
            <a:normAutofit/>
          </a:bodyPr>
          <a:lstStyle>
            <a:lvl1pPr algn="l">
              <a:defRPr sz="48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49B2E2-D05B-44F7-96FF-0C3A3629E4E5}" type="datetimeFigureOut">
              <a:rPr lang="ru-RU" smtClean="0"/>
              <a:t>31.03.2025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1ADACF54-5936-4ED7-9099-2E8365CFF0F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532020406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карточки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itle 1"/>
          <p:cNvSpPr>
            <a:spLocks noGrp="1"/>
          </p:cNvSpPr>
          <p:nvPr>
            <p:ph type="title"/>
          </p:nvPr>
        </p:nvSpPr>
        <p:spPr>
          <a:xfrm>
            <a:off x="2849949" y="609600"/>
            <a:ext cx="8393926" cy="289560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21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2589212" y="4343400"/>
            <a:ext cx="8915400" cy="838200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49B2E2-D05B-44F7-96FF-0C3A3629E4E5}" type="datetimeFigureOut">
              <a:rPr lang="ru-RU" smtClean="0"/>
              <a:t>31.03.2025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1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1ADACF54-5936-4ED7-9099-2E8365CFF0F2}" type="slidenum">
              <a:rPr lang="ru-RU" smtClean="0"/>
              <a:t>‹#›</a:t>
            </a:fld>
            <a:endParaRPr lang="ru-RU"/>
          </a:p>
        </p:txBody>
      </p:sp>
      <p:sp>
        <p:nvSpPr>
          <p:cNvPr id="17" name="TextBox 16"/>
          <p:cNvSpPr txBox="1"/>
          <p:nvPr/>
        </p:nvSpPr>
        <p:spPr>
          <a:xfrm>
            <a:off x="2467652" y="648005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11114852" y="290530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2676658627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Истина или лож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627407"/>
            <a:ext cx="8915399" cy="2880020"/>
          </a:xfrm>
        </p:spPr>
        <p:txBody>
          <a:bodyPr anchor="ctr">
            <a:normAutofit/>
          </a:bodyPr>
          <a:lstStyle>
            <a:lvl1pPr algn="l">
              <a:defRPr sz="48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21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2589212" y="4343400"/>
            <a:ext cx="8915400" cy="838200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49B2E2-D05B-44F7-96FF-0C3A3629E4E5}" type="datetimeFigureOut">
              <a:rPr lang="ru-RU" smtClean="0"/>
              <a:t>31.03.2025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1ADACF54-5936-4ED7-9099-2E8365CFF0F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914966344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49B2E2-D05B-44F7-96FF-0C3A3629E4E5}" type="datetimeFigureOut">
              <a:rPr lang="ru-RU" smtClean="0"/>
              <a:t>31.03.2025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DACF54-5936-4ED7-9099-2E8365CFF0F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530323006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294812" y="627405"/>
            <a:ext cx="2207601" cy="5283817"/>
          </a:xfrm>
        </p:spPr>
        <p:txBody>
          <a:bodyPr vert="eaVert" anchor="ctr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2589212" y="627405"/>
            <a:ext cx="6477000" cy="5283817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49B2E2-D05B-44F7-96FF-0C3A3629E4E5}" type="datetimeFigureOut">
              <a:rPr lang="ru-RU" smtClean="0"/>
              <a:t>31.03.2025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DACF54-5936-4ED7-9099-2E8365CFF0F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36485138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3" name="Group 22"/>
          <p:cNvGrpSpPr/>
          <p:nvPr/>
        </p:nvGrpSpPr>
        <p:grpSpPr>
          <a:xfrm>
            <a:off x="1" y="228600"/>
            <a:ext cx="2851516" cy="6638628"/>
            <a:chOff x="2487613" y="285750"/>
            <a:chExt cx="2428875" cy="5654676"/>
          </a:xfrm>
        </p:grpSpPr>
        <p:sp>
          <p:nvSpPr>
            <p:cNvPr id="24" name="Freeform 11"/>
            <p:cNvSpPr/>
            <p:nvPr/>
          </p:nvSpPr>
          <p:spPr bwMode="auto">
            <a:xfrm>
              <a:off x="2487613" y="2284413"/>
              <a:ext cx="85725" cy="533400"/>
            </a:xfrm>
            <a:custGeom>
              <a:avLst/>
              <a:gdLst/>
              <a:ahLst/>
              <a:cxnLst/>
              <a:rect l="0" t="0" r="r" b="b"/>
              <a:pathLst>
                <a:path w="22" h="136">
                  <a:moveTo>
                    <a:pt x="22" y="136"/>
                  </a:moveTo>
                  <a:cubicBezTo>
                    <a:pt x="20" y="117"/>
                    <a:pt x="19" y="99"/>
                    <a:pt x="17" y="80"/>
                  </a:cubicBezTo>
                  <a:cubicBezTo>
                    <a:pt x="11" y="54"/>
                    <a:pt x="6" y="27"/>
                    <a:pt x="0" y="0"/>
                  </a:cubicBezTo>
                  <a:cubicBezTo>
                    <a:pt x="0" y="35"/>
                    <a:pt x="0" y="35"/>
                    <a:pt x="0" y="35"/>
                  </a:cubicBezTo>
                  <a:cubicBezTo>
                    <a:pt x="6" y="64"/>
                    <a:pt x="13" y="94"/>
                    <a:pt x="20" y="124"/>
                  </a:cubicBezTo>
                  <a:cubicBezTo>
                    <a:pt x="20" y="128"/>
                    <a:pt x="21" y="132"/>
                    <a:pt x="22" y="136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5" name="Freeform 12"/>
            <p:cNvSpPr/>
            <p:nvPr/>
          </p:nvSpPr>
          <p:spPr bwMode="auto">
            <a:xfrm>
              <a:off x="2597151" y="2779713"/>
              <a:ext cx="550863" cy="1978025"/>
            </a:xfrm>
            <a:custGeom>
              <a:avLst/>
              <a:gdLst/>
              <a:ahLst/>
              <a:cxnLst/>
              <a:rect l="0" t="0" r="r" b="b"/>
              <a:pathLst>
                <a:path w="140" h="504">
                  <a:moveTo>
                    <a:pt x="86" y="350"/>
                  </a:moveTo>
                  <a:cubicBezTo>
                    <a:pt x="103" y="402"/>
                    <a:pt x="120" y="453"/>
                    <a:pt x="139" y="504"/>
                  </a:cubicBezTo>
                  <a:cubicBezTo>
                    <a:pt x="139" y="495"/>
                    <a:pt x="139" y="487"/>
                    <a:pt x="140" y="478"/>
                  </a:cubicBezTo>
                  <a:cubicBezTo>
                    <a:pt x="124" y="435"/>
                    <a:pt x="109" y="391"/>
                    <a:pt x="95" y="347"/>
                  </a:cubicBezTo>
                  <a:cubicBezTo>
                    <a:pt x="58" y="233"/>
                    <a:pt x="27" y="117"/>
                    <a:pt x="0" y="0"/>
                  </a:cubicBezTo>
                  <a:cubicBezTo>
                    <a:pt x="2" y="20"/>
                    <a:pt x="4" y="41"/>
                    <a:pt x="6" y="61"/>
                  </a:cubicBezTo>
                  <a:cubicBezTo>
                    <a:pt x="30" y="158"/>
                    <a:pt x="56" y="255"/>
                    <a:pt x="86" y="35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6" name="Freeform 13"/>
            <p:cNvSpPr/>
            <p:nvPr/>
          </p:nvSpPr>
          <p:spPr bwMode="auto">
            <a:xfrm>
              <a:off x="3175001" y="4730750"/>
              <a:ext cx="519113" cy="1209675"/>
            </a:xfrm>
            <a:custGeom>
              <a:avLst/>
              <a:gdLst/>
              <a:ahLst/>
              <a:cxnLst/>
              <a:rect l="0" t="0" r="r" b="b"/>
              <a:pathLst>
                <a:path w="132" h="308">
                  <a:moveTo>
                    <a:pt x="8" y="22"/>
                  </a:moveTo>
                  <a:cubicBezTo>
                    <a:pt x="5" y="15"/>
                    <a:pt x="2" y="8"/>
                    <a:pt x="0" y="0"/>
                  </a:cubicBezTo>
                  <a:cubicBezTo>
                    <a:pt x="0" y="10"/>
                    <a:pt x="0" y="19"/>
                    <a:pt x="0" y="29"/>
                  </a:cubicBezTo>
                  <a:cubicBezTo>
                    <a:pt x="21" y="85"/>
                    <a:pt x="44" y="140"/>
                    <a:pt x="68" y="194"/>
                  </a:cubicBezTo>
                  <a:cubicBezTo>
                    <a:pt x="85" y="232"/>
                    <a:pt x="104" y="270"/>
                    <a:pt x="123" y="308"/>
                  </a:cubicBezTo>
                  <a:cubicBezTo>
                    <a:pt x="132" y="308"/>
                    <a:pt x="132" y="308"/>
                    <a:pt x="132" y="308"/>
                  </a:cubicBezTo>
                  <a:cubicBezTo>
                    <a:pt x="113" y="269"/>
                    <a:pt x="94" y="230"/>
                    <a:pt x="77" y="190"/>
                  </a:cubicBezTo>
                  <a:cubicBezTo>
                    <a:pt x="52" y="135"/>
                    <a:pt x="29" y="79"/>
                    <a:pt x="8" y="22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7" name="Freeform 14"/>
            <p:cNvSpPr/>
            <p:nvPr/>
          </p:nvSpPr>
          <p:spPr bwMode="auto">
            <a:xfrm>
              <a:off x="3305176" y="5630863"/>
              <a:ext cx="146050" cy="309563"/>
            </a:xfrm>
            <a:custGeom>
              <a:avLst/>
              <a:gdLst/>
              <a:ahLst/>
              <a:cxnLst/>
              <a:rect l="0" t="0" r="r" b="b"/>
              <a:pathLst>
                <a:path w="37" h="79">
                  <a:moveTo>
                    <a:pt x="28" y="79"/>
                  </a:moveTo>
                  <a:cubicBezTo>
                    <a:pt x="37" y="79"/>
                    <a:pt x="37" y="79"/>
                    <a:pt x="37" y="79"/>
                  </a:cubicBezTo>
                  <a:cubicBezTo>
                    <a:pt x="24" y="53"/>
                    <a:pt x="12" y="27"/>
                    <a:pt x="0" y="0"/>
                  </a:cubicBezTo>
                  <a:cubicBezTo>
                    <a:pt x="8" y="27"/>
                    <a:pt x="17" y="53"/>
                    <a:pt x="28" y="79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8" name="Freeform 15"/>
            <p:cNvSpPr/>
            <p:nvPr/>
          </p:nvSpPr>
          <p:spPr bwMode="auto">
            <a:xfrm>
              <a:off x="2573338" y="2817813"/>
              <a:ext cx="700088" cy="2835275"/>
            </a:xfrm>
            <a:custGeom>
              <a:avLst/>
              <a:gdLst/>
              <a:ahLst/>
              <a:cxnLst/>
              <a:rect l="0" t="0" r="r" b="b"/>
              <a:pathLst>
                <a:path w="178" h="722">
                  <a:moveTo>
                    <a:pt x="162" y="660"/>
                  </a:moveTo>
                  <a:cubicBezTo>
                    <a:pt x="145" y="618"/>
                    <a:pt x="130" y="576"/>
                    <a:pt x="116" y="534"/>
                  </a:cubicBezTo>
                  <a:cubicBezTo>
                    <a:pt x="84" y="437"/>
                    <a:pt x="59" y="337"/>
                    <a:pt x="40" y="236"/>
                  </a:cubicBezTo>
                  <a:cubicBezTo>
                    <a:pt x="29" y="175"/>
                    <a:pt x="20" y="113"/>
                    <a:pt x="12" y="51"/>
                  </a:cubicBezTo>
                  <a:cubicBezTo>
                    <a:pt x="8" y="34"/>
                    <a:pt x="4" y="17"/>
                    <a:pt x="0" y="0"/>
                  </a:cubicBezTo>
                  <a:cubicBezTo>
                    <a:pt x="8" y="79"/>
                    <a:pt x="19" y="159"/>
                    <a:pt x="33" y="237"/>
                  </a:cubicBezTo>
                  <a:cubicBezTo>
                    <a:pt x="51" y="339"/>
                    <a:pt x="76" y="439"/>
                    <a:pt x="107" y="537"/>
                  </a:cubicBezTo>
                  <a:cubicBezTo>
                    <a:pt x="123" y="586"/>
                    <a:pt x="141" y="634"/>
                    <a:pt x="160" y="681"/>
                  </a:cubicBezTo>
                  <a:cubicBezTo>
                    <a:pt x="166" y="695"/>
                    <a:pt x="172" y="708"/>
                    <a:pt x="178" y="722"/>
                  </a:cubicBezTo>
                  <a:cubicBezTo>
                    <a:pt x="176" y="717"/>
                    <a:pt x="175" y="713"/>
                    <a:pt x="174" y="708"/>
                  </a:cubicBezTo>
                  <a:cubicBezTo>
                    <a:pt x="169" y="692"/>
                    <a:pt x="165" y="676"/>
                    <a:pt x="162" y="66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9" name="Freeform 16"/>
            <p:cNvSpPr/>
            <p:nvPr/>
          </p:nvSpPr>
          <p:spPr bwMode="auto">
            <a:xfrm>
              <a:off x="2506663" y="285750"/>
              <a:ext cx="90488" cy="2493963"/>
            </a:xfrm>
            <a:custGeom>
              <a:avLst/>
              <a:gdLst/>
              <a:ahLst/>
              <a:cxnLst/>
              <a:rect l="0" t="0" r="r" b="b"/>
              <a:pathLst>
                <a:path w="23" h="635">
                  <a:moveTo>
                    <a:pt x="11" y="577"/>
                  </a:moveTo>
                  <a:cubicBezTo>
                    <a:pt x="12" y="581"/>
                    <a:pt x="12" y="585"/>
                    <a:pt x="12" y="589"/>
                  </a:cubicBezTo>
                  <a:cubicBezTo>
                    <a:pt x="15" y="603"/>
                    <a:pt x="19" y="617"/>
                    <a:pt x="22" y="632"/>
                  </a:cubicBezTo>
                  <a:cubicBezTo>
                    <a:pt x="22" y="633"/>
                    <a:pt x="22" y="634"/>
                    <a:pt x="23" y="635"/>
                  </a:cubicBezTo>
                  <a:cubicBezTo>
                    <a:pt x="21" y="615"/>
                    <a:pt x="19" y="596"/>
                    <a:pt x="17" y="576"/>
                  </a:cubicBezTo>
                  <a:cubicBezTo>
                    <a:pt x="9" y="474"/>
                    <a:pt x="5" y="372"/>
                    <a:pt x="5" y="269"/>
                  </a:cubicBezTo>
                  <a:cubicBezTo>
                    <a:pt x="6" y="179"/>
                    <a:pt x="9" y="90"/>
                    <a:pt x="15" y="0"/>
                  </a:cubicBezTo>
                  <a:cubicBezTo>
                    <a:pt x="12" y="0"/>
                    <a:pt x="12" y="0"/>
                    <a:pt x="12" y="0"/>
                  </a:cubicBezTo>
                  <a:cubicBezTo>
                    <a:pt x="5" y="89"/>
                    <a:pt x="2" y="179"/>
                    <a:pt x="1" y="269"/>
                  </a:cubicBezTo>
                  <a:cubicBezTo>
                    <a:pt x="0" y="372"/>
                    <a:pt x="3" y="474"/>
                    <a:pt x="11" y="577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0" name="Freeform 17"/>
            <p:cNvSpPr/>
            <p:nvPr/>
          </p:nvSpPr>
          <p:spPr bwMode="auto">
            <a:xfrm>
              <a:off x="2554288" y="2598738"/>
              <a:ext cx="66675" cy="420688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0" y="0"/>
                  </a:moveTo>
                  <a:cubicBezTo>
                    <a:pt x="2" y="19"/>
                    <a:pt x="3" y="37"/>
                    <a:pt x="5" y="56"/>
                  </a:cubicBezTo>
                  <a:cubicBezTo>
                    <a:pt x="9" y="73"/>
                    <a:pt x="13" y="90"/>
                    <a:pt x="17" y="107"/>
                  </a:cubicBezTo>
                  <a:cubicBezTo>
                    <a:pt x="15" y="87"/>
                    <a:pt x="13" y="66"/>
                    <a:pt x="11" y="46"/>
                  </a:cubicBezTo>
                  <a:cubicBezTo>
                    <a:pt x="10" y="45"/>
                    <a:pt x="10" y="44"/>
                    <a:pt x="10" y="43"/>
                  </a:cubicBezTo>
                  <a:cubicBezTo>
                    <a:pt x="7" y="28"/>
                    <a:pt x="3" y="1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1" name="Freeform 18"/>
            <p:cNvSpPr/>
            <p:nvPr/>
          </p:nvSpPr>
          <p:spPr bwMode="auto">
            <a:xfrm>
              <a:off x="3143251" y="4757738"/>
              <a:ext cx="161925" cy="873125"/>
            </a:xfrm>
            <a:custGeom>
              <a:avLst/>
              <a:gdLst/>
              <a:ahLst/>
              <a:cxnLst/>
              <a:rect l="0" t="0" r="r" b="b"/>
              <a:pathLst>
                <a:path w="41" h="222">
                  <a:moveTo>
                    <a:pt x="0" y="0"/>
                  </a:moveTo>
                  <a:cubicBezTo>
                    <a:pt x="0" y="31"/>
                    <a:pt x="2" y="62"/>
                    <a:pt x="5" y="93"/>
                  </a:cubicBezTo>
                  <a:cubicBezTo>
                    <a:pt x="8" y="117"/>
                    <a:pt x="12" y="142"/>
                    <a:pt x="17" y="166"/>
                  </a:cubicBezTo>
                  <a:cubicBezTo>
                    <a:pt x="19" y="172"/>
                    <a:pt x="22" y="178"/>
                    <a:pt x="24" y="184"/>
                  </a:cubicBezTo>
                  <a:cubicBezTo>
                    <a:pt x="30" y="197"/>
                    <a:pt x="35" y="209"/>
                    <a:pt x="41" y="222"/>
                  </a:cubicBezTo>
                  <a:cubicBezTo>
                    <a:pt x="40" y="219"/>
                    <a:pt x="39" y="215"/>
                    <a:pt x="38" y="212"/>
                  </a:cubicBezTo>
                  <a:cubicBezTo>
                    <a:pt x="26" y="172"/>
                    <a:pt x="18" y="132"/>
                    <a:pt x="13" y="92"/>
                  </a:cubicBezTo>
                  <a:cubicBezTo>
                    <a:pt x="11" y="68"/>
                    <a:pt x="9" y="45"/>
                    <a:pt x="8" y="22"/>
                  </a:cubicBezTo>
                  <a:cubicBezTo>
                    <a:pt x="8" y="21"/>
                    <a:pt x="7" y="20"/>
                    <a:pt x="7" y="18"/>
                  </a:cubicBezTo>
                  <a:cubicBezTo>
                    <a:pt x="5" y="12"/>
                    <a:pt x="2" y="6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2" name="Freeform 19"/>
            <p:cNvSpPr/>
            <p:nvPr/>
          </p:nvSpPr>
          <p:spPr bwMode="auto">
            <a:xfrm>
              <a:off x="3148013" y="1282700"/>
              <a:ext cx="1768475" cy="3448050"/>
            </a:xfrm>
            <a:custGeom>
              <a:avLst/>
              <a:gdLst/>
              <a:ahLst/>
              <a:cxnLst/>
              <a:rect l="0" t="0" r="r" b="b"/>
              <a:pathLst>
                <a:path w="450" h="878">
                  <a:moveTo>
                    <a:pt x="7" y="854"/>
                  </a:moveTo>
                  <a:cubicBezTo>
                    <a:pt x="10" y="772"/>
                    <a:pt x="26" y="691"/>
                    <a:pt x="50" y="613"/>
                  </a:cubicBezTo>
                  <a:cubicBezTo>
                    <a:pt x="75" y="535"/>
                    <a:pt x="109" y="460"/>
                    <a:pt x="149" y="388"/>
                  </a:cubicBezTo>
                  <a:cubicBezTo>
                    <a:pt x="189" y="316"/>
                    <a:pt x="235" y="248"/>
                    <a:pt x="285" y="183"/>
                  </a:cubicBezTo>
                  <a:cubicBezTo>
                    <a:pt x="310" y="151"/>
                    <a:pt x="337" y="119"/>
                    <a:pt x="364" y="89"/>
                  </a:cubicBezTo>
                  <a:cubicBezTo>
                    <a:pt x="378" y="74"/>
                    <a:pt x="392" y="58"/>
                    <a:pt x="406" y="44"/>
                  </a:cubicBezTo>
                  <a:cubicBezTo>
                    <a:pt x="421" y="29"/>
                    <a:pt x="435" y="15"/>
                    <a:pt x="450" y="1"/>
                  </a:cubicBezTo>
                  <a:cubicBezTo>
                    <a:pt x="450" y="0"/>
                    <a:pt x="450" y="0"/>
                    <a:pt x="450" y="0"/>
                  </a:cubicBezTo>
                  <a:cubicBezTo>
                    <a:pt x="434" y="14"/>
                    <a:pt x="420" y="28"/>
                    <a:pt x="405" y="43"/>
                  </a:cubicBezTo>
                  <a:cubicBezTo>
                    <a:pt x="391" y="57"/>
                    <a:pt x="377" y="72"/>
                    <a:pt x="363" y="88"/>
                  </a:cubicBezTo>
                  <a:cubicBezTo>
                    <a:pt x="335" y="118"/>
                    <a:pt x="308" y="149"/>
                    <a:pt x="283" y="181"/>
                  </a:cubicBezTo>
                  <a:cubicBezTo>
                    <a:pt x="232" y="246"/>
                    <a:pt x="185" y="314"/>
                    <a:pt x="145" y="386"/>
                  </a:cubicBezTo>
                  <a:cubicBezTo>
                    <a:pt x="104" y="457"/>
                    <a:pt x="70" y="533"/>
                    <a:pt x="45" y="611"/>
                  </a:cubicBezTo>
                  <a:cubicBezTo>
                    <a:pt x="19" y="690"/>
                    <a:pt x="3" y="771"/>
                    <a:pt x="0" y="854"/>
                  </a:cubicBezTo>
                  <a:cubicBezTo>
                    <a:pt x="0" y="856"/>
                    <a:pt x="0" y="857"/>
                    <a:pt x="0" y="859"/>
                  </a:cubicBezTo>
                  <a:cubicBezTo>
                    <a:pt x="2" y="865"/>
                    <a:pt x="4" y="872"/>
                    <a:pt x="7" y="878"/>
                  </a:cubicBezTo>
                  <a:cubicBezTo>
                    <a:pt x="7" y="870"/>
                    <a:pt x="7" y="862"/>
                    <a:pt x="7" y="85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3" name="Freeform 20"/>
            <p:cNvSpPr/>
            <p:nvPr/>
          </p:nvSpPr>
          <p:spPr bwMode="auto">
            <a:xfrm>
              <a:off x="3273426" y="5653088"/>
              <a:ext cx="138113" cy="287338"/>
            </a:xfrm>
            <a:custGeom>
              <a:avLst/>
              <a:gdLst/>
              <a:ahLst/>
              <a:cxnLst/>
              <a:rect l="0" t="0" r="r" b="b"/>
              <a:pathLst>
                <a:path w="35" h="73">
                  <a:moveTo>
                    <a:pt x="0" y="0"/>
                  </a:moveTo>
                  <a:cubicBezTo>
                    <a:pt x="7" y="24"/>
                    <a:pt x="16" y="49"/>
                    <a:pt x="26" y="73"/>
                  </a:cubicBezTo>
                  <a:cubicBezTo>
                    <a:pt x="35" y="73"/>
                    <a:pt x="35" y="73"/>
                    <a:pt x="35" y="73"/>
                  </a:cubicBezTo>
                  <a:cubicBezTo>
                    <a:pt x="23" y="49"/>
                    <a:pt x="11" y="2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4" name="Freeform 21"/>
            <p:cNvSpPr/>
            <p:nvPr/>
          </p:nvSpPr>
          <p:spPr bwMode="auto">
            <a:xfrm>
              <a:off x="3143251" y="4656138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7" y="44"/>
                  </a:moveTo>
                  <a:cubicBezTo>
                    <a:pt x="7" y="46"/>
                    <a:pt x="8" y="47"/>
                    <a:pt x="8" y="48"/>
                  </a:cubicBezTo>
                  <a:cubicBezTo>
                    <a:pt x="8" y="38"/>
                    <a:pt x="8" y="29"/>
                    <a:pt x="8" y="19"/>
                  </a:cubicBezTo>
                  <a:cubicBezTo>
                    <a:pt x="5" y="13"/>
                    <a:pt x="3" y="6"/>
                    <a:pt x="1" y="0"/>
                  </a:cubicBezTo>
                  <a:cubicBezTo>
                    <a:pt x="0" y="9"/>
                    <a:pt x="0" y="17"/>
                    <a:pt x="0" y="26"/>
                  </a:cubicBezTo>
                  <a:cubicBezTo>
                    <a:pt x="2" y="32"/>
                    <a:pt x="5" y="38"/>
                    <a:pt x="7" y="4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5" name="Freeform 22"/>
            <p:cNvSpPr/>
            <p:nvPr/>
          </p:nvSpPr>
          <p:spPr bwMode="auto">
            <a:xfrm>
              <a:off x="3211513" y="5410200"/>
              <a:ext cx="203200" cy="530225"/>
            </a:xfrm>
            <a:custGeom>
              <a:avLst/>
              <a:gdLst/>
              <a:ahLst/>
              <a:cxnLst/>
              <a:rect l="0" t="0" r="r" b="b"/>
              <a:pathLst>
                <a:path w="52" h="135">
                  <a:moveTo>
                    <a:pt x="7" y="18"/>
                  </a:moveTo>
                  <a:cubicBezTo>
                    <a:pt x="5" y="12"/>
                    <a:pt x="2" y="6"/>
                    <a:pt x="0" y="0"/>
                  </a:cubicBezTo>
                  <a:cubicBezTo>
                    <a:pt x="3" y="16"/>
                    <a:pt x="7" y="32"/>
                    <a:pt x="12" y="48"/>
                  </a:cubicBezTo>
                  <a:cubicBezTo>
                    <a:pt x="13" y="53"/>
                    <a:pt x="14" y="57"/>
                    <a:pt x="16" y="62"/>
                  </a:cubicBezTo>
                  <a:cubicBezTo>
                    <a:pt x="27" y="86"/>
                    <a:pt x="39" y="111"/>
                    <a:pt x="51" y="135"/>
                  </a:cubicBezTo>
                  <a:cubicBezTo>
                    <a:pt x="52" y="135"/>
                    <a:pt x="52" y="135"/>
                    <a:pt x="52" y="135"/>
                  </a:cubicBezTo>
                  <a:cubicBezTo>
                    <a:pt x="41" y="109"/>
                    <a:pt x="32" y="83"/>
                    <a:pt x="24" y="56"/>
                  </a:cubicBezTo>
                  <a:cubicBezTo>
                    <a:pt x="18" y="43"/>
                    <a:pt x="13" y="31"/>
                    <a:pt x="7" y="18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</p:grpSp>
      <p:grpSp>
        <p:nvGrpSpPr>
          <p:cNvPr id="10" name="Group 9"/>
          <p:cNvGrpSpPr/>
          <p:nvPr/>
        </p:nvGrpSpPr>
        <p:grpSpPr>
          <a:xfrm>
            <a:off x="27221" y="157"/>
            <a:ext cx="2356674" cy="6853096"/>
            <a:chOff x="6627813" y="195610"/>
            <a:chExt cx="1952625" cy="5678141"/>
          </a:xfrm>
        </p:grpSpPr>
        <p:sp>
          <p:nvSpPr>
            <p:cNvPr id="11" name="Freeform 27"/>
            <p:cNvSpPr/>
            <p:nvPr/>
          </p:nvSpPr>
          <p:spPr bwMode="auto">
            <a:xfrm>
              <a:off x="6627813" y="195610"/>
              <a:ext cx="409575" cy="3646488"/>
            </a:xfrm>
            <a:custGeom>
              <a:avLst/>
              <a:gdLst/>
              <a:ahLst/>
              <a:cxnLst/>
              <a:rect l="0" t="0" r="r" b="b"/>
              <a:pathLst>
                <a:path w="103" h="920">
                  <a:moveTo>
                    <a:pt x="7" y="210"/>
                  </a:moveTo>
                  <a:cubicBezTo>
                    <a:pt x="11" y="288"/>
                    <a:pt x="17" y="367"/>
                    <a:pt x="26" y="445"/>
                  </a:cubicBezTo>
                  <a:cubicBezTo>
                    <a:pt x="34" y="523"/>
                    <a:pt x="44" y="601"/>
                    <a:pt x="57" y="679"/>
                  </a:cubicBezTo>
                  <a:cubicBezTo>
                    <a:pt x="69" y="757"/>
                    <a:pt x="84" y="834"/>
                    <a:pt x="101" y="911"/>
                  </a:cubicBezTo>
                  <a:cubicBezTo>
                    <a:pt x="102" y="914"/>
                    <a:pt x="103" y="917"/>
                    <a:pt x="103" y="920"/>
                  </a:cubicBezTo>
                  <a:cubicBezTo>
                    <a:pt x="102" y="905"/>
                    <a:pt x="100" y="889"/>
                    <a:pt x="99" y="874"/>
                  </a:cubicBezTo>
                  <a:cubicBezTo>
                    <a:pt x="99" y="871"/>
                    <a:pt x="99" y="868"/>
                    <a:pt x="99" y="866"/>
                  </a:cubicBezTo>
                  <a:cubicBezTo>
                    <a:pt x="85" y="803"/>
                    <a:pt x="73" y="741"/>
                    <a:pt x="63" y="678"/>
                  </a:cubicBezTo>
                  <a:cubicBezTo>
                    <a:pt x="50" y="600"/>
                    <a:pt x="39" y="523"/>
                    <a:pt x="30" y="444"/>
                  </a:cubicBezTo>
                  <a:cubicBezTo>
                    <a:pt x="21" y="366"/>
                    <a:pt x="14" y="288"/>
                    <a:pt x="9" y="209"/>
                  </a:cubicBezTo>
                  <a:cubicBezTo>
                    <a:pt x="7" y="170"/>
                    <a:pt x="5" y="131"/>
                    <a:pt x="3" y="92"/>
                  </a:cubicBezTo>
                  <a:cubicBezTo>
                    <a:pt x="2" y="61"/>
                    <a:pt x="1" y="31"/>
                    <a:pt x="1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31"/>
                    <a:pt x="1" y="61"/>
                    <a:pt x="1" y="92"/>
                  </a:cubicBezTo>
                  <a:cubicBezTo>
                    <a:pt x="3" y="131"/>
                    <a:pt x="4" y="170"/>
                    <a:pt x="7" y="21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2" name="Freeform 28"/>
            <p:cNvSpPr/>
            <p:nvPr/>
          </p:nvSpPr>
          <p:spPr bwMode="auto">
            <a:xfrm>
              <a:off x="7061201" y="3771900"/>
              <a:ext cx="350838" cy="1309688"/>
            </a:xfrm>
            <a:custGeom>
              <a:avLst/>
              <a:gdLst/>
              <a:ahLst/>
              <a:cxnLst/>
              <a:rect l="0" t="0" r="r" b="b"/>
              <a:pathLst>
                <a:path w="88" h="330">
                  <a:moveTo>
                    <a:pt x="53" y="229"/>
                  </a:moveTo>
                  <a:cubicBezTo>
                    <a:pt x="64" y="263"/>
                    <a:pt x="75" y="297"/>
                    <a:pt x="88" y="330"/>
                  </a:cubicBezTo>
                  <a:cubicBezTo>
                    <a:pt x="88" y="323"/>
                    <a:pt x="88" y="315"/>
                    <a:pt x="88" y="308"/>
                  </a:cubicBezTo>
                  <a:cubicBezTo>
                    <a:pt x="88" y="307"/>
                    <a:pt x="88" y="305"/>
                    <a:pt x="88" y="304"/>
                  </a:cubicBezTo>
                  <a:cubicBezTo>
                    <a:pt x="79" y="278"/>
                    <a:pt x="70" y="252"/>
                    <a:pt x="62" y="226"/>
                  </a:cubicBezTo>
                  <a:cubicBezTo>
                    <a:pt x="38" y="152"/>
                    <a:pt x="17" y="76"/>
                    <a:pt x="0" y="0"/>
                  </a:cubicBezTo>
                  <a:cubicBezTo>
                    <a:pt x="2" y="21"/>
                    <a:pt x="4" y="42"/>
                    <a:pt x="7" y="63"/>
                  </a:cubicBezTo>
                  <a:cubicBezTo>
                    <a:pt x="21" y="119"/>
                    <a:pt x="36" y="174"/>
                    <a:pt x="53" y="22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3" name="Freeform 29"/>
            <p:cNvSpPr/>
            <p:nvPr/>
          </p:nvSpPr>
          <p:spPr bwMode="auto">
            <a:xfrm>
              <a:off x="7439026" y="5053013"/>
              <a:ext cx="357188" cy="820738"/>
            </a:xfrm>
            <a:custGeom>
              <a:avLst/>
              <a:gdLst/>
              <a:ahLst/>
              <a:cxnLst/>
              <a:rect l="0" t="0" r="r" b="b"/>
              <a:pathLst>
                <a:path w="90" h="207">
                  <a:moveTo>
                    <a:pt x="6" y="15"/>
                  </a:moveTo>
                  <a:cubicBezTo>
                    <a:pt x="4" y="10"/>
                    <a:pt x="2" y="5"/>
                    <a:pt x="0" y="0"/>
                  </a:cubicBezTo>
                  <a:cubicBezTo>
                    <a:pt x="0" y="9"/>
                    <a:pt x="0" y="19"/>
                    <a:pt x="1" y="29"/>
                  </a:cubicBezTo>
                  <a:cubicBezTo>
                    <a:pt x="14" y="62"/>
                    <a:pt x="27" y="95"/>
                    <a:pt x="42" y="127"/>
                  </a:cubicBezTo>
                  <a:cubicBezTo>
                    <a:pt x="54" y="154"/>
                    <a:pt x="67" y="181"/>
                    <a:pt x="80" y="207"/>
                  </a:cubicBezTo>
                  <a:cubicBezTo>
                    <a:pt x="90" y="207"/>
                    <a:pt x="90" y="207"/>
                    <a:pt x="90" y="207"/>
                  </a:cubicBezTo>
                  <a:cubicBezTo>
                    <a:pt x="76" y="180"/>
                    <a:pt x="63" y="152"/>
                    <a:pt x="50" y="123"/>
                  </a:cubicBezTo>
                  <a:cubicBezTo>
                    <a:pt x="34" y="88"/>
                    <a:pt x="20" y="51"/>
                    <a:pt x="6" y="15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4" name="Freeform 30"/>
            <p:cNvSpPr/>
            <p:nvPr/>
          </p:nvSpPr>
          <p:spPr bwMode="auto">
            <a:xfrm>
              <a:off x="7037388" y="3811588"/>
              <a:ext cx="457200" cy="1852613"/>
            </a:xfrm>
            <a:custGeom>
              <a:avLst/>
              <a:gdLst/>
              <a:ahLst/>
              <a:cxnLst/>
              <a:rect l="0" t="0" r="r" b="b"/>
              <a:pathLst>
                <a:path w="115" h="467">
                  <a:moveTo>
                    <a:pt x="101" y="409"/>
                  </a:moveTo>
                  <a:cubicBezTo>
                    <a:pt x="93" y="388"/>
                    <a:pt x="85" y="366"/>
                    <a:pt x="78" y="344"/>
                  </a:cubicBezTo>
                  <a:cubicBezTo>
                    <a:pt x="57" y="281"/>
                    <a:pt x="41" y="216"/>
                    <a:pt x="29" y="151"/>
                  </a:cubicBezTo>
                  <a:cubicBezTo>
                    <a:pt x="22" y="119"/>
                    <a:pt x="17" y="86"/>
                    <a:pt x="13" y="53"/>
                  </a:cubicBezTo>
                  <a:cubicBezTo>
                    <a:pt x="9" y="35"/>
                    <a:pt x="4" y="18"/>
                    <a:pt x="0" y="0"/>
                  </a:cubicBezTo>
                  <a:cubicBezTo>
                    <a:pt x="5" y="51"/>
                    <a:pt x="12" y="102"/>
                    <a:pt x="21" y="152"/>
                  </a:cubicBezTo>
                  <a:cubicBezTo>
                    <a:pt x="33" y="218"/>
                    <a:pt x="49" y="283"/>
                    <a:pt x="69" y="347"/>
                  </a:cubicBezTo>
                  <a:cubicBezTo>
                    <a:pt x="79" y="378"/>
                    <a:pt x="90" y="410"/>
                    <a:pt x="103" y="441"/>
                  </a:cubicBezTo>
                  <a:cubicBezTo>
                    <a:pt x="107" y="449"/>
                    <a:pt x="111" y="458"/>
                    <a:pt x="115" y="467"/>
                  </a:cubicBezTo>
                  <a:cubicBezTo>
                    <a:pt x="114" y="464"/>
                    <a:pt x="113" y="461"/>
                    <a:pt x="112" y="458"/>
                  </a:cubicBezTo>
                  <a:cubicBezTo>
                    <a:pt x="108" y="442"/>
                    <a:pt x="104" y="425"/>
                    <a:pt x="101" y="40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5" name="Freeform 31"/>
            <p:cNvSpPr/>
            <p:nvPr/>
          </p:nvSpPr>
          <p:spPr bwMode="auto">
            <a:xfrm>
              <a:off x="6992938" y="1263650"/>
              <a:ext cx="144463" cy="2508250"/>
            </a:xfrm>
            <a:custGeom>
              <a:avLst/>
              <a:gdLst/>
              <a:ahLst/>
              <a:cxnLst/>
              <a:rect l="0" t="0" r="r" b="b"/>
              <a:pathLst>
                <a:path w="36" h="633">
                  <a:moveTo>
                    <a:pt x="17" y="633"/>
                  </a:moveTo>
                  <a:cubicBezTo>
                    <a:pt x="15" y="621"/>
                    <a:pt x="14" y="609"/>
                    <a:pt x="13" y="597"/>
                  </a:cubicBezTo>
                  <a:cubicBezTo>
                    <a:pt x="8" y="530"/>
                    <a:pt x="5" y="464"/>
                    <a:pt x="5" y="398"/>
                  </a:cubicBezTo>
                  <a:cubicBezTo>
                    <a:pt x="5" y="331"/>
                    <a:pt x="8" y="265"/>
                    <a:pt x="13" y="198"/>
                  </a:cubicBezTo>
                  <a:cubicBezTo>
                    <a:pt x="15" y="165"/>
                    <a:pt x="18" y="132"/>
                    <a:pt x="22" y="99"/>
                  </a:cubicBezTo>
                  <a:cubicBezTo>
                    <a:pt x="26" y="66"/>
                    <a:pt x="30" y="33"/>
                    <a:pt x="36" y="0"/>
                  </a:cubicBezTo>
                  <a:cubicBezTo>
                    <a:pt x="35" y="0"/>
                    <a:pt x="35" y="0"/>
                    <a:pt x="35" y="0"/>
                  </a:cubicBezTo>
                  <a:cubicBezTo>
                    <a:pt x="29" y="33"/>
                    <a:pt x="24" y="66"/>
                    <a:pt x="20" y="99"/>
                  </a:cubicBezTo>
                  <a:cubicBezTo>
                    <a:pt x="16" y="132"/>
                    <a:pt x="13" y="165"/>
                    <a:pt x="10" y="198"/>
                  </a:cubicBezTo>
                  <a:cubicBezTo>
                    <a:pt x="4" y="264"/>
                    <a:pt x="1" y="331"/>
                    <a:pt x="1" y="398"/>
                  </a:cubicBezTo>
                  <a:cubicBezTo>
                    <a:pt x="0" y="461"/>
                    <a:pt x="2" y="525"/>
                    <a:pt x="7" y="589"/>
                  </a:cubicBezTo>
                  <a:cubicBezTo>
                    <a:pt x="10" y="603"/>
                    <a:pt x="13" y="618"/>
                    <a:pt x="16" y="632"/>
                  </a:cubicBezTo>
                  <a:cubicBezTo>
                    <a:pt x="16" y="632"/>
                    <a:pt x="17" y="633"/>
                    <a:pt x="17" y="63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6" name="Freeform 32"/>
            <p:cNvSpPr/>
            <p:nvPr/>
          </p:nvSpPr>
          <p:spPr bwMode="auto">
            <a:xfrm>
              <a:off x="7526338" y="5640388"/>
              <a:ext cx="111125" cy="233363"/>
            </a:xfrm>
            <a:custGeom>
              <a:avLst/>
              <a:gdLst/>
              <a:ahLst/>
              <a:cxnLst/>
              <a:rect l="0" t="0" r="r" b="b"/>
              <a:pathLst>
                <a:path w="28" h="59">
                  <a:moveTo>
                    <a:pt x="22" y="59"/>
                  </a:moveTo>
                  <a:cubicBezTo>
                    <a:pt x="28" y="59"/>
                    <a:pt x="28" y="59"/>
                    <a:pt x="28" y="59"/>
                  </a:cubicBezTo>
                  <a:cubicBezTo>
                    <a:pt x="18" y="40"/>
                    <a:pt x="9" y="20"/>
                    <a:pt x="0" y="0"/>
                  </a:cubicBezTo>
                  <a:cubicBezTo>
                    <a:pt x="6" y="20"/>
                    <a:pt x="13" y="40"/>
                    <a:pt x="22" y="5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7" name="Freeform 33"/>
            <p:cNvSpPr/>
            <p:nvPr/>
          </p:nvSpPr>
          <p:spPr bwMode="auto">
            <a:xfrm>
              <a:off x="7021513" y="3598863"/>
              <a:ext cx="68263" cy="423863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4" y="54"/>
                  </a:moveTo>
                  <a:cubicBezTo>
                    <a:pt x="8" y="72"/>
                    <a:pt x="13" y="89"/>
                    <a:pt x="17" y="107"/>
                  </a:cubicBezTo>
                  <a:cubicBezTo>
                    <a:pt x="14" y="86"/>
                    <a:pt x="12" y="65"/>
                    <a:pt x="10" y="44"/>
                  </a:cubicBezTo>
                  <a:cubicBezTo>
                    <a:pt x="10" y="44"/>
                    <a:pt x="9" y="43"/>
                    <a:pt x="9" y="43"/>
                  </a:cubicBezTo>
                  <a:cubicBezTo>
                    <a:pt x="6" y="29"/>
                    <a:pt x="3" y="14"/>
                    <a:pt x="0" y="0"/>
                  </a:cubicBezTo>
                  <a:cubicBezTo>
                    <a:pt x="0" y="2"/>
                    <a:pt x="0" y="5"/>
                    <a:pt x="0" y="8"/>
                  </a:cubicBezTo>
                  <a:cubicBezTo>
                    <a:pt x="1" y="23"/>
                    <a:pt x="3" y="39"/>
                    <a:pt x="4" y="54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8" name="Freeform 34"/>
            <p:cNvSpPr/>
            <p:nvPr/>
          </p:nvSpPr>
          <p:spPr bwMode="auto">
            <a:xfrm>
              <a:off x="7412038" y="2801938"/>
              <a:ext cx="1168400" cy="2251075"/>
            </a:xfrm>
            <a:custGeom>
              <a:avLst/>
              <a:gdLst/>
              <a:ahLst/>
              <a:cxnLst/>
              <a:rect l="0" t="0" r="r" b="b"/>
              <a:pathLst>
                <a:path w="294" h="568">
                  <a:moveTo>
                    <a:pt x="8" y="553"/>
                  </a:moveTo>
                  <a:cubicBezTo>
                    <a:pt x="9" y="501"/>
                    <a:pt x="19" y="448"/>
                    <a:pt x="35" y="397"/>
                  </a:cubicBezTo>
                  <a:cubicBezTo>
                    <a:pt x="51" y="347"/>
                    <a:pt x="73" y="298"/>
                    <a:pt x="99" y="252"/>
                  </a:cubicBezTo>
                  <a:cubicBezTo>
                    <a:pt x="124" y="205"/>
                    <a:pt x="154" y="161"/>
                    <a:pt x="187" y="119"/>
                  </a:cubicBezTo>
                  <a:cubicBezTo>
                    <a:pt x="203" y="98"/>
                    <a:pt x="220" y="77"/>
                    <a:pt x="238" y="58"/>
                  </a:cubicBezTo>
                  <a:cubicBezTo>
                    <a:pt x="247" y="48"/>
                    <a:pt x="256" y="38"/>
                    <a:pt x="265" y="28"/>
                  </a:cubicBezTo>
                  <a:cubicBezTo>
                    <a:pt x="274" y="19"/>
                    <a:pt x="284" y="9"/>
                    <a:pt x="294" y="0"/>
                  </a:cubicBezTo>
                  <a:cubicBezTo>
                    <a:pt x="293" y="0"/>
                    <a:pt x="293" y="0"/>
                    <a:pt x="293" y="0"/>
                  </a:cubicBezTo>
                  <a:cubicBezTo>
                    <a:pt x="283" y="9"/>
                    <a:pt x="273" y="18"/>
                    <a:pt x="264" y="27"/>
                  </a:cubicBezTo>
                  <a:cubicBezTo>
                    <a:pt x="255" y="37"/>
                    <a:pt x="246" y="47"/>
                    <a:pt x="237" y="56"/>
                  </a:cubicBezTo>
                  <a:cubicBezTo>
                    <a:pt x="218" y="76"/>
                    <a:pt x="201" y="96"/>
                    <a:pt x="185" y="117"/>
                  </a:cubicBezTo>
                  <a:cubicBezTo>
                    <a:pt x="151" y="159"/>
                    <a:pt x="121" y="203"/>
                    <a:pt x="95" y="249"/>
                  </a:cubicBezTo>
                  <a:cubicBezTo>
                    <a:pt x="68" y="296"/>
                    <a:pt x="46" y="345"/>
                    <a:pt x="30" y="396"/>
                  </a:cubicBezTo>
                  <a:cubicBezTo>
                    <a:pt x="13" y="445"/>
                    <a:pt x="3" y="497"/>
                    <a:pt x="0" y="549"/>
                  </a:cubicBezTo>
                  <a:cubicBezTo>
                    <a:pt x="3" y="555"/>
                    <a:pt x="5" y="561"/>
                    <a:pt x="7" y="568"/>
                  </a:cubicBezTo>
                  <a:cubicBezTo>
                    <a:pt x="7" y="563"/>
                    <a:pt x="7" y="558"/>
                    <a:pt x="8" y="55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9" name="Freeform 35"/>
            <p:cNvSpPr/>
            <p:nvPr/>
          </p:nvSpPr>
          <p:spPr bwMode="auto">
            <a:xfrm>
              <a:off x="7494588" y="5664200"/>
              <a:ext cx="100013" cy="209550"/>
            </a:xfrm>
            <a:custGeom>
              <a:avLst/>
              <a:gdLst/>
              <a:ahLst/>
              <a:cxnLst/>
              <a:rect l="0" t="0" r="r" b="b"/>
              <a:pathLst>
                <a:path w="25" h="53">
                  <a:moveTo>
                    <a:pt x="0" y="0"/>
                  </a:moveTo>
                  <a:cubicBezTo>
                    <a:pt x="5" y="18"/>
                    <a:pt x="12" y="36"/>
                    <a:pt x="19" y="53"/>
                  </a:cubicBezTo>
                  <a:cubicBezTo>
                    <a:pt x="25" y="53"/>
                    <a:pt x="25" y="53"/>
                    <a:pt x="25" y="53"/>
                  </a:cubicBezTo>
                  <a:cubicBezTo>
                    <a:pt x="16" y="36"/>
                    <a:pt x="8" y="18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0" name="Freeform 36"/>
            <p:cNvSpPr/>
            <p:nvPr/>
          </p:nvSpPr>
          <p:spPr bwMode="auto">
            <a:xfrm>
              <a:off x="7412038" y="5081588"/>
              <a:ext cx="114300" cy="558800"/>
            </a:xfrm>
            <a:custGeom>
              <a:avLst/>
              <a:gdLst/>
              <a:ahLst/>
              <a:cxnLst/>
              <a:rect l="0" t="0" r="r" b="b"/>
              <a:pathLst>
                <a:path w="29" h="141">
                  <a:moveTo>
                    <a:pt x="0" y="0"/>
                  </a:moveTo>
                  <a:cubicBezTo>
                    <a:pt x="0" y="30"/>
                    <a:pt x="2" y="60"/>
                    <a:pt x="7" y="89"/>
                  </a:cubicBezTo>
                  <a:cubicBezTo>
                    <a:pt x="11" y="98"/>
                    <a:pt x="14" y="108"/>
                    <a:pt x="18" y="117"/>
                  </a:cubicBezTo>
                  <a:cubicBezTo>
                    <a:pt x="22" y="125"/>
                    <a:pt x="25" y="133"/>
                    <a:pt x="29" y="141"/>
                  </a:cubicBezTo>
                  <a:cubicBezTo>
                    <a:pt x="28" y="139"/>
                    <a:pt x="28" y="137"/>
                    <a:pt x="27" y="135"/>
                  </a:cubicBezTo>
                  <a:cubicBezTo>
                    <a:pt x="16" y="98"/>
                    <a:pt x="10" y="60"/>
                    <a:pt x="8" y="22"/>
                  </a:cubicBezTo>
                  <a:cubicBezTo>
                    <a:pt x="7" y="18"/>
                    <a:pt x="5" y="15"/>
                    <a:pt x="4" y="11"/>
                  </a:cubicBezTo>
                  <a:cubicBezTo>
                    <a:pt x="2" y="7"/>
                    <a:pt x="1" y="3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1" name="Freeform 37"/>
            <p:cNvSpPr/>
            <p:nvPr/>
          </p:nvSpPr>
          <p:spPr bwMode="auto">
            <a:xfrm>
              <a:off x="7412038" y="4978400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0" y="26"/>
                  </a:moveTo>
                  <a:cubicBezTo>
                    <a:pt x="1" y="29"/>
                    <a:pt x="2" y="33"/>
                    <a:pt x="4" y="37"/>
                  </a:cubicBezTo>
                  <a:cubicBezTo>
                    <a:pt x="5" y="41"/>
                    <a:pt x="7" y="44"/>
                    <a:pt x="8" y="48"/>
                  </a:cubicBezTo>
                  <a:cubicBezTo>
                    <a:pt x="7" y="38"/>
                    <a:pt x="7" y="28"/>
                    <a:pt x="7" y="19"/>
                  </a:cubicBezTo>
                  <a:cubicBezTo>
                    <a:pt x="5" y="12"/>
                    <a:pt x="3" y="6"/>
                    <a:pt x="0" y="0"/>
                  </a:cubicBezTo>
                  <a:cubicBezTo>
                    <a:pt x="0" y="1"/>
                    <a:pt x="0" y="3"/>
                    <a:pt x="0" y="4"/>
                  </a:cubicBezTo>
                  <a:cubicBezTo>
                    <a:pt x="0" y="11"/>
                    <a:pt x="0" y="19"/>
                    <a:pt x="0" y="26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2" name="Freeform 38"/>
            <p:cNvSpPr/>
            <p:nvPr/>
          </p:nvSpPr>
          <p:spPr bwMode="auto">
            <a:xfrm>
              <a:off x="7439026" y="5434013"/>
              <a:ext cx="174625" cy="439738"/>
            </a:xfrm>
            <a:custGeom>
              <a:avLst/>
              <a:gdLst/>
              <a:ahLst/>
              <a:cxnLst/>
              <a:rect l="0" t="0" r="r" b="b"/>
              <a:pathLst>
                <a:path w="44" h="111">
                  <a:moveTo>
                    <a:pt x="11" y="28"/>
                  </a:moveTo>
                  <a:cubicBezTo>
                    <a:pt x="7" y="19"/>
                    <a:pt x="4" y="9"/>
                    <a:pt x="0" y="0"/>
                  </a:cubicBezTo>
                  <a:cubicBezTo>
                    <a:pt x="3" y="16"/>
                    <a:pt x="7" y="33"/>
                    <a:pt x="11" y="49"/>
                  </a:cubicBezTo>
                  <a:cubicBezTo>
                    <a:pt x="12" y="52"/>
                    <a:pt x="13" y="55"/>
                    <a:pt x="14" y="58"/>
                  </a:cubicBezTo>
                  <a:cubicBezTo>
                    <a:pt x="22" y="76"/>
                    <a:pt x="30" y="94"/>
                    <a:pt x="39" y="111"/>
                  </a:cubicBezTo>
                  <a:cubicBezTo>
                    <a:pt x="44" y="111"/>
                    <a:pt x="44" y="111"/>
                    <a:pt x="44" y="111"/>
                  </a:cubicBezTo>
                  <a:cubicBezTo>
                    <a:pt x="35" y="92"/>
                    <a:pt x="28" y="72"/>
                    <a:pt x="22" y="52"/>
                  </a:cubicBezTo>
                  <a:cubicBezTo>
                    <a:pt x="18" y="44"/>
                    <a:pt x="15" y="36"/>
                    <a:pt x="11" y="28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</p:grpSp>
      <p:sp>
        <p:nvSpPr>
          <p:cNvPr id="7" name="Rectangle 6"/>
          <p:cNvSpPr/>
          <p:nvPr/>
        </p:nvSpPr>
        <p:spPr>
          <a:xfrm>
            <a:off x="0" y="0"/>
            <a:ext cx="182880" cy="6858000"/>
          </a:xfrm>
          <a:prstGeom prst="rect">
            <a:avLst/>
          </a:prstGeom>
          <a:solidFill>
            <a:schemeClr val="tx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2592924" y="624110"/>
            <a:ext cx="8911687" cy="128089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2133600"/>
            <a:ext cx="8915400" cy="38862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0361612" y="6130437"/>
            <a:ext cx="1146283" cy="37039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A49B2E2-D05B-44F7-96FF-0C3A3629E4E5}" type="datetimeFigureOut">
              <a:rPr lang="ru-RU" smtClean="0"/>
              <a:t>31.03.2025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589212" y="6135808"/>
            <a:ext cx="761999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 bwMode="gray">
          <a:xfrm>
            <a:off x="531812" y="787782"/>
            <a:ext cx="77976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2000">
                <a:solidFill>
                  <a:srgbClr val="FEFFFF"/>
                </a:solidFill>
              </a:defRPr>
            </a:lvl1pPr>
          </a:lstStyle>
          <a:p>
            <a:fld id="{1ADACF54-5936-4ED7-9099-2E8365CFF0F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47939043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71" r:id="rId1"/>
    <p:sldLayoutId id="2147483772" r:id="rId2"/>
    <p:sldLayoutId id="2147483773" r:id="rId3"/>
    <p:sldLayoutId id="2147483774" r:id="rId4"/>
    <p:sldLayoutId id="2147483775" r:id="rId5"/>
    <p:sldLayoutId id="2147483776" r:id="rId6"/>
    <p:sldLayoutId id="2147483777" r:id="rId7"/>
    <p:sldLayoutId id="2147483778" r:id="rId8"/>
    <p:sldLayoutId id="2147483779" r:id="rId9"/>
    <p:sldLayoutId id="2147483780" r:id="rId10"/>
    <p:sldLayoutId id="2147483781" r:id="rId11"/>
    <p:sldLayoutId id="2147483782" r:id="rId12"/>
    <p:sldLayoutId id="2147483783" r:id="rId13"/>
    <p:sldLayoutId id="2147483784" r:id="rId14"/>
    <p:sldLayoutId id="2147483785" r:id="rId15"/>
    <p:sldLayoutId id="2147483786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accent2">
              <a:lumMod val="75000"/>
            </a:schemeClr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9.jpeg"/><Relationship Id="rId5" Type="http://schemas.openxmlformats.org/officeDocument/2006/relationships/image" Target="../media/image8.png"/><Relationship Id="rId4" Type="http://schemas.openxmlformats.org/officeDocument/2006/relationships/image" Target="../media/image7.jpg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9.png"/><Relationship Id="rId13" Type="http://schemas.openxmlformats.org/officeDocument/2006/relationships/image" Target="../media/image24.png"/><Relationship Id="rId3" Type="http://schemas.openxmlformats.org/officeDocument/2006/relationships/image" Target="../media/image14.png"/><Relationship Id="rId7" Type="http://schemas.openxmlformats.org/officeDocument/2006/relationships/image" Target="../media/image18.png"/><Relationship Id="rId12" Type="http://schemas.openxmlformats.org/officeDocument/2006/relationships/image" Target="../media/image23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7.png"/><Relationship Id="rId11" Type="http://schemas.openxmlformats.org/officeDocument/2006/relationships/image" Target="../media/image22.png"/><Relationship Id="rId5" Type="http://schemas.openxmlformats.org/officeDocument/2006/relationships/image" Target="../media/image16.png"/><Relationship Id="rId10" Type="http://schemas.openxmlformats.org/officeDocument/2006/relationships/image" Target="../media/image21.png"/><Relationship Id="rId4" Type="http://schemas.openxmlformats.org/officeDocument/2006/relationships/image" Target="../media/image15.png"/><Relationship Id="rId9" Type="http://schemas.openxmlformats.org/officeDocument/2006/relationships/image" Target="../media/image20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9.png"/><Relationship Id="rId5" Type="http://schemas.openxmlformats.org/officeDocument/2006/relationships/image" Target="../media/image28.png"/><Relationship Id="rId4" Type="http://schemas.openxmlformats.org/officeDocument/2006/relationships/image" Target="../media/image27.png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2744660" y="1888955"/>
            <a:ext cx="8915399" cy="2262781"/>
          </a:xfrm>
        </p:spPr>
        <p:txBody>
          <a:bodyPr>
            <a:normAutofit fontScale="90000"/>
          </a:bodyPr>
          <a:lstStyle/>
          <a:p>
            <a:r>
              <a:rPr lang="ru-RU" sz="6000" b="1" dirty="0"/>
              <a:t>Урок-практикум </a:t>
            </a:r>
            <a:r>
              <a:rPr lang="ru-RU" sz="6000" b="1" dirty="0" smtClean="0"/>
              <a:t>«Создание </a:t>
            </a:r>
            <a:r>
              <a:rPr lang="ru-RU" sz="6000" b="1" dirty="0"/>
              <a:t>карточки </a:t>
            </a:r>
            <a:r>
              <a:rPr lang="ru-RU" sz="6000" b="1" dirty="0" smtClean="0"/>
              <a:t>товара»</a:t>
            </a:r>
            <a:r>
              <a:rPr lang="ru-RU" b="1" dirty="0"/>
              <a:t/>
            </a:r>
            <a:br>
              <a:rPr lang="ru-RU" b="1" dirty="0"/>
            </a:br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6169812" y="4151736"/>
            <a:ext cx="8915399" cy="1652298"/>
          </a:xfrm>
        </p:spPr>
        <p:txBody>
          <a:bodyPr>
            <a:normAutofit fontScale="92500" lnSpcReduction="10000"/>
          </a:bodyPr>
          <a:lstStyle/>
          <a:p>
            <a:r>
              <a:rPr lang="ru-RU" sz="3200" dirty="0">
                <a:latin typeface="TildaSans"/>
              </a:rPr>
              <a:t>у</a:t>
            </a:r>
            <a:r>
              <a:rPr lang="ru-RU" sz="3200" dirty="0" smtClean="0">
                <a:latin typeface="TildaSans"/>
              </a:rPr>
              <a:t>читель Ширяева Д.И. </a:t>
            </a:r>
          </a:p>
          <a:p>
            <a:r>
              <a:rPr lang="ru-RU" sz="3200" dirty="0" smtClean="0">
                <a:latin typeface="TildaSans"/>
              </a:rPr>
              <a:t>МАОУ СОШ №70</a:t>
            </a:r>
          </a:p>
          <a:p>
            <a:r>
              <a:rPr lang="ru-RU" sz="3200" dirty="0" smtClean="0">
                <a:latin typeface="TildaSans"/>
              </a:rPr>
              <a:t>г. Краснодар</a:t>
            </a:r>
            <a:endParaRPr lang="ru-RU" sz="3200" dirty="0">
              <a:latin typeface="TildaSans"/>
            </a:endParaRPr>
          </a:p>
        </p:txBody>
      </p:sp>
    </p:spTree>
    <p:extLst>
      <p:ext uri="{BB962C8B-B14F-4D97-AF65-F5344CB8AC3E}">
        <p14:creationId xmlns:p14="http://schemas.microsoft.com/office/powerpoint/2010/main" val="2732691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229987" y="0"/>
            <a:ext cx="8911687" cy="1280890"/>
          </a:xfrm>
        </p:spPr>
        <p:txBody>
          <a:bodyPr>
            <a:normAutofit/>
          </a:bodyPr>
          <a:lstStyle/>
          <a:p>
            <a:pPr algn="ctr"/>
            <a:r>
              <a:rPr lang="ru-RU" b="1" dirty="0"/>
              <a:t>Цели и </a:t>
            </a:r>
            <a:r>
              <a:rPr lang="ru-RU" b="1" dirty="0" smtClean="0">
                <a:latin typeface="TildaSans"/>
              </a:rPr>
              <a:t>задачи</a:t>
            </a:r>
            <a:r>
              <a:rPr lang="ru-RU" dirty="0"/>
              <a:t/>
            </a:r>
            <a:br>
              <a:rPr lang="ru-RU" dirty="0"/>
            </a:b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144461" y="640445"/>
            <a:ext cx="11117162" cy="6182628"/>
          </a:xfrm>
        </p:spPr>
        <p:txBody>
          <a:bodyPr>
            <a:normAutofit lnSpcReduction="10000"/>
          </a:bodyPr>
          <a:lstStyle/>
          <a:p>
            <a:r>
              <a:rPr lang="ru-RU" sz="2000" b="1" dirty="0">
                <a:solidFill>
                  <a:schemeClr val="tx1"/>
                </a:solidFill>
                <a:latin typeface="TildaSans"/>
              </a:rPr>
              <a:t>Цель:</a:t>
            </a:r>
            <a:r>
              <a:rPr lang="ru-RU" sz="2000" dirty="0">
                <a:solidFill>
                  <a:schemeClr val="tx1"/>
                </a:solidFill>
                <a:latin typeface="TildaSans"/>
              </a:rPr>
              <a:t> Научить учащихся создавать </a:t>
            </a:r>
            <a:r>
              <a:rPr lang="ru-RU" sz="2000" dirty="0" smtClean="0">
                <a:solidFill>
                  <a:schemeClr val="tx1"/>
                </a:solidFill>
                <a:latin typeface="TildaSans"/>
              </a:rPr>
              <a:t>карточки товаров, уделив внимание креативному мышлению</a:t>
            </a:r>
            <a:r>
              <a:rPr lang="ru-RU" sz="2000" dirty="0">
                <a:solidFill>
                  <a:schemeClr val="tx1"/>
                </a:solidFill>
                <a:latin typeface="TildaSans"/>
              </a:rPr>
              <a:t>, развить навыки работы с графическим редактором, </a:t>
            </a:r>
            <a:r>
              <a:rPr lang="ru-RU" sz="2000" dirty="0" smtClean="0">
                <a:solidFill>
                  <a:schemeClr val="tx1"/>
                </a:solidFill>
                <a:latin typeface="TildaSans"/>
              </a:rPr>
              <a:t>воспитать </a:t>
            </a:r>
            <a:r>
              <a:rPr lang="ru-RU" sz="2000" dirty="0">
                <a:solidFill>
                  <a:schemeClr val="tx1"/>
                </a:solidFill>
                <a:latin typeface="TildaSans"/>
              </a:rPr>
              <a:t>культуру работы в цифровой среде</a:t>
            </a:r>
            <a:r>
              <a:rPr lang="ru-RU" sz="2000" dirty="0" smtClean="0">
                <a:solidFill>
                  <a:schemeClr val="tx1"/>
                </a:solidFill>
                <a:latin typeface="TildaSans"/>
              </a:rPr>
              <a:t>.</a:t>
            </a:r>
            <a:endParaRPr lang="ru-RU" sz="2000" dirty="0">
              <a:solidFill>
                <a:schemeClr val="tx1"/>
              </a:solidFill>
              <a:latin typeface="TildaSans"/>
            </a:endParaRPr>
          </a:p>
          <a:p>
            <a:pPr marL="0" indent="0">
              <a:buNone/>
            </a:pPr>
            <a:r>
              <a:rPr lang="ru-RU" sz="2000" b="1" dirty="0" smtClean="0">
                <a:solidFill>
                  <a:schemeClr val="tx1"/>
                </a:solidFill>
                <a:latin typeface="TildaSans"/>
              </a:rPr>
              <a:t>     	Задачи: </a:t>
            </a:r>
            <a:endParaRPr lang="ru-RU" sz="2000" b="1" dirty="0">
              <a:solidFill>
                <a:schemeClr val="tx1"/>
              </a:solidFill>
              <a:latin typeface="TildaSans"/>
            </a:endParaRPr>
          </a:p>
          <a:p>
            <a:r>
              <a:rPr lang="ru-RU" sz="2000" b="1" dirty="0" smtClean="0">
                <a:solidFill>
                  <a:schemeClr val="tx1"/>
                </a:solidFill>
                <a:latin typeface="TildaSans"/>
              </a:rPr>
              <a:t>Образовательные</a:t>
            </a:r>
            <a:r>
              <a:rPr lang="ru-RU" sz="2000" b="1" dirty="0">
                <a:solidFill>
                  <a:schemeClr val="tx1"/>
                </a:solidFill>
                <a:latin typeface="TildaSans"/>
              </a:rPr>
              <a:t>:</a:t>
            </a:r>
            <a:endParaRPr lang="ru-RU" sz="2000" dirty="0">
              <a:solidFill>
                <a:schemeClr val="tx1"/>
              </a:solidFill>
              <a:latin typeface="TildaSans"/>
            </a:endParaRPr>
          </a:p>
          <a:p>
            <a:pPr>
              <a:buFont typeface="Arial" panose="020B0604020202020204" pitchFamily="34" charset="0"/>
              <a:buChar char="•"/>
            </a:pPr>
            <a:r>
              <a:rPr lang="ru-RU" sz="2000" dirty="0">
                <a:solidFill>
                  <a:schemeClr val="tx1"/>
                </a:solidFill>
                <a:latin typeface="TildaSans"/>
              </a:rPr>
              <a:t>Ознакомить с ключевыми элементами карточки товара и их назначением</a:t>
            </a:r>
            <a:r>
              <a:rPr lang="ru-RU" sz="2000" dirty="0" smtClean="0">
                <a:solidFill>
                  <a:schemeClr val="tx1"/>
                </a:solidFill>
                <a:latin typeface="TildaSans"/>
              </a:rPr>
              <a:t>.</a:t>
            </a:r>
            <a:endParaRPr lang="ru-RU" sz="2000" dirty="0">
              <a:solidFill>
                <a:schemeClr val="tx1"/>
              </a:solidFill>
              <a:latin typeface="TildaSans"/>
            </a:endParaRPr>
          </a:p>
          <a:p>
            <a:pPr>
              <a:buFont typeface="Arial" panose="020B0604020202020204" pitchFamily="34" charset="0"/>
              <a:buChar char="•"/>
            </a:pPr>
            <a:r>
              <a:rPr lang="ru-RU" sz="2000" dirty="0">
                <a:solidFill>
                  <a:schemeClr val="tx1"/>
                </a:solidFill>
                <a:latin typeface="TildaSans"/>
              </a:rPr>
              <a:t>Изучить </a:t>
            </a:r>
            <a:r>
              <a:rPr lang="ru-RU" sz="2000" dirty="0" smtClean="0">
                <a:solidFill>
                  <a:schemeClr val="tx1"/>
                </a:solidFill>
                <a:latin typeface="TildaSans"/>
              </a:rPr>
              <a:t>особенности создания успешных </a:t>
            </a:r>
            <a:r>
              <a:rPr lang="ru-RU" sz="2000" dirty="0">
                <a:solidFill>
                  <a:schemeClr val="tx1"/>
                </a:solidFill>
                <a:latin typeface="TildaSans"/>
              </a:rPr>
              <a:t>карточек товаров.</a:t>
            </a:r>
          </a:p>
          <a:p>
            <a:r>
              <a:rPr lang="ru-RU" sz="2000" b="1" dirty="0" smtClean="0">
                <a:solidFill>
                  <a:schemeClr val="tx1"/>
                </a:solidFill>
                <a:latin typeface="TildaSans"/>
              </a:rPr>
              <a:t>Развивающие</a:t>
            </a:r>
            <a:r>
              <a:rPr lang="ru-RU" sz="2000" b="1" dirty="0">
                <a:solidFill>
                  <a:schemeClr val="tx1"/>
                </a:solidFill>
                <a:latin typeface="TildaSans"/>
              </a:rPr>
              <a:t>:</a:t>
            </a:r>
            <a:endParaRPr lang="ru-RU" sz="2000" dirty="0">
              <a:solidFill>
                <a:schemeClr val="tx1"/>
              </a:solidFill>
              <a:latin typeface="TildaSans"/>
            </a:endParaRPr>
          </a:p>
          <a:p>
            <a:pPr>
              <a:buFont typeface="Arial" panose="020B0604020202020204" pitchFamily="34" charset="0"/>
              <a:buChar char="•"/>
            </a:pPr>
            <a:r>
              <a:rPr lang="ru-RU" sz="2000" dirty="0">
                <a:solidFill>
                  <a:schemeClr val="tx1"/>
                </a:solidFill>
                <a:latin typeface="TildaSans"/>
              </a:rPr>
              <a:t>Развивать навыки планирования и организации работы.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ru-RU" sz="2000" dirty="0">
                <a:solidFill>
                  <a:schemeClr val="tx1"/>
                </a:solidFill>
                <a:latin typeface="TildaSans"/>
              </a:rPr>
              <a:t>Развивать навыки работы с графическими редакторами для обработки изображений.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ru-RU" sz="2000" dirty="0" smtClean="0">
                <a:solidFill>
                  <a:schemeClr val="tx1"/>
                </a:solidFill>
                <a:latin typeface="TildaSans"/>
              </a:rPr>
              <a:t>Развивать </a:t>
            </a:r>
            <a:r>
              <a:rPr lang="ru-RU" sz="2000" dirty="0">
                <a:solidFill>
                  <a:schemeClr val="tx1"/>
                </a:solidFill>
                <a:latin typeface="TildaSans"/>
              </a:rPr>
              <a:t>креативное мышление при создании заголовков и описаний.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ru-RU" sz="2000" dirty="0" smtClean="0">
                <a:solidFill>
                  <a:schemeClr val="tx1"/>
                </a:solidFill>
                <a:latin typeface="TildaSans"/>
              </a:rPr>
              <a:t>Развивать </a:t>
            </a:r>
            <a:r>
              <a:rPr lang="ru-RU" sz="2000" dirty="0">
                <a:solidFill>
                  <a:schemeClr val="tx1"/>
                </a:solidFill>
                <a:latin typeface="TildaSans"/>
              </a:rPr>
              <a:t>навыки работы в команде и обмена опытом.</a:t>
            </a:r>
          </a:p>
          <a:p>
            <a:r>
              <a:rPr lang="ru-RU" sz="2000" b="1" dirty="0" smtClean="0">
                <a:solidFill>
                  <a:schemeClr val="tx1"/>
                </a:solidFill>
                <a:latin typeface="TildaSans"/>
              </a:rPr>
              <a:t>Практические</a:t>
            </a:r>
            <a:r>
              <a:rPr lang="ru-RU" sz="2000" b="1" dirty="0">
                <a:solidFill>
                  <a:schemeClr val="tx1"/>
                </a:solidFill>
                <a:latin typeface="TildaSans"/>
              </a:rPr>
              <a:t>:</a:t>
            </a:r>
            <a:endParaRPr lang="ru-RU" sz="2000" dirty="0">
              <a:solidFill>
                <a:schemeClr val="tx1"/>
              </a:solidFill>
              <a:latin typeface="TildaSans"/>
            </a:endParaRPr>
          </a:p>
          <a:p>
            <a:pPr>
              <a:buFont typeface="Arial" panose="020B0604020202020204" pitchFamily="34" charset="0"/>
              <a:buChar char="•"/>
            </a:pPr>
            <a:r>
              <a:rPr lang="ru-RU" sz="2000" dirty="0">
                <a:solidFill>
                  <a:schemeClr val="tx1"/>
                </a:solidFill>
                <a:latin typeface="TildaSans"/>
              </a:rPr>
              <a:t>Создать полноценную карточку товара для конкретного продукта (выбранного учащимися или предложенного </a:t>
            </a:r>
            <a:r>
              <a:rPr lang="ru-RU" sz="2000" dirty="0" smtClean="0">
                <a:solidFill>
                  <a:schemeClr val="tx1"/>
                </a:solidFill>
                <a:latin typeface="TildaSans"/>
              </a:rPr>
              <a:t>учителем).</a:t>
            </a:r>
            <a:endParaRPr lang="ru-RU" sz="2000" dirty="0">
              <a:solidFill>
                <a:schemeClr val="tx1"/>
              </a:solidFill>
              <a:latin typeface="TildaSans"/>
            </a:endParaRPr>
          </a:p>
          <a:p>
            <a:pPr>
              <a:buFont typeface="Arial" panose="020B0604020202020204" pitchFamily="34" charset="0"/>
              <a:buChar char="•"/>
            </a:pPr>
            <a:r>
              <a:rPr lang="ru-RU" sz="2000" dirty="0" smtClean="0">
                <a:solidFill>
                  <a:schemeClr val="tx1"/>
                </a:solidFill>
                <a:latin typeface="TildaSans"/>
              </a:rPr>
              <a:t>Представить </a:t>
            </a:r>
            <a:r>
              <a:rPr lang="ru-RU" sz="2000" dirty="0">
                <a:solidFill>
                  <a:schemeClr val="tx1"/>
                </a:solidFill>
                <a:latin typeface="TildaSans"/>
              </a:rPr>
              <a:t>и защитить созданную карточку товара перед </a:t>
            </a:r>
            <a:r>
              <a:rPr lang="ru-RU" sz="2000" dirty="0" smtClean="0">
                <a:solidFill>
                  <a:schemeClr val="tx1"/>
                </a:solidFill>
                <a:latin typeface="TildaSans"/>
              </a:rPr>
              <a:t>учащимися.</a:t>
            </a:r>
            <a:endParaRPr lang="ru-RU" sz="2000" dirty="0">
              <a:solidFill>
                <a:schemeClr val="tx1"/>
              </a:solidFill>
              <a:latin typeface="TildaSans"/>
            </a:endParaRP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0227281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851196" y="534253"/>
            <a:ext cx="8911687" cy="1280890"/>
          </a:xfrm>
        </p:spPr>
        <p:txBody>
          <a:bodyPr>
            <a:normAutofit/>
          </a:bodyPr>
          <a:lstStyle/>
          <a:p>
            <a:r>
              <a:rPr lang="ru-RU" b="1" dirty="0">
                <a:latin typeface="Lab Grotesque"/>
              </a:rPr>
              <a:t>Что такое карточка </a:t>
            </a:r>
            <a:r>
              <a:rPr lang="ru-RU" b="1" dirty="0" smtClean="0">
                <a:latin typeface="Lab Grotesque"/>
              </a:rPr>
              <a:t>товара ?</a:t>
            </a:r>
            <a:r>
              <a:rPr lang="ru-RU" b="1" dirty="0">
                <a:solidFill>
                  <a:srgbClr val="222222"/>
                </a:solidFill>
                <a:latin typeface="Lab Grotesque"/>
              </a:rPr>
              <a:t/>
            </a:r>
            <a:br>
              <a:rPr lang="ru-RU" b="1" dirty="0">
                <a:solidFill>
                  <a:srgbClr val="222222"/>
                </a:solidFill>
                <a:latin typeface="Lab Grotesque"/>
              </a:rPr>
            </a:b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061287" y="1349348"/>
            <a:ext cx="5130250" cy="4919312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ru-RU" sz="2200" dirty="0">
                <a:solidFill>
                  <a:schemeClr val="tx1"/>
                </a:solidFill>
                <a:latin typeface="TildaSans"/>
              </a:rPr>
              <a:t>Представьте, что вы находитесь в торговом центре, где на витринах выставлен только один вид продукции от неизвестных вам брендов. В какой магазин зайти? Скорее всего, основную роль сыграет витрина, а решение о покупке будет принято после более глубокого изучения товара, уточнения цены и информации, полученной от консультанта. </a:t>
            </a:r>
            <a:r>
              <a:rPr lang="ru-RU" sz="2200" dirty="0" smtClean="0">
                <a:solidFill>
                  <a:schemeClr val="tx1"/>
                </a:solidFill>
                <a:latin typeface="TildaSans"/>
              </a:rPr>
              <a:t>Но как быть </a:t>
            </a:r>
            <a:r>
              <a:rPr lang="ru-RU" sz="2200" dirty="0" err="1" smtClean="0">
                <a:solidFill>
                  <a:schemeClr val="tx1"/>
                </a:solidFill>
                <a:latin typeface="TildaSans"/>
              </a:rPr>
              <a:t>маркетплейсам</a:t>
            </a:r>
            <a:r>
              <a:rPr lang="ru-RU" sz="2200" dirty="0" smtClean="0">
                <a:solidFill>
                  <a:schemeClr val="tx1"/>
                </a:solidFill>
                <a:latin typeface="TildaSans"/>
              </a:rPr>
              <a:t>, где нет ни витрин, ни выставочных образцов</a:t>
            </a:r>
            <a:r>
              <a:rPr lang="ru-RU" sz="2200" dirty="0">
                <a:solidFill>
                  <a:schemeClr val="tx1"/>
                </a:solidFill>
                <a:latin typeface="TildaSans"/>
              </a:rPr>
              <a:t>?</a:t>
            </a: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07040" y="1609230"/>
            <a:ext cx="5610239" cy="373650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944567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954289" y="580343"/>
            <a:ext cx="8911687" cy="1280890"/>
          </a:xfrm>
        </p:spPr>
        <p:txBody>
          <a:bodyPr/>
          <a:lstStyle/>
          <a:p>
            <a:r>
              <a:rPr lang="ru-RU" b="1" dirty="0">
                <a:latin typeface="Lab Grotesque"/>
              </a:rPr>
              <a:t>Что такое </a:t>
            </a:r>
            <a:r>
              <a:rPr lang="ru-RU" b="1" dirty="0" smtClean="0">
                <a:latin typeface="Lab Grotesque"/>
              </a:rPr>
              <a:t>карточка </a:t>
            </a:r>
            <a:r>
              <a:rPr lang="ru-RU" b="1" dirty="0">
                <a:latin typeface="Lab Grotesque"/>
              </a:rPr>
              <a:t>товара ?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095371" y="1490851"/>
            <a:ext cx="6256406" cy="4681087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ru-RU" sz="2200" dirty="0">
                <a:solidFill>
                  <a:srgbClr val="000000"/>
                </a:solidFill>
                <a:latin typeface="TildaSans"/>
              </a:rPr>
              <a:t>В конкурентной среде онлайн-торговли множество предпринимателей торгуют одинаковыми продуктами. Решение о покупке товара покупатель принимает на основе карточки товара. Для успешных продаж важно, чтобы эта карточка была </a:t>
            </a:r>
            <a:r>
              <a:rPr lang="ru-RU" sz="2200" dirty="0" smtClean="0">
                <a:solidFill>
                  <a:srgbClr val="000000"/>
                </a:solidFill>
                <a:latin typeface="TildaSans"/>
              </a:rPr>
              <a:t>информативной</a:t>
            </a:r>
            <a:r>
              <a:rPr lang="ru-RU" sz="2200" dirty="0" smtClean="0">
                <a:solidFill>
                  <a:srgbClr val="000000"/>
                </a:solidFill>
                <a:latin typeface="TildaSans"/>
              </a:rPr>
              <a:t>.</a:t>
            </a:r>
            <a:r>
              <a:rPr lang="ru-RU" sz="2200" dirty="0">
                <a:solidFill>
                  <a:srgbClr val="000000"/>
                </a:solidFill>
                <a:latin typeface="TildaSans"/>
              </a:rPr>
              <a:t> Грамотная презентация </a:t>
            </a:r>
            <a:r>
              <a:rPr lang="ru-RU" sz="2200" dirty="0" smtClean="0">
                <a:solidFill>
                  <a:srgbClr val="000000"/>
                </a:solidFill>
                <a:latin typeface="TildaSans"/>
              </a:rPr>
              <a:t>зависит </a:t>
            </a:r>
            <a:r>
              <a:rPr lang="ru-RU" sz="2200" dirty="0">
                <a:solidFill>
                  <a:srgbClr val="000000"/>
                </a:solidFill>
                <a:latin typeface="TildaSans"/>
              </a:rPr>
              <a:t>от тщательного подхода и внимательного отношения к деталям.</a:t>
            </a:r>
            <a:endParaRPr lang="ru-RU" sz="2200" dirty="0"/>
          </a:p>
          <a:p>
            <a:pPr marL="0" indent="0">
              <a:buNone/>
            </a:pPr>
            <a:endParaRPr lang="ru-RU" sz="2200" dirty="0" smtClean="0">
              <a:solidFill>
                <a:srgbClr val="000000"/>
              </a:solidFill>
              <a:latin typeface="TildaSans"/>
            </a:endParaRPr>
          </a:p>
          <a:p>
            <a:pPr marL="0" indent="0">
              <a:buNone/>
            </a:pPr>
            <a:r>
              <a:rPr lang="ru-RU" sz="2200" dirty="0" smtClean="0">
                <a:solidFill>
                  <a:srgbClr val="000000"/>
                </a:solidFill>
                <a:latin typeface="TildaSans"/>
              </a:rPr>
              <a:t>Разберем с</a:t>
            </a:r>
            <a:r>
              <a:rPr lang="ru-RU" sz="2200" dirty="0" smtClean="0">
                <a:solidFill>
                  <a:srgbClr val="000000"/>
                </a:solidFill>
                <a:latin typeface="TildaSans"/>
              </a:rPr>
              <a:t>оветы по </a:t>
            </a:r>
            <a:r>
              <a:rPr lang="ru-RU" sz="2200" dirty="0">
                <a:solidFill>
                  <a:srgbClr val="000000"/>
                </a:solidFill>
                <a:latin typeface="TildaSans"/>
              </a:rPr>
              <a:t>грамотному </a:t>
            </a:r>
            <a:r>
              <a:rPr lang="ru-RU" sz="2200" dirty="0" smtClean="0">
                <a:solidFill>
                  <a:srgbClr val="000000"/>
                </a:solidFill>
                <a:latin typeface="TildaSans"/>
              </a:rPr>
              <a:t>и </a:t>
            </a:r>
            <a:r>
              <a:rPr lang="ru-RU" sz="2200" dirty="0">
                <a:solidFill>
                  <a:srgbClr val="000000"/>
                </a:solidFill>
                <a:latin typeface="TildaSans"/>
              </a:rPr>
              <a:t>качественному </a:t>
            </a:r>
            <a:r>
              <a:rPr lang="ru-RU" sz="2200" dirty="0" smtClean="0">
                <a:solidFill>
                  <a:srgbClr val="000000"/>
                </a:solidFill>
                <a:latin typeface="TildaSans"/>
              </a:rPr>
              <a:t>оформлению </a:t>
            </a:r>
            <a:r>
              <a:rPr lang="ru-RU" sz="2200" dirty="0">
                <a:solidFill>
                  <a:srgbClr val="000000"/>
                </a:solidFill>
                <a:latin typeface="TildaSans"/>
              </a:rPr>
              <a:t>карточки вашего продукта. </a:t>
            </a:r>
            <a:endParaRPr lang="ru-RU" sz="2200" dirty="0"/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351777" y="1564003"/>
            <a:ext cx="4817003" cy="386571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535232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6917" y="442905"/>
            <a:ext cx="8911687" cy="1280890"/>
          </a:xfrm>
        </p:spPr>
        <p:txBody>
          <a:bodyPr>
            <a:normAutofit/>
          </a:bodyPr>
          <a:lstStyle/>
          <a:p>
            <a:r>
              <a:rPr lang="ru-RU" sz="4000" b="1" dirty="0"/>
              <a:t>Карточка товара 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376764" y="1222110"/>
            <a:ext cx="10058384" cy="5132970"/>
          </a:xfrm>
        </p:spPr>
        <p:txBody>
          <a:bodyPr>
            <a:normAutofit fontScale="92500"/>
          </a:bodyPr>
          <a:lstStyle/>
          <a:p>
            <a:pPr marL="0" indent="0">
              <a:buNone/>
            </a:pPr>
            <a:r>
              <a:rPr lang="ru-RU" sz="2600" b="1" dirty="0" smtClean="0">
                <a:latin typeface="TildaSans"/>
              </a:rPr>
              <a:t>— это </a:t>
            </a:r>
            <a:r>
              <a:rPr lang="ru-RU" sz="2600" b="1" dirty="0">
                <a:latin typeface="TildaSans"/>
              </a:rPr>
              <a:t>совокупность текстовых и графических элементов на странице, которая отражает наиболее полную информацию о продаваемой позиции. Как правило, представляет </a:t>
            </a:r>
            <a:r>
              <a:rPr lang="ru-RU" sz="2600" b="1" dirty="0" smtClean="0">
                <a:latin typeface="TildaSans"/>
              </a:rPr>
              <a:t>собой:</a:t>
            </a:r>
            <a:endParaRPr lang="ru-RU" sz="2600" b="1" dirty="0" smtClean="0">
              <a:latin typeface="TildaSans"/>
            </a:endParaRPr>
          </a:p>
          <a:p>
            <a:pPr marL="0" indent="0">
              <a:buNone/>
            </a:pPr>
            <a:endParaRPr lang="ru-RU" sz="2200" b="1" dirty="0" smtClean="0">
              <a:latin typeface="TildaSans"/>
            </a:endParaRPr>
          </a:p>
          <a:p>
            <a:r>
              <a:rPr lang="ru-RU" sz="2600" b="1" dirty="0" smtClean="0">
                <a:latin typeface="TildaSans"/>
              </a:rPr>
              <a:t>общую стилистику визуального </a:t>
            </a:r>
            <a:r>
              <a:rPr lang="ru-RU" sz="2600" b="1" dirty="0" smtClean="0">
                <a:latin typeface="TildaSans"/>
              </a:rPr>
              <a:t>оформления</a:t>
            </a:r>
            <a:r>
              <a:rPr lang="en-US" sz="2600" b="1" dirty="0">
                <a:latin typeface="TildaSans"/>
              </a:rPr>
              <a:t>;</a:t>
            </a:r>
            <a:endParaRPr lang="ru-RU" sz="2600" b="1" dirty="0" smtClean="0">
              <a:latin typeface="TildaSans"/>
            </a:endParaRPr>
          </a:p>
          <a:p>
            <a:endParaRPr lang="ru-RU" sz="2600" b="1" dirty="0" smtClean="0">
              <a:latin typeface="TildaSans"/>
            </a:endParaRPr>
          </a:p>
          <a:p>
            <a:r>
              <a:rPr lang="ru-RU" sz="2600" b="1" dirty="0" smtClean="0">
                <a:latin typeface="TildaSans"/>
              </a:rPr>
              <a:t> характеристику </a:t>
            </a:r>
            <a:r>
              <a:rPr lang="ru-RU" sz="2600" b="1" dirty="0">
                <a:latin typeface="TildaSans"/>
              </a:rPr>
              <a:t>товара</a:t>
            </a:r>
            <a:r>
              <a:rPr lang="ru-RU" sz="2600" b="1" dirty="0" smtClean="0">
                <a:latin typeface="TildaSans"/>
              </a:rPr>
              <a:t>;</a:t>
            </a:r>
          </a:p>
          <a:p>
            <a:endParaRPr lang="ru-RU" sz="2600" b="1" dirty="0">
              <a:latin typeface="TildaSans"/>
            </a:endParaRPr>
          </a:p>
          <a:p>
            <a:r>
              <a:rPr lang="ru-RU" sz="2600" b="1" dirty="0" smtClean="0">
                <a:latin typeface="TildaSans"/>
              </a:rPr>
              <a:t>преимущества </a:t>
            </a:r>
            <a:r>
              <a:rPr lang="ru-RU" sz="2600" b="1" dirty="0">
                <a:latin typeface="TildaSans"/>
              </a:rPr>
              <a:t>для </a:t>
            </a:r>
            <a:r>
              <a:rPr lang="ru-RU" sz="2600" b="1" dirty="0" smtClean="0">
                <a:latin typeface="TildaSans"/>
              </a:rPr>
              <a:t>покупателя;</a:t>
            </a:r>
          </a:p>
          <a:p>
            <a:endParaRPr lang="ru-RU" sz="2600" b="1" dirty="0" smtClean="0">
              <a:latin typeface="TildaSans"/>
            </a:endParaRPr>
          </a:p>
          <a:p>
            <a:r>
              <a:rPr lang="ru-RU" sz="2600" b="1" dirty="0" smtClean="0">
                <a:latin typeface="TildaSans"/>
              </a:rPr>
              <a:t>описание</a:t>
            </a:r>
            <a:r>
              <a:rPr lang="en-US" sz="2600" b="1" dirty="0" smtClean="0">
                <a:latin typeface="TildaSans"/>
              </a:rPr>
              <a:t> </a:t>
            </a:r>
            <a:r>
              <a:rPr lang="ru-RU" sz="2600" b="1" dirty="0" smtClean="0">
                <a:latin typeface="TildaSans"/>
              </a:rPr>
              <a:t>товара.</a:t>
            </a:r>
            <a:endParaRPr lang="ru-RU" sz="2600" b="1" dirty="0" smtClean="0">
              <a:latin typeface="TildaSans"/>
            </a:endParaRPr>
          </a:p>
        </p:txBody>
      </p:sp>
      <p:pic>
        <p:nvPicPr>
          <p:cNvPr id="1026" name="Picture 2" descr="Рейтинг карточки товара: из чего складывается и как поднять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6794390" y="3652674"/>
            <a:ext cx="5091766" cy="28966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8200456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59859" y="466737"/>
            <a:ext cx="8911687" cy="1280890"/>
          </a:xfrm>
        </p:spPr>
        <p:txBody>
          <a:bodyPr/>
          <a:lstStyle/>
          <a:p>
            <a:r>
              <a:rPr lang="ru-RU" b="1" dirty="0">
                <a:latin typeface="TildaSans"/>
              </a:rPr>
              <a:t>Основные задачи карточки товара:</a:t>
            </a:r>
            <a:endParaRPr lang="ru-RU" b="1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033272" y="1335295"/>
            <a:ext cx="11036808" cy="6387557"/>
          </a:xfrm>
        </p:spPr>
        <p:txBody>
          <a:bodyPr>
            <a:normAutofit/>
          </a:bodyPr>
          <a:lstStyle/>
          <a:p>
            <a:r>
              <a:rPr lang="ru-RU" sz="2000" b="1" dirty="0" smtClean="0">
                <a:solidFill>
                  <a:schemeClr val="tx1"/>
                </a:solidFill>
                <a:latin typeface="TildaSans"/>
              </a:rPr>
              <a:t>Информирование покупателя: </a:t>
            </a:r>
            <a:r>
              <a:rPr lang="ru-RU" sz="2000" dirty="0" smtClean="0">
                <a:solidFill>
                  <a:schemeClr val="tx1"/>
                </a:solidFill>
                <a:latin typeface="TildaSans"/>
              </a:rPr>
              <a:t>Карточка содержит описания, характеристики, инструкции и прочую полезную информацию, которая помогает клиенту сделать осознанный выбор.</a:t>
            </a:r>
          </a:p>
          <a:p>
            <a:r>
              <a:rPr lang="ru-RU" sz="2000" b="1" dirty="0" smtClean="0">
                <a:solidFill>
                  <a:schemeClr val="tx1"/>
                </a:solidFill>
                <a:latin typeface="TildaSans"/>
              </a:rPr>
              <a:t>Визуализация продукта: </a:t>
            </a:r>
            <a:r>
              <a:rPr lang="ru-RU" sz="2000" dirty="0" smtClean="0">
                <a:solidFill>
                  <a:schemeClr val="tx1"/>
                </a:solidFill>
                <a:latin typeface="TildaSans"/>
              </a:rPr>
              <a:t>Качественные фотографии и видео подробно демонстрируют внешний вид товара, его текстуру, размеры и способы применения.</a:t>
            </a:r>
          </a:p>
          <a:p>
            <a:r>
              <a:rPr lang="ru-RU" sz="2000" b="1" dirty="0" smtClean="0">
                <a:solidFill>
                  <a:schemeClr val="tx1"/>
                </a:solidFill>
                <a:latin typeface="TildaSans"/>
              </a:rPr>
              <a:t>Маркетинговая </a:t>
            </a:r>
            <a:r>
              <a:rPr lang="ru-RU" sz="2000" b="1" dirty="0" smtClean="0">
                <a:solidFill>
                  <a:schemeClr val="tx1"/>
                </a:solidFill>
                <a:latin typeface="TildaSans"/>
              </a:rPr>
              <a:t>поддержка: </a:t>
            </a:r>
            <a:r>
              <a:rPr lang="ru-RU" sz="2000" dirty="0" smtClean="0">
                <a:solidFill>
                  <a:schemeClr val="tx1"/>
                </a:solidFill>
                <a:latin typeface="TildaSans"/>
              </a:rPr>
              <a:t>В карточке товара могут быть указаны уникальные торговые предложения, скидки, акции и бонусы, которые способствуют принятию решения о покупке.</a:t>
            </a:r>
          </a:p>
          <a:p>
            <a:r>
              <a:rPr lang="ru-RU" sz="2000" b="1" dirty="0">
                <a:solidFill>
                  <a:schemeClr val="tx1"/>
                </a:solidFill>
                <a:latin typeface="TildaSans"/>
              </a:rPr>
              <a:t>Сравнение товаров: </a:t>
            </a:r>
            <a:r>
              <a:rPr lang="ru-RU" sz="2000" dirty="0">
                <a:solidFill>
                  <a:schemeClr val="tx1"/>
                </a:solidFill>
                <a:latin typeface="TildaSans"/>
              </a:rPr>
              <a:t>Карточки товара дают возможность легко сравнивать товары по характеристикам, ценам и другим параметрам, что делает выбор более обоснованным.</a:t>
            </a:r>
          </a:p>
          <a:p>
            <a:r>
              <a:rPr lang="ru-RU" sz="2000" b="1" dirty="0" smtClean="0">
                <a:solidFill>
                  <a:schemeClr val="tx1"/>
                </a:solidFill>
                <a:latin typeface="TildaSans"/>
              </a:rPr>
              <a:t>Получение </a:t>
            </a:r>
            <a:r>
              <a:rPr lang="ru-RU" sz="2000" b="1" dirty="0" smtClean="0">
                <a:solidFill>
                  <a:schemeClr val="tx1"/>
                </a:solidFill>
                <a:latin typeface="TildaSans"/>
              </a:rPr>
              <a:t>обратной связи: </a:t>
            </a:r>
            <a:r>
              <a:rPr lang="ru-RU" sz="2000" dirty="0" smtClean="0">
                <a:solidFill>
                  <a:schemeClr val="tx1"/>
                </a:solidFill>
                <a:latin typeface="TildaSans"/>
              </a:rPr>
              <a:t>Раздел отзывов позволяет покупателям делиться мнениями о товаре и его качестве, что не только влияет на решение новых клиентов, но и служит важной обратной связью для продавца и производителя.</a:t>
            </a:r>
          </a:p>
          <a:p>
            <a:endParaRPr lang="ru-RU" dirty="0">
              <a:latin typeface="TildaSans"/>
            </a:endParaRPr>
          </a:p>
        </p:txBody>
      </p:sp>
    </p:spTree>
    <p:extLst>
      <p:ext uri="{BB962C8B-B14F-4D97-AF65-F5344CB8AC3E}">
        <p14:creationId xmlns:p14="http://schemas.microsoft.com/office/powerpoint/2010/main" val="19965463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934569" y="1142232"/>
            <a:ext cx="8911687" cy="2197659"/>
          </a:xfrm>
        </p:spPr>
        <p:txBody>
          <a:bodyPr>
            <a:normAutofit fontScale="90000"/>
          </a:bodyPr>
          <a:lstStyle/>
          <a:p>
            <a:r>
              <a:rPr lang="ru-RU" b="1" dirty="0">
                <a:latin typeface="TildaSans"/>
              </a:rPr>
              <a:t>Для чего нужна </a:t>
            </a:r>
            <a:r>
              <a:rPr lang="ru-RU" b="1" dirty="0" smtClean="0">
                <a:latin typeface="TildaSans"/>
              </a:rPr>
              <a:t>                                   качественная                                                                </a:t>
            </a:r>
            <a:r>
              <a:rPr lang="ru-RU" b="1" dirty="0">
                <a:latin typeface="TildaSans"/>
              </a:rPr>
              <a:t>карточка </a:t>
            </a:r>
            <a:r>
              <a:rPr lang="ru-RU" b="1" dirty="0" smtClean="0">
                <a:latin typeface="TildaSans"/>
              </a:rPr>
              <a:t>товара ?</a:t>
            </a:r>
            <a:r>
              <a:rPr lang="ru-RU" b="1" dirty="0">
                <a:solidFill>
                  <a:srgbClr val="222222"/>
                </a:solidFill>
                <a:latin typeface="Lab Grotesque"/>
              </a:rPr>
              <a:t/>
            </a:r>
            <a:br>
              <a:rPr lang="ru-RU" b="1" dirty="0">
                <a:solidFill>
                  <a:srgbClr val="222222"/>
                </a:solidFill>
                <a:latin typeface="Lab Grotesque"/>
              </a:rPr>
            </a:br>
            <a:r>
              <a:rPr lang="ru-RU" b="1" dirty="0" smtClean="0">
                <a:solidFill>
                  <a:srgbClr val="222222"/>
                </a:solidFill>
                <a:latin typeface="Lab Grotesque"/>
              </a:rPr>
              <a:t>   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572005" y="3339891"/>
            <a:ext cx="10093815" cy="3777622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ru-RU" sz="2800" dirty="0">
                <a:solidFill>
                  <a:schemeClr val="tx1"/>
                </a:solidFill>
                <a:latin typeface="TildaSans"/>
              </a:rPr>
              <a:t>Приступая к разработке </a:t>
            </a:r>
            <a:r>
              <a:rPr lang="ru-RU" sz="2800" dirty="0" smtClean="0">
                <a:solidFill>
                  <a:schemeClr val="tx1"/>
                </a:solidFill>
                <a:latin typeface="TildaSans"/>
              </a:rPr>
              <a:t>внешнего вида, </a:t>
            </a:r>
            <a:r>
              <a:rPr lang="ru-RU" sz="2800" dirty="0">
                <a:solidFill>
                  <a:schemeClr val="tx1"/>
                </a:solidFill>
                <a:latin typeface="TildaSans"/>
              </a:rPr>
              <a:t>нужно ответить на вопрос: какая первостепенная задача у карточки товара? </a:t>
            </a:r>
            <a:endParaRPr lang="ru-RU" sz="2800" dirty="0" smtClean="0">
              <a:solidFill>
                <a:schemeClr val="tx1"/>
              </a:solidFill>
              <a:latin typeface="TildaSans"/>
            </a:endParaRPr>
          </a:p>
          <a:p>
            <a:pPr marL="0" indent="0">
              <a:buNone/>
            </a:pPr>
            <a:r>
              <a:rPr lang="ru-RU" sz="2800" dirty="0" smtClean="0">
                <a:solidFill>
                  <a:schemeClr val="tx1"/>
                </a:solidFill>
                <a:latin typeface="TildaSans"/>
              </a:rPr>
              <a:t>Конечно</a:t>
            </a:r>
            <a:r>
              <a:rPr lang="ru-RU" sz="2800" dirty="0">
                <a:solidFill>
                  <a:schemeClr val="tx1"/>
                </a:solidFill>
                <a:latin typeface="TildaSans"/>
              </a:rPr>
              <a:t>, выделиться и мгновенно захватить внимание потенциального покупателя. Добиться нужного эффекта позволяют качественные изображения, цепляющий заголовок, текст на карточках и общее оформление.</a:t>
            </a:r>
          </a:p>
        </p:txBody>
      </p:sp>
      <p:pic>
        <p:nvPicPr>
          <p:cNvPr id="2050" name="Picture 2" descr="Какие должны быть товаров в маркетплейсах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17360" y="449095"/>
            <a:ext cx="5244198" cy="25443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5956651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860878" y="335564"/>
            <a:ext cx="8911687" cy="1280890"/>
          </a:xfrm>
        </p:spPr>
        <p:txBody>
          <a:bodyPr>
            <a:normAutofit/>
          </a:bodyPr>
          <a:lstStyle/>
          <a:p>
            <a:r>
              <a:rPr lang="ru-RU" sz="4000" b="1" dirty="0"/>
              <a:t>Создание карточки товара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063494" y="1286905"/>
            <a:ext cx="11020054" cy="5809902"/>
          </a:xfrm>
        </p:spPr>
        <p:txBody>
          <a:bodyPr>
            <a:noAutofit/>
          </a:bodyPr>
          <a:lstStyle/>
          <a:p>
            <a:r>
              <a:rPr lang="ru-RU" sz="2000" b="1" dirty="0">
                <a:solidFill>
                  <a:schemeClr val="tx1"/>
                </a:solidFill>
                <a:latin typeface="TildaSans"/>
              </a:rPr>
              <a:t>Качественные изображения</a:t>
            </a:r>
            <a:r>
              <a:rPr lang="ru-RU" sz="2000" dirty="0">
                <a:solidFill>
                  <a:schemeClr val="tx1"/>
                </a:solidFill>
                <a:latin typeface="TildaSans"/>
              </a:rPr>
              <a:t>. Четкие, в нужных ракурсах фотографии товара, позволяющие изучать и рассматривать детали, — главный инструмент </a:t>
            </a:r>
            <a:r>
              <a:rPr lang="ru-RU" sz="2000" dirty="0" smtClean="0">
                <a:solidFill>
                  <a:schemeClr val="tx1"/>
                </a:solidFill>
                <a:latin typeface="TildaSans"/>
              </a:rPr>
              <a:t>убеждения. </a:t>
            </a:r>
            <a:endParaRPr lang="ru-RU" sz="2000" b="1" dirty="0">
              <a:solidFill>
                <a:schemeClr val="tx1"/>
              </a:solidFill>
              <a:latin typeface="TildaSans"/>
            </a:endParaRPr>
          </a:p>
          <a:p>
            <a:r>
              <a:rPr lang="ru-RU" sz="2000" b="1" dirty="0">
                <a:solidFill>
                  <a:schemeClr val="tx1"/>
                </a:solidFill>
                <a:latin typeface="TildaSans"/>
              </a:rPr>
              <a:t>Цепляющий заголовок. </a:t>
            </a:r>
            <a:r>
              <a:rPr lang="ru-RU" sz="2000" dirty="0">
                <a:solidFill>
                  <a:schemeClr val="tx1"/>
                </a:solidFill>
                <a:latin typeface="TildaSans"/>
              </a:rPr>
              <a:t>Ясное название товара, интересная игра слов и простой понятный заголовок способны захватить внимание за считанные секунды и убедить в покупке. Двусмысленность рождает сомнения, поэтому следите за формулировками.</a:t>
            </a:r>
          </a:p>
          <a:p>
            <a:endParaRPr lang="ru-RU" sz="2000" b="1" dirty="0">
              <a:solidFill>
                <a:schemeClr val="tx1"/>
              </a:solidFill>
              <a:latin typeface="TildaSans"/>
            </a:endParaRPr>
          </a:p>
          <a:p>
            <a:r>
              <a:rPr lang="ru-RU" sz="2000" b="1" dirty="0">
                <a:solidFill>
                  <a:schemeClr val="tx1"/>
                </a:solidFill>
                <a:latin typeface="TildaSans"/>
              </a:rPr>
              <a:t>Текст на карточках. </a:t>
            </a:r>
            <a:r>
              <a:rPr lang="ru-RU" sz="2000" dirty="0">
                <a:solidFill>
                  <a:schemeClr val="tx1"/>
                </a:solidFill>
                <a:latin typeface="TildaSans"/>
              </a:rPr>
              <a:t>Текст должен быть кратким и четко относиться к товару, до двух-трех преимуществ на картинку. Длинные тексты покупатель ленится читать.</a:t>
            </a:r>
          </a:p>
          <a:p>
            <a:endParaRPr lang="ru-RU" sz="2000" dirty="0">
              <a:solidFill>
                <a:schemeClr val="tx1"/>
              </a:solidFill>
              <a:latin typeface="TildaSans"/>
            </a:endParaRPr>
          </a:p>
          <a:p>
            <a:r>
              <a:rPr lang="ru-RU" sz="2000" b="1" dirty="0">
                <a:solidFill>
                  <a:schemeClr val="tx1"/>
                </a:solidFill>
                <a:latin typeface="TildaSans"/>
              </a:rPr>
              <a:t>Общее оформление. </a:t>
            </a:r>
            <a:r>
              <a:rPr lang="ru-RU" sz="2000" dirty="0">
                <a:solidFill>
                  <a:schemeClr val="tx1"/>
                </a:solidFill>
                <a:latin typeface="TildaSans"/>
              </a:rPr>
              <a:t>Минимализм выглядит солиднее, поэтому лучше использовать цветовое решение из палитры в два-три цвета. Доминирующий цвет и продуманные акценты создают гармоничную и сбалансированную композицию — такое изображение удобнее и приятнее считывать.</a:t>
            </a:r>
          </a:p>
        </p:txBody>
      </p:sp>
    </p:spTree>
    <p:extLst>
      <p:ext uri="{BB962C8B-B14F-4D97-AF65-F5344CB8AC3E}">
        <p14:creationId xmlns:p14="http://schemas.microsoft.com/office/powerpoint/2010/main" val="29780973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600925" y="374603"/>
            <a:ext cx="8911687" cy="1280890"/>
          </a:xfrm>
        </p:spPr>
        <p:txBody>
          <a:bodyPr/>
          <a:lstStyle/>
          <a:p>
            <a:r>
              <a:rPr lang="ru-RU" sz="4000" b="1" dirty="0">
                <a:latin typeface="Lab Grotesque"/>
              </a:rPr>
              <a:t>Создание карточки товара</a:t>
            </a:r>
            <a:r>
              <a:rPr lang="ru-RU" b="1" dirty="0">
                <a:solidFill>
                  <a:srgbClr val="222222"/>
                </a:solidFill>
                <a:latin typeface="Lab Grotesque"/>
              </a:rPr>
              <a:t/>
            </a:r>
            <a:br>
              <a:rPr lang="ru-RU" b="1" dirty="0">
                <a:solidFill>
                  <a:srgbClr val="222222"/>
                </a:solidFill>
                <a:latin typeface="Lab Grotesque"/>
              </a:rPr>
            </a:br>
            <a:endParaRPr lang="ru-RU" dirty="0"/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 rotWithShape="1">
          <a:blip r:embed="rId2"/>
          <a:srcRect l="8076" t="434" r="1518" b="-434"/>
          <a:stretch/>
        </p:blipFill>
        <p:spPr>
          <a:xfrm>
            <a:off x="606392" y="1520731"/>
            <a:ext cx="4011633" cy="4437307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126291" y="3307364"/>
            <a:ext cx="3962902" cy="2232435"/>
          </a:xfrm>
          <a:prstGeom prst="rect">
            <a:avLst/>
          </a:prstGeom>
        </p:spPr>
      </p:pic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967778">
            <a:off x="7695678" y="817453"/>
            <a:ext cx="4654899" cy="2618381"/>
          </a:xfr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282388" y="1900171"/>
            <a:ext cx="4093333" cy="2426419"/>
          </a:xfrm>
          <a:prstGeom prst="rect">
            <a:avLst/>
          </a:prstGeom>
        </p:spPr>
      </p:pic>
      <p:pic>
        <p:nvPicPr>
          <p:cNvPr id="3074" name="Picture 2" descr="Инфографика для маркетплейсов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03996" y="4084390"/>
            <a:ext cx="3572824" cy="21511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8478723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26652" y="162097"/>
            <a:ext cx="8911687" cy="1280890"/>
          </a:xfrm>
        </p:spPr>
        <p:txBody>
          <a:bodyPr/>
          <a:lstStyle/>
          <a:p>
            <a:r>
              <a:rPr lang="ru-RU" b="1" dirty="0"/>
              <a:t>Шаг 1. Используем профессиональные изображения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962541" y="1616242"/>
            <a:ext cx="11229459" cy="5241758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ru-RU" sz="2000" dirty="0">
                <a:solidFill>
                  <a:schemeClr val="tx1"/>
                </a:solidFill>
                <a:latin typeface="TildaSans"/>
              </a:rPr>
              <a:t>Фотографии товара должны выглядеть заманчиво и вызывать желание его приобрести, следовательно, товар должен быть правильно сфотографирован</a:t>
            </a:r>
            <a:r>
              <a:rPr lang="ru-RU" sz="2000" dirty="0" smtClean="0">
                <a:solidFill>
                  <a:schemeClr val="tx1"/>
                </a:solidFill>
                <a:latin typeface="TildaSans"/>
              </a:rPr>
              <a:t>:</a:t>
            </a:r>
            <a:endParaRPr lang="ru-RU" sz="2000" dirty="0">
              <a:solidFill>
                <a:schemeClr val="tx1"/>
              </a:solidFill>
              <a:latin typeface="TildaSans"/>
            </a:endParaRPr>
          </a:p>
          <a:p>
            <a:r>
              <a:rPr lang="ru-RU" sz="2000" b="1" dirty="0">
                <a:solidFill>
                  <a:schemeClr val="tx1"/>
                </a:solidFill>
                <a:latin typeface="TildaSans"/>
              </a:rPr>
              <a:t>Со всех сторон. </a:t>
            </a:r>
            <a:r>
              <a:rPr lang="ru-RU" sz="2000" dirty="0">
                <a:solidFill>
                  <a:schemeClr val="tx1"/>
                </a:solidFill>
                <a:latin typeface="TildaSans"/>
              </a:rPr>
              <a:t>Обязательно сделайте несколько фото, с наиболее выгодных ракурсов, под правильно выставленным светом. База: общий вид, крупный план, детали (материал, рисунок, швы, цвета). </a:t>
            </a:r>
          </a:p>
          <a:p>
            <a:r>
              <a:rPr lang="ru-RU" sz="2000" b="1" dirty="0">
                <a:solidFill>
                  <a:schemeClr val="tx1"/>
                </a:solidFill>
                <a:latin typeface="TildaSans"/>
              </a:rPr>
              <a:t>Сдержанный лаконичный </a:t>
            </a:r>
            <a:r>
              <a:rPr lang="ru-RU" sz="2000" b="1" dirty="0" smtClean="0">
                <a:solidFill>
                  <a:schemeClr val="tx1"/>
                </a:solidFill>
                <a:latin typeface="TildaSans"/>
              </a:rPr>
              <a:t>фон. </a:t>
            </a:r>
            <a:r>
              <a:rPr lang="ru-RU" sz="2000" dirty="0" smtClean="0">
                <a:solidFill>
                  <a:schemeClr val="tx1"/>
                </a:solidFill>
                <a:latin typeface="TildaSans"/>
              </a:rPr>
              <a:t>Контрастный </a:t>
            </a:r>
            <a:r>
              <a:rPr lang="ru-RU" sz="2000" dirty="0">
                <a:solidFill>
                  <a:schemeClr val="tx1"/>
                </a:solidFill>
                <a:latin typeface="TildaSans"/>
              </a:rPr>
              <a:t>фон отталкивает. Покупатель захочет быстрее пролистать </a:t>
            </a:r>
            <a:r>
              <a:rPr lang="ru-RU" sz="2000" dirty="0" smtClean="0">
                <a:solidFill>
                  <a:schemeClr val="tx1"/>
                </a:solidFill>
                <a:latin typeface="TildaSans"/>
              </a:rPr>
              <a:t>карточку, чтобы избавиться от визуального раздражителя. Вспомните дизайн </a:t>
            </a:r>
            <a:r>
              <a:rPr lang="ru-RU" sz="2000" dirty="0">
                <a:solidFill>
                  <a:schemeClr val="tx1"/>
                </a:solidFill>
                <a:latin typeface="TildaSans"/>
              </a:rPr>
              <a:t>дорогих брендов — всегда выдержанный, спокойный и потому стильный</a:t>
            </a:r>
            <a:r>
              <a:rPr lang="ru-RU" sz="2000" dirty="0" smtClean="0">
                <a:solidFill>
                  <a:schemeClr val="tx1"/>
                </a:solidFill>
                <a:latin typeface="TildaSans"/>
              </a:rPr>
              <a:t>.</a:t>
            </a:r>
            <a:endParaRPr lang="ru-RU" sz="2000" b="1" dirty="0">
              <a:solidFill>
                <a:schemeClr val="tx1"/>
              </a:solidFill>
              <a:latin typeface="TildaSans"/>
            </a:endParaRPr>
          </a:p>
          <a:p>
            <a:r>
              <a:rPr lang="ru-RU" sz="2000" b="1" dirty="0" smtClean="0">
                <a:solidFill>
                  <a:schemeClr val="tx1"/>
                </a:solidFill>
                <a:latin typeface="TildaSans"/>
              </a:rPr>
              <a:t>Контекстные </a:t>
            </a:r>
            <a:r>
              <a:rPr lang="ru-RU" sz="2000" b="1" dirty="0">
                <a:solidFill>
                  <a:schemeClr val="tx1"/>
                </a:solidFill>
                <a:latin typeface="TildaSans"/>
              </a:rPr>
              <a:t>фото. </a:t>
            </a:r>
            <a:r>
              <a:rPr lang="ru-RU" sz="2000" dirty="0" smtClean="0">
                <a:solidFill>
                  <a:schemeClr val="tx1"/>
                </a:solidFill>
                <a:latin typeface="TildaSans"/>
              </a:rPr>
              <a:t>Покажите </a:t>
            </a:r>
            <a:r>
              <a:rPr lang="ru-RU" sz="2000" dirty="0">
                <a:solidFill>
                  <a:schemeClr val="tx1"/>
                </a:solidFill>
                <a:latin typeface="TildaSans"/>
              </a:rPr>
              <a:t>товар в реальной жизни, на человеке или в интерьере, будто его уже купили. Это поможет покупателю представить, как, например, посуда будет смотреться на его кухне или как новое платье сядет по фигуре</a:t>
            </a:r>
            <a:r>
              <a:rPr lang="ru-RU" sz="2000" dirty="0" smtClean="0">
                <a:solidFill>
                  <a:schemeClr val="tx1"/>
                </a:solidFill>
                <a:latin typeface="TildaSans"/>
              </a:rPr>
              <a:t>.</a:t>
            </a:r>
            <a:endParaRPr lang="ru-RU" sz="2000" dirty="0">
              <a:solidFill>
                <a:schemeClr val="tx1"/>
              </a:solidFill>
              <a:latin typeface="TildaSans"/>
            </a:endParaRPr>
          </a:p>
          <a:p>
            <a:pPr marL="0" indent="0">
              <a:buNone/>
            </a:pPr>
            <a:r>
              <a:rPr lang="ru-RU" sz="2000" dirty="0">
                <a:solidFill>
                  <a:schemeClr val="tx1"/>
                </a:solidFill>
                <a:latin typeface="TildaSans"/>
              </a:rPr>
              <a:t>Если таких фото нет, </a:t>
            </a:r>
            <a:r>
              <a:rPr lang="ru-RU" sz="2000" dirty="0" smtClean="0">
                <a:solidFill>
                  <a:schemeClr val="tx1"/>
                </a:solidFill>
                <a:latin typeface="TildaSans"/>
              </a:rPr>
              <a:t>н</a:t>
            </a:r>
            <a:r>
              <a:rPr lang="ru-RU" sz="2000" dirty="0" smtClean="0">
                <a:solidFill>
                  <a:schemeClr val="tx1"/>
                </a:solidFill>
                <a:latin typeface="TildaSans"/>
              </a:rPr>
              <a:t>а </a:t>
            </a:r>
            <a:r>
              <a:rPr lang="ru-RU" sz="2000" dirty="0">
                <a:solidFill>
                  <a:schemeClr val="tx1"/>
                </a:solidFill>
                <a:latin typeface="TildaSans"/>
              </a:rPr>
              <a:t>уроке </a:t>
            </a:r>
            <a:r>
              <a:rPr lang="ru-RU" sz="2000" dirty="0" smtClean="0">
                <a:solidFill>
                  <a:schemeClr val="tx1"/>
                </a:solidFill>
                <a:latin typeface="TildaSans"/>
              </a:rPr>
              <a:t>нам </a:t>
            </a:r>
            <a:r>
              <a:rPr lang="ru-RU" sz="2000" dirty="0">
                <a:solidFill>
                  <a:schemeClr val="tx1"/>
                </a:solidFill>
                <a:latin typeface="TildaSans"/>
              </a:rPr>
              <a:t>поможет создать </a:t>
            </a:r>
            <a:r>
              <a:rPr lang="ru-RU" sz="2000" dirty="0" smtClean="0">
                <a:solidFill>
                  <a:schemeClr val="tx1"/>
                </a:solidFill>
                <a:latin typeface="TildaSans"/>
              </a:rPr>
              <a:t>изображение </a:t>
            </a:r>
            <a:r>
              <a:rPr lang="ru-RU" sz="2000" dirty="0" smtClean="0">
                <a:solidFill>
                  <a:schemeClr val="tx1"/>
                </a:solidFill>
                <a:latin typeface="TildaSans"/>
              </a:rPr>
              <a:t>ИИ.</a:t>
            </a:r>
            <a:endParaRPr lang="ru-RU" sz="2000" dirty="0">
              <a:solidFill>
                <a:schemeClr val="tx1"/>
              </a:solidFill>
              <a:latin typeface="TildaSans"/>
            </a:endParaRPr>
          </a:p>
        </p:txBody>
      </p:sp>
    </p:spTree>
    <p:extLst>
      <p:ext uri="{BB962C8B-B14F-4D97-AF65-F5344CB8AC3E}">
        <p14:creationId xmlns:p14="http://schemas.microsoft.com/office/powerpoint/2010/main" val="22989507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 rotWithShape="1">
          <a:blip r:embed="rId2"/>
          <a:srcRect l="14540" r="9900"/>
          <a:stretch/>
        </p:blipFill>
        <p:spPr>
          <a:xfrm>
            <a:off x="8876915" y="1831268"/>
            <a:ext cx="3657600" cy="3627434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4028" y="219849"/>
            <a:ext cx="8911687" cy="1280890"/>
          </a:xfrm>
        </p:spPr>
        <p:txBody>
          <a:bodyPr/>
          <a:lstStyle/>
          <a:p>
            <a:r>
              <a:rPr lang="ru-RU" b="1" dirty="0"/>
              <a:t>Шаг 2. Пишем цепляющий заголовок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309970" y="1105738"/>
            <a:ext cx="10760110" cy="5752262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ru-RU" sz="2000" dirty="0">
                <a:solidFill>
                  <a:schemeClr val="tx1"/>
                </a:solidFill>
                <a:latin typeface="TildaSans"/>
              </a:rPr>
              <a:t>Обязательная часть — ключевые слова, которые люди вбивают в поиск и два три дополнительных, чтобы добавить изюминки. Для этого учитываем следующие детали:</a:t>
            </a:r>
          </a:p>
          <a:p>
            <a:endParaRPr lang="ru-RU" sz="2000" dirty="0">
              <a:solidFill>
                <a:schemeClr val="tx1"/>
              </a:solidFill>
              <a:latin typeface="TildaSans"/>
            </a:endParaRPr>
          </a:p>
          <a:p>
            <a:r>
              <a:rPr lang="ru-RU" sz="2000" b="1" dirty="0">
                <a:solidFill>
                  <a:schemeClr val="tx1"/>
                </a:solidFill>
                <a:latin typeface="TildaSans"/>
              </a:rPr>
              <a:t>Ясность смысла и простота донесения. </a:t>
            </a:r>
            <a:r>
              <a:rPr lang="ru-RU" sz="2000" dirty="0">
                <a:solidFill>
                  <a:schemeClr val="tx1"/>
                </a:solidFill>
                <a:latin typeface="TildaSans"/>
              </a:rPr>
              <a:t>Пишем, как  </a:t>
            </a:r>
            <a:r>
              <a:rPr lang="ru-RU" sz="2000" dirty="0" smtClean="0">
                <a:solidFill>
                  <a:schemeClr val="tx1"/>
                </a:solidFill>
                <a:latin typeface="TildaSans"/>
              </a:rPr>
              <a:t>                                                      говорим</a:t>
            </a:r>
            <a:r>
              <a:rPr lang="ru-RU" sz="2000" dirty="0">
                <a:solidFill>
                  <a:schemeClr val="tx1"/>
                </a:solidFill>
                <a:latin typeface="TildaSans"/>
              </a:rPr>
              <a:t>, чтобы покупатель сразу понял, что именно </a:t>
            </a:r>
            <a:r>
              <a:rPr lang="ru-RU" sz="2000" dirty="0" smtClean="0">
                <a:solidFill>
                  <a:schemeClr val="tx1"/>
                </a:solidFill>
                <a:latin typeface="TildaSans"/>
              </a:rPr>
              <a:t>                                                                         он </a:t>
            </a:r>
            <a:r>
              <a:rPr lang="ru-RU" sz="2000" dirty="0">
                <a:solidFill>
                  <a:schemeClr val="tx1"/>
                </a:solidFill>
                <a:latin typeface="TildaSans"/>
              </a:rPr>
              <a:t>может купить</a:t>
            </a:r>
            <a:r>
              <a:rPr lang="ru-RU" sz="2000" dirty="0" smtClean="0">
                <a:solidFill>
                  <a:schemeClr val="tx1"/>
                </a:solidFill>
                <a:latin typeface="TildaSans"/>
              </a:rPr>
              <a:t>.</a:t>
            </a:r>
            <a:endParaRPr lang="ru-RU" sz="2000" dirty="0">
              <a:solidFill>
                <a:schemeClr val="tx1"/>
              </a:solidFill>
              <a:latin typeface="TildaSans"/>
            </a:endParaRPr>
          </a:p>
          <a:p>
            <a:r>
              <a:rPr lang="ru-RU" sz="2000" b="1" dirty="0">
                <a:solidFill>
                  <a:schemeClr val="tx1"/>
                </a:solidFill>
                <a:latin typeface="TildaSans"/>
              </a:rPr>
              <a:t>Ключевые слова. </a:t>
            </a:r>
            <a:r>
              <a:rPr lang="ru-RU" sz="2000" dirty="0">
                <a:solidFill>
                  <a:schemeClr val="tx1"/>
                </a:solidFill>
                <a:latin typeface="TildaSans"/>
              </a:rPr>
              <a:t>С расчетом на SEO, чтобы </a:t>
            </a:r>
            <a:r>
              <a:rPr lang="ru-RU" sz="2000" dirty="0" smtClean="0">
                <a:solidFill>
                  <a:schemeClr val="tx1"/>
                </a:solidFill>
                <a:latin typeface="TildaSans"/>
              </a:rPr>
              <a:t>карточка                                                                   </a:t>
            </a:r>
            <a:r>
              <a:rPr lang="ru-RU" sz="2000" dirty="0">
                <a:solidFill>
                  <a:schemeClr val="tx1"/>
                </a:solidFill>
                <a:latin typeface="TildaSans"/>
              </a:rPr>
              <a:t>точно попадала в поисковую выдачу</a:t>
            </a:r>
            <a:r>
              <a:rPr lang="ru-RU" sz="2000" dirty="0" smtClean="0">
                <a:solidFill>
                  <a:schemeClr val="tx1"/>
                </a:solidFill>
                <a:latin typeface="TildaSans"/>
              </a:rPr>
              <a:t>.</a:t>
            </a:r>
            <a:endParaRPr lang="ru-RU" sz="2000" dirty="0">
              <a:solidFill>
                <a:schemeClr val="tx1"/>
              </a:solidFill>
              <a:latin typeface="TildaSans"/>
            </a:endParaRPr>
          </a:p>
          <a:p>
            <a:r>
              <a:rPr lang="ru-RU" sz="2000" b="1" dirty="0">
                <a:solidFill>
                  <a:schemeClr val="tx1"/>
                </a:solidFill>
                <a:latin typeface="TildaSans"/>
              </a:rPr>
              <a:t>Ценность</a:t>
            </a:r>
            <a:r>
              <a:rPr lang="ru-RU" sz="2000" dirty="0">
                <a:solidFill>
                  <a:schemeClr val="tx1"/>
                </a:solidFill>
                <a:latin typeface="TildaSans"/>
              </a:rPr>
              <a:t>. Используйте интригующий заголовок, </a:t>
            </a:r>
            <a:r>
              <a:rPr lang="ru-RU" sz="2000" dirty="0" smtClean="0">
                <a:solidFill>
                  <a:schemeClr val="tx1"/>
                </a:solidFill>
                <a:latin typeface="TildaSans"/>
              </a:rPr>
              <a:t>                                                                                                                     который </a:t>
            </a:r>
            <a:r>
              <a:rPr lang="ru-RU" sz="2000" dirty="0">
                <a:solidFill>
                  <a:schemeClr val="tx1"/>
                </a:solidFill>
                <a:latin typeface="TildaSans"/>
              </a:rPr>
              <a:t>раскрывает уникальную ценность </a:t>
            </a:r>
            <a:r>
              <a:rPr lang="ru-RU" sz="2000" dirty="0" smtClean="0">
                <a:solidFill>
                  <a:schemeClr val="tx1"/>
                </a:solidFill>
                <a:latin typeface="TildaSans"/>
              </a:rPr>
              <a:t>именно                                                                    </a:t>
            </a:r>
            <a:r>
              <a:rPr lang="ru-RU" sz="2000" dirty="0">
                <a:solidFill>
                  <a:schemeClr val="tx1"/>
                </a:solidFill>
                <a:latin typeface="TildaSans"/>
              </a:rPr>
              <a:t>вашего товара</a:t>
            </a:r>
            <a:r>
              <a:rPr lang="ru-RU" sz="2000" dirty="0" smtClean="0">
                <a:solidFill>
                  <a:schemeClr val="tx1"/>
                </a:solidFill>
                <a:latin typeface="TildaSans"/>
              </a:rPr>
              <a:t>.</a:t>
            </a:r>
          </a:p>
          <a:p>
            <a:pPr marL="0" indent="0">
              <a:buNone/>
            </a:pPr>
            <a:endParaRPr lang="ru-RU" sz="2000" dirty="0">
              <a:solidFill>
                <a:schemeClr val="tx1"/>
              </a:solidFill>
              <a:latin typeface="TildaSans"/>
            </a:endParaRPr>
          </a:p>
          <a:p>
            <a:pPr marL="0" indent="0">
              <a:buNone/>
            </a:pPr>
            <a:r>
              <a:rPr lang="ru-RU" sz="2000" dirty="0" smtClean="0">
                <a:solidFill>
                  <a:schemeClr val="tx1"/>
                </a:solidFill>
                <a:latin typeface="TildaSans"/>
              </a:rPr>
              <a:t>Например</a:t>
            </a:r>
            <a:r>
              <a:rPr lang="ru-RU" sz="2000" dirty="0">
                <a:solidFill>
                  <a:schemeClr val="tx1"/>
                </a:solidFill>
                <a:latin typeface="TildaSans"/>
              </a:rPr>
              <a:t>, вместо «кофемолка» напишите «электрическая кофемолка», а лучше, если это соответствует правде, «бесшумная электрическая кофемолка». </a:t>
            </a:r>
          </a:p>
        </p:txBody>
      </p:sp>
    </p:spTree>
    <p:extLst>
      <p:ext uri="{BB962C8B-B14F-4D97-AF65-F5344CB8AC3E}">
        <p14:creationId xmlns:p14="http://schemas.microsoft.com/office/powerpoint/2010/main" val="32482262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816859" y="152984"/>
            <a:ext cx="8911687" cy="1280890"/>
          </a:xfrm>
        </p:spPr>
        <p:txBody>
          <a:bodyPr/>
          <a:lstStyle/>
          <a:p>
            <a:r>
              <a:rPr lang="ru-RU" b="1" dirty="0"/>
              <a:t>Шаг 3. Раскрываем суть — пишем текст на изображении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295397" y="1433874"/>
            <a:ext cx="10896603" cy="5236945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ru-RU" sz="2400" dirty="0">
                <a:solidFill>
                  <a:schemeClr val="tx1"/>
                </a:solidFill>
                <a:latin typeface="TildaSans"/>
              </a:rPr>
              <a:t>Текст на картинке своего рода альтернатива живому продавцу</a:t>
            </a:r>
            <a:r>
              <a:rPr lang="ru-RU" sz="2400" dirty="0" smtClean="0">
                <a:solidFill>
                  <a:schemeClr val="tx1"/>
                </a:solidFill>
                <a:latin typeface="TildaSans"/>
              </a:rPr>
              <a:t>,                                                                                                                                </a:t>
            </a:r>
            <a:r>
              <a:rPr lang="ru-RU" sz="2400" dirty="0">
                <a:solidFill>
                  <a:schemeClr val="tx1"/>
                </a:solidFill>
                <a:latin typeface="TildaSans"/>
              </a:rPr>
              <a:t>который также сможет рассказать покупателю о ценности, </a:t>
            </a:r>
            <a:r>
              <a:rPr lang="ru-RU" sz="2400" dirty="0" smtClean="0">
                <a:solidFill>
                  <a:schemeClr val="tx1"/>
                </a:solidFill>
                <a:latin typeface="TildaSans"/>
              </a:rPr>
              <a:t>                                                                                        уникальности </a:t>
            </a:r>
            <a:r>
              <a:rPr lang="ru-RU" sz="2400" dirty="0">
                <a:solidFill>
                  <a:schemeClr val="tx1"/>
                </a:solidFill>
                <a:latin typeface="TildaSans"/>
              </a:rPr>
              <a:t>и преимуществах товара. Однако и здесь важно </a:t>
            </a:r>
            <a:r>
              <a:rPr lang="ru-RU" sz="2400" dirty="0" smtClean="0">
                <a:solidFill>
                  <a:schemeClr val="tx1"/>
                </a:solidFill>
                <a:latin typeface="TildaSans"/>
              </a:rPr>
              <a:t>                                                                                     помнить </a:t>
            </a:r>
            <a:r>
              <a:rPr lang="ru-RU" sz="2400" dirty="0">
                <a:solidFill>
                  <a:schemeClr val="tx1"/>
                </a:solidFill>
                <a:latin typeface="TildaSans"/>
              </a:rPr>
              <a:t>о основных правилах</a:t>
            </a:r>
            <a:r>
              <a:rPr lang="ru-RU" sz="2400" dirty="0" smtClean="0">
                <a:solidFill>
                  <a:schemeClr val="tx1"/>
                </a:solidFill>
                <a:latin typeface="TildaSans"/>
              </a:rPr>
              <a:t>:</a:t>
            </a:r>
          </a:p>
          <a:p>
            <a:pPr marL="0" indent="0">
              <a:buNone/>
            </a:pPr>
            <a:endParaRPr lang="ru-RU" sz="2400" dirty="0">
              <a:solidFill>
                <a:schemeClr val="tx1"/>
              </a:solidFill>
              <a:latin typeface="TildaSans"/>
            </a:endParaRPr>
          </a:p>
          <a:p>
            <a:pPr lvl="1"/>
            <a:r>
              <a:rPr lang="ru-RU" sz="2400" dirty="0" smtClean="0">
                <a:solidFill>
                  <a:schemeClr val="tx1"/>
                </a:solidFill>
                <a:latin typeface="TildaSans"/>
              </a:rPr>
              <a:t> Краткость</a:t>
            </a:r>
            <a:endParaRPr lang="ru-RU" sz="2400" dirty="0" smtClean="0">
              <a:solidFill>
                <a:schemeClr val="tx1"/>
              </a:solidFill>
              <a:latin typeface="TildaSans"/>
            </a:endParaRPr>
          </a:p>
          <a:p>
            <a:pPr lvl="1"/>
            <a:r>
              <a:rPr lang="ru-RU" sz="2400" dirty="0" smtClean="0">
                <a:solidFill>
                  <a:schemeClr val="tx1"/>
                </a:solidFill>
                <a:latin typeface="TildaSans"/>
              </a:rPr>
              <a:t> Четкость</a:t>
            </a:r>
            <a:endParaRPr lang="ru-RU" sz="2400" dirty="0" smtClean="0">
              <a:solidFill>
                <a:schemeClr val="tx1"/>
              </a:solidFill>
              <a:latin typeface="TildaSans"/>
            </a:endParaRPr>
          </a:p>
          <a:p>
            <a:pPr lvl="1"/>
            <a:r>
              <a:rPr lang="ru-RU" sz="2400" dirty="0" smtClean="0">
                <a:solidFill>
                  <a:schemeClr val="tx1"/>
                </a:solidFill>
                <a:latin typeface="TildaSans"/>
              </a:rPr>
              <a:t> Контраст</a:t>
            </a:r>
            <a:endParaRPr lang="ru-RU" sz="2400" dirty="0" smtClean="0">
              <a:solidFill>
                <a:schemeClr val="tx1"/>
              </a:solidFill>
              <a:latin typeface="TildaSans"/>
            </a:endParaRPr>
          </a:p>
          <a:p>
            <a:pPr lvl="1"/>
            <a:r>
              <a:rPr lang="ru-RU" sz="2400" dirty="0" smtClean="0">
                <a:solidFill>
                  <a:schemeClr val="tx1"/>
                </a:solidFill>
                <a:latin typeface="TildaSans"/>
              </a:rPr>
              <a:t> </a:t>
            </a:r>
            <a:r>
              <a:rPr lang="ru-RU" sz="2400" dirty="0" smtClean="0">
                <a:solidFill>
                  <a:schemeClr val="tx1"/>
                </a:solidFill>
                <a:latin typeface="TildaSans"/>
              </a:rPr>
              <a:t>Конкретность</a:t>
            </a:r>
          </a:p>
          <a:p>
            <a:pPr algn="ctr"/>
            <a:endParaRPr lang="ru-RU" sz="2400" dirty="0" smtClean="0">
              <a:solidFill>
                <a:schemeClr val="tx1"/>
              </a:solidFill>
              <a:latin typeface="TildaSans"/>
            </a:endParaRPr>
          </a:p>
          <a:p>
            <a:pPr marL="0" indent="0">
              <a:buNone/>
            </a:pPr>
            <a:r>
              <a:rPr lang="ru-RU" sz="2400" dirty="0" smtClean="0">
                <a:solidFill>
                  <a:schemeClr val="tx1"/>
                </a:solidFill>
                <a:latin typeface="TildaSans"/>
              </a:rPr>
              <a:t>Вместо </a:t>
            </a:r>
            <a:r>
              <a:rPr lang="ru-RU" sz="2400" dirty="0">
                <a:solidFill>
                  <a:schemeClr val="tx1"/>
                </a:solidFill>
                <a:latin typeface="TildaSans"/>
              </a:rPr>
              <a:t>того, чтобы писать «лучшая кофемолка для вашего дома!», </a:t>
            </a:r>
            <a:r>
              <a:rPr lang="ru-RU" sz="2400" dirty="0" smtClean="0">
                <a:solidFill>
                  <a:schemeClr val="tx1"/>
                </a:solidFill>
                <a:latin typeface="TildaSans"/>
              </a:rPr>
              <a:t>лучше расскажите </a:t>
            </a:r>
            <a:r>
              <a:rPr lang="ru-RU" sz="2400" dirty="0">
                <a:solidFill>
                  <a:schemeClr val="tx1"/>
                </a:solidFill>
                <a:latin typeface="TildaSans"/>
              </a:rPr>
              <a:t>о том, что у нее «три режима помола и компактный размер».</a:t>
            </a: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 rotWithShape="1">
          <a:blip r:embed="rId3"/>
          <a:srcRect l="5428" t="8875" r="1961" b="7237"/>
          <a:stretch/>
        </p:blipFill>
        <p:spPr>
          <a:xfrm>
            <a:off x="6421159" y="2794234"/>
            <a:ext cx="4880698" cy="294734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914565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601523" y="335351"/>
            <a:ext cx="8911687" cy="1280890"/>
          </a:xfrm>
        </p:spPr>
        <p:txBody>
          <a:bodyPr>
            <a:noAutofit/>
          </a:bodyPr>
          <a:lstStyle/>
          <a:p>
            <a:r>
              <a:rPr lang="ru-RU" b="1" dirty="0"/>
              <a:t>Шаг 4. Создаем логичную структуру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053079" y="1402405"/>
            <a:ext cx="8364338" cy="5534877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ru-RU" sz="2200" dirty="0">
                <a:solidFill>
                  <a:schemeClr val="tx1"/>
                </a:solidFill>
                <a:latin typeface="TildaSans"/>
              </a:rPr>
              <a:t>Определите содержание и последовательность слайдов, чтобы ваша карточка логично презентовала товар потенциальному покупателю. </a:t>
            </a:r>
            <a:endParaRPr lang="ru-RU" sz="2200" dirty="0" smtClean="0">
              <a:solidFill>
                <a:schemeClr val="tx1"/>
              </a:solidFill>
              <a:latin typeface="TildaSans"/>
            </a:endParaRPr>
          </a:p>
          <a:p>
            <a:pPr marL="0" indent="0">
              <a:buNone/>
            </a:pPr>
            <a:r>
              <a:rPr lang="ru-RU" sz="2200" dirty="0">
                <a:solidFill>
                  <a:schemeClr val="tx1"/>
                </a:solidFill>
                <a:latin typeface="TildaSans"/>
              </a:rPr>
              <a:t>	</a:t>
            </a:r>
            <a:r>
              <a:rPr lang="ru-RU" sz="2200" dirty="0" smtClean="0">
                <a:solidFill>
                  <a:schemeClr val="tx1"/>
                </a:solidFill>
                <a:latin typeface="TildaSans"/>
              </a:rPr>
              <a:t>Ключевые </a:t>
            </a:r>
            <a:r>
              <a:rPr lang="ru-RU" sz="2200" dirty="0">
                <a:solidFill>
                  <a:schemeClr val="tx1"/>
                </a:solidFill>
                <a:latin typeface="TildaSans"/>
              </a:rPr>
              <a:t>блоки</a:t>
            </a:r>
            <a:r>
              <a:rPr lang="ru-RU" sz="2200" dirty="0" smtClean="0">
                <a:solidFill>
                  <a:schemeClr val="tx1"/>
                </a:solidFill>
                <a:latin typeface="TildaSans"/>
              </a:rPr>
              <a:t>:</a:t>
            </a:r>
            <a:endParaRPr lang="ru-RU" sz="2200" dirty="0">
              <a:solidFill>
                <a:schemeClr val="tx1"/>
              </a:solidFill>
              <a:latin typeface="TildaSans"/>
            </a:endParaRPr>
          </a:p>
          <a:p>
            <a:r>
              <a:rPr lang="ru-RU" sz="2200" b="1" dirty="0">
                <a:solidFill>
                  <a:schemeClr val="tx1"/>
                </a:solidFill>
                <a:latin typeface="TildaSans"/>
              </a:rPr>
              <a:t>Основное изображение: </a:t>
            </a:r>
            <a:r>
              <a:rPr lang="ru-RU" sz="2200" dirty="0" smtClean="0">
                <a:solidFill>
                  <a:schemeClr val="tx1"/>
                </a:solidFill>
                <a:latin typeface="TildaSans"/>
              </a:rPr>
              <a:t>информативная - качественная </a:t>
            </a:r>
            <a:r>
              <a:rPr lang="ru-RU" sz="2200" dirty="0">
                <a:solidFill>
                  <a:schemeClr val="tx1"/>
                </a:solidFill>
                <a:latin typeface="TildaSans"/>
              </a:rPr>
              <a:t>фотография товара; </a:t>
            </a:r>
            <a:r>
              <a:rPr lang="ru-RU" sz="2200" dirty="0" smtClean="0">
                <a:solidFill>
                  <a:schemeClr val="tx1"/>
                </a:solidFill>
                <a:latin typeface="TildaSans"/>
              </a:rPr>
              <a:t>четкий - ясный </a:t>
            </a:r>
            <a:r>
              <a:rPr lang="ru-RU" sz="2200" dirty="0">
                <a:solidFill>
                  <a:schemeClr val="tx1"/>
                </a:solidFill>
                <a:latin typeface="TildaSans"/>
              </a:rPr>
              <a:t>заголовок; важные детали и преимущества для клиента</a:t>
            </a:r>
            <a:r>
              <a:rPr lang="ru-RU" sz="2200" dirty="0" smtClean="0">
                <a:solidFill>
                  <a:schemeClr val="tx1"/>
                </a:solidFill>
                <a:latin typeface="TildaSans"/>
              </a:rPr>
              <a:t>.</a:t>
            </a:r>
            <a:endParaRPr lang="ru-RU" sz="2200" dirty="0">
              <a:solidFill>
                <a:schemeClr val="tx1"/>
              </a:solidFill>
              <a:latin typeface="TildaSans"/>
            </a:endParaRPr>
          </a:p>
          <a:p>
            <a:r>
              <a:rPr lang="ru-RU" sz="2200" b="1" dirty="0">
                <a:solidFill>
                  <a:schemeClr val="tx1"/>
                </a:solidFill>
                <a:latin typeface="TildaSans"/>
              </a:rPr>
              <a:t>Дополнительные изображения: </a:t>
            </a:r>
            <a:r>
              <a:rPr lang="ru-RU" sz="2200" dirty="0">
                <a:solidFill>
                  <a:schemeClr val="tx1"/>
                </a:solidFill>
                <a:latin typeface="TildaSans"/>
              </a:rPr>
              <a:t>фото с разных ракурсов; примеры в жизни / в использовании; крупный план, чтобы показать важные детали</a:t>
            </a:r>
            <a:r>
              <a:rPr lang="ru-RU" sz="2200" dirty="0" smtClean="0">
                <a:solidFill>
                  <a:schemeClr val="tx1"/>
                </a:solidFill>
                <a:latin typeface="TildaSans"/>
              </a:rPr>
              <a:t>.</a:t>
            </a:r>
            <a:endParaRPr lang="ru-RU" sz="2200" dirty="0">
              <a:solidFill>
                <a:schemeClr val="tx1"/>
              </a:solidFill>
              <a:latin typeface="TildaSans"/>
            </a:endParaRPr>
          </a:p>
          <a:p>
            <a:r>
              <a:rPr lang="ru-RU" sz="2200" b="1" dirty="0" err="1">
                <a:solidFill>
                  <a:schemeClr val="tx1"/>
                </a:solidFill>
                <a:latin typeface="TildaSans"/>
              </a:rPr>
              <a:t>Инфографика</a:t>
            </a:r>
            <a:r>
              <a:rPr lang="ru-RU" sz="2200" b="1" dirty="0">
                <a:solidFill>
                  <a:schemeClr val="tx1"/>
                </a:solidFill>
                <a:latin typeface="TildaSans"/>
              </a:rPr>
              <a:t>: </a:t>
            </a:r>
            <a:r>
              <a:rPr lang="ru-RU" sz="2200" dirty="0">
                <a:solidFill>
                  <a:schemeClr val="tx1"/>
                </a:solidFill>
                <a:latin typeface="TildaSans"/>
              </a:rPr>
              <a:t>указатели, иконки или плашки</a:t>
            </a:r>
            <a:r>
              <a:rPr lang="ru-RU" sz="2200" dirty="0" smtClean="0">
                <a:solidFill>
                  <a:schemeClr val="tx1"/>
                </a:solidFill>
                <a:latin typeface="TildaSans"/>
              </a:rPr>
              <a:t>,  </a:t>
            </a:r>
            <a:r>
              <a:rPr lang="ru-RU" sz="2200" dirty="0">
                <a:solidFill>
                  <a:schemeClr val="tx1"/>
                </a:solidFill>
                <a:latin typeface="TildaSans"/>
              </a:rPr>
              <a:t>которые помогут объяснить функционал и характеристики </a:t>
            </a:r>
            <a:r>
              <a:rPr lang="ru-RU" sz="2200" dirty="0" smtClean="0">
                <a:solidFill>
                  <a:schemeClr val="tx1"/>
                </a:solidFill>
                <a:latin typeface="TildaSans"/>
              </a:rPr>
              <a:t>товара</a:t>
            </a:r>
            <a:r>
              <a:rPr lang="ru-RU" sz="2200" dirty="0" smtClean="0">
                <a:latin typeface="TildaSans"/>
              </a:rPr>
              <a:t>.</a:t>
            </a: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502316" y="880261"/>
            <a:ext cx="4695412" cy="575921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00122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150163" y="340380"/>
            <a:ext cx="8911687" cy="1280890"/>
          </a:xfrm>
        </p:spPr>
        <p:txBody>
          <a:bodyPr/>
          <a:lstStyle/>
          <a:p>
            <a:r>
              <a:rPr lang="ru-RU" b="1" dirty="0"/>
              <a:t>Шаг 5. Убираем все лишнее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309388" y="1232405"/>
            <a:ext cx="8915400" cy="3777622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ru-RU" sz="2200" dirty="0">
                <a:solidFill>
                  <a:schemeClr val="tx1"/>
                </a:solidFill>
                <a:latin typeface="TildaSans"/>
              </a:rPr>
              <a:t>Меньше — значит лучше. Сделав перерыв, вернитесь к готовой карточке, чтобы оценить ее критическим взглядом.</a:t>
            </a:r>
          </a:p>
          <a:p>
            <a:pPr marL="0" indent="0">
              <a:buNone/>
            </a:pPr>
            <a:endParaRPr lang="ru-RU" sz="2200" dirty="0">
              <a:solidFill>
                <a:schemeClr val="tx1"/>
              </a:solidFill>
              <a:latin typeface="TildaSans"/>
            </a:endParaRPr>
          </a:p>
          <a:p>
            <a:r>
              <a:rPr lang="ru-RU" sz="2200" dirty="0">
                <a:solidFill>
                  <a:schemeClr val="tx1"/>
                </a:solidFill>
                <a:latin typeface="TildaSans"/>
              </a:rPr>
              <a:t>Используйте не более двух-трех цветов в </a:t>
            </a:r>
            <a:r>
              <a:rPr lang="ru-RU" sz="2200" dirty="0" smtClean="0">
                <a:solidFill>
                  <a:schemeClr val="tx1"/>
                </a:solidFill>
                <a:latin typeface="TildaSans"/>
              </a:rPr>
              <a:t>дизайне</a:t>
            </a:r>
            <a:endParaRPr lang="ru-RU" sz="2200" dirty="0" smtClean="0">
              <a:solidFill>
                <a:schemeClr val="tx1"/>
              </a:solidFill>
              <a:latin typeface="TildaSans"/>
            </a:endParaRPr>
          </a:p>
          <a:p>
            <a:endParaRPr lang="ru-RU" sz="2200" dirty="0">
              <a:solidFill>
                <a:schemeClr val="tx1"/>
              </a:solidFill>
              <a:latin typeface="TildaSans"/>
            </a:endParaRPr>
          </a:p>
          <a:p>
            <a:r>
              <a:rPr lang="ru-RU" sz="2200" dirty="0">
                <a:solidFill>
                  <a:schemeClr val="tx1"/>
                </a:solidFill>
                <a:latin typeface="TildaSans"/>
              </a:rPr>
              <a:t>Оставляйте пространство между элементами </a:t>
            </a:r>
            <a:r>
              <a:rPr lang="ru-RU" sz="2200" dirty="0" smtClean="0">
                <a:solidFill>
                  <a:schemeClr val="tx1"/>
                </a:solidFill>
                <a:latin typeface="TildaSans"/>
              </a:rPr>
              <a:t>                карточки</a:t>
            </a:r>
            <a:r>
              <a:rPr lang="ru-RU" sz="2200" dirty="0">
                <a:solidFill>
                  <a:schemeClr val="tx1"/>
                </a:solidFill>
                <a:latin typeface="TildaSans"/>
              </a:rPr>
              <a:t>, чтобы вся </a:t>
            </a:r>
            <a:r>
              <a:rPr lang="ru-RU" sz="2200" dirty="0" smtClean="0">
                <a:solidFill>
                  <a:schemeClr val="tx1"/>
                </a:solidFill>
                <a:latin typeface="TildaSans"/>
              </a:rPr>
              <a:t>информация </a:t>
            </a:r>
            <a:r>
              <a:rPr lang="ru-RU" sz="2200" dirty="0">
                <a:solidFill>
                  <a:schemeClr val="tx1"/>
                </a:solidFill>
                <a:latin typeface="TildaSans"/>
              </a:rPr>
              <a:t>воспринималась </a:t>
            </a:r>
            <a:r>
              <a:rPr lang="ru-RU" sz="2200" dirty="0" smtClean="0">
                <a:solidFill>
                  <a:schemeClr val="tx1"/>
                </a:solidFill>
                <a:latin typeface="TildaSans"/>
              </a:rPr>
              <a:t>                 легко </a:t>
            </a:r>
            <a:r>
              <a:rPr lang="ru-RU" sz="2200" dirty="0">
                <a:solidFill>
                  <a:schemeClr val="tx1"/>
                </a:solidFill>
                <a:latin typeface="TildaSans"/>
              </a:rPr>
              <a:t>и </a:t>
            </a:r>
            <a:r>
              <a:rPr lang="ru-RU" sz="2200" dirty="0" smtClean="0">
                <a:solidFill>
                  <a:schemeClr val="tx1"/>
                </a:solidFill>
                <a:latin typeface="TildaSans"/>
              </a:rPr>
              <a:t>понятно</a:t>
            </a:r>
            <a:endParaRPr lang="ru-RU" sz="2200" dirty="0" smtClean="0">
              <a:solidFill>
                <a:schemeClr val="tx1"/>
              </a:solidFill>
              <a:latin typeface="TildaSans"/>
            </a:endParaRPr>
          </a:p>
          <a:p>
            <a:endParaRPr lang="ru-RU" sz="2200" dirty="0">
              <a:solidFill>
                <a:schemeClr val="tx1"/>
              </a:solidFill>
              <a:latin typeface="TildaSans"/>
            </a:endParaRPr>
          </a:p>
          <a:p>
            <a:r>
              <a:rPr lang="ru-RU" sz="2200" dirty="0">
                <a:solidFill>
                  <a:schemeClr val="tx1"/>
                </a:solidFill>
                <a:latin typeface="TildaSans"/>
              </a:rPr>
              <a:t>Создайте графические акценты с точки зрения </a:t>
            </a:r>
            <a:r>
              <a:rPr lang="ru-RU" sz="2200" dirty="0" smtClean="0">
                <a:solidFill>
                  <a:schemeClr val="tx1"/>
                </a:solidFill>
                <a:latin typeface="TildaSans"/>
              </a:rPr>
              <a:t>                         захвата </a:t>
            </a:r>
            <a:r>
              <a:rPr lang="ru-RU" sz="2200" dirty="0" smtClean="0">
                <a:solidFill>
                  <a:schemeClr val="tx1"/>
                </a:solidFill>
                <a:latin typeface="TildaSans"/>
              </a:rPr>
              <a:t>внимания, </a:t>
            </a:r>
            <a:r>
              <a:rPr lang="ru-RU" sz="2200" dirty="0">
                <a:solidFill>
                  <a:schemeClr val="tx1"/>
                </a:solidFill>
                <a:latin typeface="TildaSans"/>
              </a:rPr>
              <a:t>соблюдая логику </a:t>
            </a:r>
            <a:r>
              <a:rPr lang="ru-RU" sz="2200" dirty="0" smtClean="0">
                <a:solidFill>
                  <a:schemeClr val="tx1"/>
                </a:solidFill>
                <a:latin typeface="TildaSans"/>
              </a:rPr>
              <a:t>подачи</a:t>
            </a:r>
            <a:endParaRPr lang="ru-RU" sz="2200" dirty="0">
              <a:solidFill>
                <a:schemeClr val="tx1"/>
              </a:solidFill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 rotWithShape="1">
          <a:blip r:embed="rId2"/>
          <a:srcRect l="10147" t="21024" r="9262" b="16557"/>
          <a:stretch/>
        </p:blipFill>
        <p:spPr>
          <a:xfrm>
            <a:off x="8861912" y="1732771"/>
            <a:ext cx="3195409" cy="424025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643316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 rotWithShape="1">
          <a:blip r:embed="rId3"/>
          <a:srcRect l="29556" t="48618" r="39304" b="13935"/>
          <a:stretch/>
        </p:blipFill>
        <p:spPr>
          <a:xfrm>
            <a:off x="599635" y="1559276"/>
            <a:ext cx="3995417" cy="2702622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 rotWithShape="1">
          <a:blip r:embed="rId4"/>
          <a:srcRect l="23985" t="46298" r="47371" b="18224"/>
          <a:stretch/>
        </p:blipFill>
        <p:spPr>
          <a:xfrm>
            <a:off x="3164201" y="988034"/>
            <a:ext cx="3860895" cy="2689877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 rotWithShape="1">
          <a:blip r:embed="rId5"/>
          <a:srcRect l="36842" t="52066" r="51491" b="22827"/>
          <a:stretch/>
        </p:blipFill>
        <p:spPr>
          <a:xfrm>
            <a:off x="6798845" y="796446"/>
            <a:ext cx="2128511" cy="2576617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 rotWithShape="1">
          <a:blip r:embed="rId6"/>
          <a:srcRect l="37224" t="50306" r="53647" b="35092"/>
          <a:stretch/>
        </p:blipFill>
        <p:spPr>
          <a:xfrm>
            <a:off x="9113776" y="300411"/>
            <a:ext cx="2536252" cy="2281637"/>
          </a:xfrm>
          <a:prstGeom prst="rect">
            <a:avLst/>
          </a:prstGeom>
        </p:spPr>
      </p:pic>
      <p:pic>
        <p:nvPicPr>
          <p:cNvPr id="8" name="Рисунок 7"/>
          <p:cNvPicPr>
            <a:picLocks noChangeAspect="1"/>
          </p:cNvPicPr>
          <p:nvPr/>
        </p:nvPicPr>
        <p:blipFill rotWithShape="1">
          <a:blip r:embed="rId7"/>
          <a:srcRect l="36404" t="40838" r="46929" b="19707"/>
          <a:stretch/>
        </p:blipFill>
        <p:spPr>
          <a:xfrm>
            <a:off x="1209329" y="3827871"/>
            <a:ext cx="2144443" cy="2855495"/>
          </a:xfrm>
          <a:prstGeom prst="rect">
            <a:avLst/>
          </a:prstGeom>
        </p:spPr>
      </p:pic>
      <p:pic>
        <p:nvPicPr>
          <p:cNvPr id="9" name="Рисунок 8"/>
          <p:cNvPicPr>
            <a:picLocks noChangeAspect="1"/>
          </p:cNvPicPr>
          <p:nvPr/>
        </p:nvPicPr>
        <p:blipFill rotWithShape="1">
          <a:blip r:embed="rId8"/>
          <a:srcRect l="37282" t="49884" r="50263" b="19239"/>
          <a:stretch/>
        </p:blipFill>
        <p:spPr>
          <a:xfrm>
            <a:off x="3833841" y="4341175"/>
            <a:ext cx="1588620" cy="2215118"/>
          </a:xfrm>
          <a:prstGeom prst="rect">
            <a:avLst/>
          </a:prstGeom>
        </p:spPr>
      </p:pic>
      <p:pic>
        <p:nvPicPr>
          <p:cNvPr id="10" name="Рисунок 9"/>
          <p:cNvPicPr>
            <a:picLocks noChangeAspect="1"/>
          </p:cNvPicPr>
          <p:nvPr/>
        </p:nvPicPr>
        <p:blipFill rotWithShape="1">
          <a:blip r:embed="rId9"/>
          <a:srcRect l="37719" t="36628" r="49211" b="32963"/>
          <a:stretch/>
        </p:blipFill>
        <p:spPr>
          <a:xfrm>
            <a:off x="5870365" y="2910587"/>
            <a:ext cx="2785695" cy="3645706"/>
          </a:xfrm>
          <a:prstGeom prst="rect">
            <a:avLst/>
          </a:prstGeom>
        </p:spPr>
      </p:pic>
      <p:pic>
        <p:nvPicPr>
          <p:cNvPr id="11" name="Рисунок 10"/>
          <p:cNvPicPr>
            <a:picLocks noChangeAspect="1"/>
          </p:cNvPicPr>
          <p:nvPr/>
        </p:nvPicPr>
        <p:blipFill rotWithShape="1">
          <a:blip r:embed="rId10"/>
          <a:srcRect l="27281" t="45049" r="57129" b="19240"/>
          <a:stretch/>
        </p:blipFill>
        <p:spPr>
          <a:xfrm>
            <a:off x="9221096" y="3626286"/>
            <a:ext cx="2051581" cy="2836351"/>
          </a:xfrm>
          <a:prstGeom prst="rect">
            <a:avLst/>
          </a:prstGeom>
        </p:spPr>
      </p:pic>
      <p:sp>
        <p:nvSpPr>
          <p:cNvPr id="12" name="Стрелка вправо 11"/>
          <p:cNvSpPr/>
          <p:nvPr/>
        </p:nvSpPr>
        <p:spPr>
          <a:xfrm>
            <a:off x="3498433" y="5167514"/>
            <a:ext cx="234027" cy="322942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3" name="Рисунок 12"/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5542677" y="5004328"/>
            <a:ext cx="256054" cy="384081"/>
          </a:xfrm>
          <a:prstGeom prst="rect">
            <a:avLst/>
          </a:prstGeom>
        </p:spPr>
      </p:pic>
      <p:pic>
        <p:nvPicPr>
          <p:cNvPr id="14" name="Рисунок 13"/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8799328" y="5044460"/>
            <a:ext cx="256054" cy="384081"/>
          </a:xfrm>
          <a:prstGeom prst="rect">
            <a:avLst/>
          </a:prstGeom>
        </p:spPr>
      </p:pic>
      <p:pic>
        <p:nvPicPr>
          <p:cNvPr id="15" name="Рисунок 14"/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2939270" y="1435285"/>
            <a:ext cx="256054" cy="384081"/>
          </a:xfrm>
          <a:prstGeom prst="rect">
            <a:avLst/>
          </a:prstGeom>
        </p:spPr>
      </p:pic>
      <p:pic>
        <p:nvPicPr>
          <p:cNvPr id="16" name="Рисунок 15"/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6450553" y="1435285"/>
            <a:ext cx="283281" cy="424922"/>
          </a:xfrm>
          <a:prstGeom prst="rect">
            <a:avLst/>
          </a:prstGeom>
        </p:spPr>
      </p:pic>
      <p:pic>
        <p:nvPicPr>
          <p:cNvPr id="17" name="Рисунок 16"/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791417" y="4886604"/>
            <a:ext cx="335055" cy="502582"/>
          </a:xfrm>
          <a:prstGeom prst="rect">
            <a:avLst/>
          </a:prstGeom>
        </p:spPr>
      </p:pic>
      <p:sp>
        <p:nvSpPr>
          <p:cNvPr id="18" name="TextBox 17"/>
          <p:cNvSpPr txBox="1"/>
          <p:nvPr/>
        </p:nvSpPr>
        <p:spPr>
          <a:xfrm>
            <a:off x="392901" y="27786"/>
            <a:ext cx="484613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b="1" dirty="0" smtClean="0">
                <a:latin typeface="TildaSans"/>
              </a:rPr>
              <a:t>Пример создания карточки: </a:t>
            </a:r>
            <a:endParaRPr lang="ru-RU" sz="2400" b="1" dirty="0">
              <a:latin typeface="TildaSans"/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607358" y="1214436"/>
            <a:ext cx="2285819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000" b="1" dirty="0" smtClean="0">
                <a:solidFill>
                  <a:schemeClr val="accent2">
                    <a:lumMod val="75000"/>
                  </a:schemeClr>
                </a:solidFill>
                <a:latin typeface="TildaSans"/>
              </a:rPr>
              <a:t>1.Создадим фон</a:t>
            </a:r>
            <a:endParaRPr lang="ru-RU" sz="2000" b="1" dirty="0">
              <a:solidFill>
                <a:schemeClr val="accent2">
                  <a:lumMod val="75000"/>
                </a:schemeClr>
              </a:solidFill>
              <a:latin typeface="TildaSans"/>
            </a:endParaRPr>
          </a:p>
        </p:txBody>
      </p:sp>
      <p:sp>
        <p:nvSpPr>
          <p:cNvPr id="20" name="TextBox 19"/>
          <p:cNvSpPr txBox="1"/>
          <p:nvPr/>
        </p:nvSpPr>
        <p:spPr>
          <a:xfrm>
            <a:off x="1943778" y="565238"/>
            <a:ext cx="698357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b="1" dirty="0" smtClean="0">
                <a:solidFill>
                  <a:schemeClr val="accent2">
                    <a:lumMod val="75000"/>
                  </a:schemeClr>
                </a:solidFill>
                <a:latin typeface="TildaSans"/>
              </a:rPr>
              <a:t>2.Выберем цветовое решение – добавим элементы декора</a:t>
            </a:r>
            <a:endParaRPr lang="ru-RU" b="1" dirty="0">
              <a:solidFill>
                <a:schemeClr val="accent2">
                  <a:lumMod val="75000"/>
                </a:schemeClr>
              </a:solidFill>
              <a:latin typeface="TildaSans"/>
            </a:endParaRPr>
          </a:p>
        </p:txBody>
      </p:sp>
      <p:pic>
        <p:nvPicPr>
          <p:cNvPr id="21" name="Рисунок 20"/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8784087" y="1448460"/>
            <a:ext cx="286537" cy="426757"/>
          </a:xfrm>
          <a:prstGeom prst="rect">
            <a:avLst/>
          </a:prstGeom>
        </p:spPr>
      </p:pic>
      <p:sp>
        <p:nvSpPr>
          <p:cNvPr id="22" name="TextBox 21"/>
          <p:cNvSpPr txBox="1"/>
          <p:nvPr/>
        </p:nvSpPr>
        <p:spPr>
          <a:xfrm>
            <a:off x="8927355" y="2632779"/>
            <a:ext cx="2345322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b="1" dirty="0" smtClean="0">
                <a:solidFill>
                  <a:schemeClr val="accent2">
                    <a:lumMod val="75000"/>
                  </a:schemeClr>
                </a:solidFill>
                <a:latin typeface="TildaSans"/>
              </a:rPr>
              <a:t>3.Добавим текст и </a:t>
            </a:r>
          </a:p>
          <a:p>
            <a:r>
              <a:rPr lang="ru-RU" b="1" dirty="0" smtClean="0">
                <a:solidFill>
                  <a:schemeClr val="accent2">
                    <a:lumMod val="75000"/>
                  </a:schemeClr>
                </a:solidFill>
                <a:latin typeface="TildaSans"/>
              </a:rPr>
              <a:t>фотографии</a:t>
            </a:r>
            <a:endParaRPr lang="ru-RU" b="1" dirty="0">
              <a:solidFill>
                <a:schemeClr val="accent2">
                  <a:lumMod val="75000"/>
                </a:schemeClr>
              </a:solidFill>
              <a:latin typeface="TildaSans"/>
            </a:endParaRPr>
          </a:p>
        </p:txBody>
      </p:sp>
      <p:pic>
        <p:nvPicPr>
          <p:cNvPr id="23" name="Рисунок 22"/>
          <p:cNvPicPr>
            <a:picLocks noChangeAspect="1"/>
          </p:cNvPicPr>
          <p:nvPr/>
        </p:nvPicPr>
        <p:blipFill>
          <a:blip r:embed="rId13"/>
          <a:stretch>
            <a:fillRect/>
          </a:stretch>
        </p:blipFill>
        <p:spPr>
          <a:xfrm>
            <a:off x="11763377" y="1414491"/>
            <a:ext cx="256054" cy="38408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128307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877512" y="587866"/>
            <a:ext cx="8911687" cy="1280890"/>
          </a:xfrm>
        </p:spPr>
        <p:txBody>
          <a:bodyPr>
            <a:normAutofit/>
          </a:bodyPr>
          <a:lstStyle/>
          <a:p>
            <a:r>
              <a:rPr lang="ru-RU" sz="4000" b="1" dirty="0" smtClean="0"/>
              <a:t>Задание:</a:t>
            </a:r>
            <a:endParaRPr lang="ru-RU" sz="4000" b="1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831991" y="1433049"/>
            <a:ext cx="10148594" cy="3777622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ru-RU" sz="2400" dirty="0" smtClean="0">
                <a:solidFill>
                  <a:schemeClr val="tx1"/>
                </a:solidFill>
                <a:latin typeface="TildaSans"/>
              </a:rPr>
              <a:t>В формате </a:t>
            </a:r>
            <a:r>
              <a:rPr lang="ru-RU" sz="2400" dirty="0" err="1" smtClean="0">
                <a:solidFill>
                  <a:schemeClr val="tx1"/>
                </a:solidFill>
                <a:latin typeface="TildaSans"/>
              </a:rPr>
              <a:t>PowerPoint</a:t>
            </a:r>
            <a:r>
              <a:rPr lang="ru-RU" sz="2400" dirty="0" smtClean="0">
                <a:solidFill>
                  <a:schemeClr val="tx1"/>
                </a:solidFill>
                <a:latin typeface="TildaSans"/>
              </a:rPr>
              <a:t>, </a:t>
            </a:r>
            <a:r>
              <a:rPr lang="en-US" sz="2400" dirty="0" smtClean="0">
                <a:solidFill>
                  <a:schemeClr val="tx1"/>
                </a:solidFill>
                <a:latin typeface="TildaSans"/>
              </a:rPr>
              <a:t>Paint</a:t>
            </a:r>
            <a:r>
              <a:rPr lang="ru-RU" sz="2400" dirty="0" smtClean="0">
                <a:solidFill>
                  <a:schemeClr val="tx1"/>
                </a:solidFill>
                <a:latin typeface="TildaSans"/>
              </a:rPr>
              <a:t> или </a:t>
            </a:r>
            <a:r>
              <a:rPr lang="ru-RU" sz="2400" dirty="0" err="1" smtClean="0">
                <a:solidFill>
                  <a:schemeClr val="tx1"/>
                </a:solidFill>
                <a:latin typeface="TildaSans"/>
              </a:rPr>
              <a:t>Word</a:t>
            </a:r>
            <a:r>
              <a:rPr lang="ru-RU" sz="2400" dirty="0" smtClean="0">
                <a:solidFill>
                  <a:schemeClr val="tx1"/>
                </a:solidFill>
                <a:latin typeface="TildaSans"/>
              </a:rPr>
              <a:t> сделайте Карточку                                                                              товара любой </a:t>
            </a:r>
            <a:r>
              <a:rPr lang="ru-RU" sz="2400" dirty="0" err="1" smtClean="0">
                <a:solidFill>
                  <a:schemeClr val="tx1"/>
                </a:solidFill>
                <a:latin typeface="TildaSans"/>
              </a:rPr>
              <a:t>товарнойкатегории</a:t>
            </a:r>
            <a:r>
              <a:rPr lang="ru-RU" sz="2400" dirty="0" smtClean="0">
                <a:solidFill>
                  <a:schemeClr val="tx1"/>
                </a:solidFill>
                <a:latin typeface="TildaSans"/>
              </a:rPr>
              <a:t> на ваш выбор и                                     включите все необходимые блоки, о которых вы узнали.</a:t>
            </a:r>
            <a:endParaRPr lang="en-US" sz="2400" dirty="0" smtClean="0">
              <a:solidFill>
                <a:schemeClr val="tx1"/>
              </a:solidFill>
              <a:latin typeface="TildaSans"/>
            </a:endParaRPr>
          </a:p>
          <a:p>
            <a:r>
              <a:rPr lang="ru-RU" sz="2200" dirty="0" smtClean="0">
                <a:solidFill>
                  <a:schemeClr val="tx1"/>
                </a:solidFill>
                <a:latin typeface="TildaSans"/>
              </a:rPr>
              <a:t>Используйте фотографии, которые можете сделать сами                                        через смартфон.</a:t>
            </a:r>
          </a:p>
          <a:p>
            <a:r>
              <a:rPr lang="ru-RU" sz="2200" dirty="0" smtClean="0">
                <a:solidFill>
                  <a:schemeClr val="tx1"/>
                </a:solidFill>
                <a:latin typeface="TildaSans"/>
              </a:rPr>
              <a:t>Используйте </a:t>
            </a:r>
            <a:r>
              <a:rPr lang="ru-RU" sz="2200" dirty="0">
                <a:solidFill>
                  <a:schemeClr val="tx1"/>
                </a:solidFill>
                <a:latin typeface="TildaSans"/>
              </a:rPr>
              <a:t>возможности </a:t>
            </a:r>
            <a:r>
              <a:rPr lang="ru-RU" sz="2200" dirty="0" err="1">
                <a:solidFill>
                  <a:schemeClr val="tx1"/>
                </a:solidFill>
                <a:latin typeface="TildaSans"/>
              </a:rPr>
              <a:t>Power</a:t>
            </a:r>
            <a:r>
              <a:rPr lang="ru-RU" sz="2200" dirty="0">
                <a:solidFill>
                  <a:schemeClr val="tx1"/>
                </a:solidFill>
                <a:latin typeface="TildaSans"/>
              </a:rPr>
              <a:t> </a:t>
            </a:r>
            <a:r>
              <a:rPr lang="ru-RU" sz="2200" dirty="0" err="1">
                <a:solidFill>
                  <a:schemeClr val="tx1"/>
                </a:solidFill>
                <a:latin typeface="TildaSans"/>
              </a:rPr>
              <a:t>Point</a:t>
            </a:r>
            <a:r>
              <a:rPr lang="ru-RU" sz="2200" dirty="0">
                <a:solidFill>
                  <a:schemeClr val="tx1"/>
                </a:solidFill>
                <a:latin typeface="TildaSans"/>
              </a:rPr>
              <a:t>, чтобы </a:t>
            </a:r>
            <a:r>
              <a:rPr lang="ru-RU" sz="2200" dirty="0" smtClean="0">
                <a:solidFill>
                  <a:schemeClr val="tx1"/>
                </a:solidFill>
                <a:latin typeface="TildaSans"/>
              </a:rPr>
              <a:t>использовать                                                                    графические</a:t>
            </a:r>
            <a:r>
              <a:rPr lang="en-US" sz="2200" dirty="0" smtClean="0">
                <a:solidFill>
                  <a:schemeClr val="tx1"/>
                </a:solidFill>
                <a:latin typeface="TildaSans"/>
              </a:rPr>
              <a:t> </a:t>
            </a:r>
            <a:r>
              <a:rPr lang="ru-RU" sz="2200" dirty="0" smtClean="0">
                <a:solidFill>
                  <a:schemeClr val="tx1"/>
                </a:solidFill>
                <a:latin typeface="TildaSans"/>
              </a:rPr>
              <a:t>элементы </a:t>
            </a:r>
            <a:r>
              <a:rPr lang="ru-RU" sz="2200" dirty="0">
                <a:solidFill>
                  <a:schemeClr val="tx1"/>
                </a:solidFill>
                <a:latin typeface="TildaSans"/>
              </a:rPr>
              <a:t>в оформлении карточки товара </a:t>
            </a:r>
            <a:r>
              <a:rPr lang="ru-RU" sz="2200" dirty="0" smtClean="0">
                <a:solidFill>
                  <a:schemeClr val="tx1"/>
                </a:solidFill>
                <a:latin typeface="TildaSans"/>
              </a:rPr>
              <a:t>                                    (</a:t>
            </a:r>
            <a:r>
              <a:rPr lang="ru-RU" sz="2200" dirty="0">
                <a:solidFill>
                  <a:schemeClr val="tx1"/>
                </a:solidFill>
                <a:latin typeface="TildaSans"/>
              </a:rPr>
              <a:t>звездочки, стрелочки, кнопки</a:t>
            </a:r>
            <a:r>
              <a:rPr lang="ru-RU" sz="2200" dirty="0" smtClean="0">
                <a:solidFill>
                  <a:schemeClr val="tx1"/>
                </a:solidFill>
                <a:latin typeface="TildaSans"/>
              </a:rPr>
              <a:t>).</a:t>
            </a:r>
            <a:endParaRPr lang="ru-RU" sz="2200" dirty="0">
              <a:solidFill>
                <a:schemeClr val="tx1"/>
              </a:solidFill>
              <a:latin typeface="TildaSans"/>
            </a:endParaRPr>
          </a:p>
          <a:p>
            <a:r>
              <a:rPr lang="ru-RU" sz="2200" dirty="0">
                <a:solidFill>
                  <a:schemeClr val="tx1"/>
                </a:solidFill>
                <a:latin typeface="TildaSans"/>
              </a:rPr>
              <a:t>Напишите продающий текст.</a:t>
            </a: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 rotWithShape="1">
          <a:blip r:embed="rId2"/>
          <a:srcRect l="11577" t="8897" r="32912" b="7512"/>
          <a:stretch/>
        </p:blipFill>
        <p:spPr>
          <a:xfrm>
            <a:off x="9126666" y="103750"/>
            <a:ext cx="2708053" cy="3573742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 rotWithShape="1">
          <a:blip r:embed="rId3"/>
          <a:srcRect l="17181" t="9712" r="2862" b="4470"/>
          <a:stretch/>
        </p:blipFill>
        <p:spPr>
          <a:xfrm>
            <a:off x="9831571" y="2179140"/>
            <a:ext cx="2360429" cy="3031531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 rotWithShape="1">
          <a:blip r:embed="rId4"/>
          <a:srcRect l="14602" t="4192" r="14784" b="3127"/>
          <a:stretch/>
        </p:blipFill>
        <p:spPr>
          <a:xfrm>
            <a:off x="8778592" y="3828636"/>
            <a:ext cx="2105958" cy="2764070"/>
          </a:xfrm>
          <a:prstGeom prst="rect">
            <a:avLst/>
          </a:prstGeom>
        </p:spPr>
      </p:pic>
      <p:pic>
        <p:nvPicPr>
          <p:cNvPr id="8" name="Рисунок 7"/>
          <p:cNvPicPr>
            <a:picLocks noChangeAspect="1"/>
          </p:cNvPicPr>
          <p:nvPr/>
        </p:nvPicPr>
        <p:blipFill rotWithShape="1">
          <a:blip r:embed="rId5"/>
          <a:srcRect l="55122" t="24368" r="5713" b="4445"/>
          <a:stretch/>
        </p:blipFill>
        <p:spPr>
          <a:xfrm>
            <a:off x="6795816" y="4424569"/>
            <a:ext cx="1824340" cy="2306788"/>
          </a:xfrm>
          <a:prstGeom prst="rect">
            <a:avLst/>
          </a:prstGeom>
        </p:spPr>
      </p:pic>
      <p:pic>
        <p:nvPicPr>
          <p:cNvPr id="10" name="Рисунок 9"/>
          <p:cNvPicPr>
            <a:picLocks noChangeAspect="1"/>
          </p:cNvPicPr>
          <p:nvPr/>
        </p:nvPicPr>
        <p:blipFill rotWithShape="1">
          <a:blip r:embed="rId6"/>
          <a:srcRect l="30155" t="11139" r="29957" b="5833"/>
          <a:stretch/>
        </p:blipFill>
        <p:spPr>
          <a:xfrm>
            <a:off x="5308062" y="4720597"/>
            <a:ext cx="1267240" cy="17022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112634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 rotWithShape="1">
          <a:blip r:embed="rId2"/>
          <a:srcRect l="7823" t="8719" r="29404" b="50479"/>
          <a:stretch/>
        </p:blipFill>
        <p:spPr>
          <a:xfrm>
            <a:off x="1903226" y="425301"/>
            <a:ext cx="8899453" cy="5784648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4582631" y="3902149"/>
            <a:ext cx="354064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dirty="0" smtClean="0">
                <a:latin typeface="TildaSans"/>
              </a:rPr>
              <a:t>За ваше внимание!</a:t>
            </a:r>
            <a:endParaRPr lang="ru-RU" sz="2400" dirty="0">
              <a:latin typeface="TildaSans"/>
            </a:endParaRPr>
          </a:p>
        </p:txBody>
      </p:sp>
    </p:spTree>
    <p:extLst>
      <p:ext uri="{BB962C8B-B14F-4D97-AF65-F5344CB8AC3E}">
        <p14:creationId xmlns:p14="http://schemas.microsoft.com/office/powerpoint/2010/main" val="31369817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Легкий дым">
  <a:themeElements>
    <a:clrScheme name="Легкий дым">
      <a:dk1>
        <a:sysClr val="windowText" lastClr="000000"/>
      </a:dk1>
      <a:lt1>
        <a:sysClr val="window" lastClr="FFFFFF"/>
      </a:lt1>
      <a:dk2>
        <a:srgbClr val="2E5369"/>
      </a:dk2>
      <a:lt2>
        <a:srgbClr val="CFE2E7"/>
      </a:lt2>
      <a:accent1>
        <a:srgbClr val="353535"/>
      </a:accent1>
      <a:accent2>
        <a:srgbClr val="31B4E6"/>
      </a:accent2>
      <a:accent3>
        <a:srgbClr val="265991"/>
      </a:accent3>
      <a:accent4>
        <a:srgbClr val="7E40CC"/>
      </a:accent4>
      <a:accent5>
        <a:srgbClr val="B927E9"/>
      </a:accent5>
      <a:accent6>
        <a:srgbClr val="E833BF"/>
      </a:accent6>
      <a:hlink>
        <a:srgbClr val="2DA0F1"/>
      </a:hlink>
      <a:folHlink>
        <a:srgbClr val="7ED1E6"/>
      </a:folHlink>
    </a:clrScheme>
    <a:fontScheme name="Легкий дым">
      <a:maj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Легкий дым">
      <a:fillStyleLst>
        <a:solidFill>
          <a:schemeClr val="phClr"/>
        </a:solidFill>
        <a:solidFill>
          <a:schemeClr val="phClr">
            <a:tint val="70000"/>
            <a:lumMod val="104000"/>
          </a:schemeClr>
        </a:solidFill>
        <a:gradFill rotWithShape="1">
          <a:gsLst>
            <a:gs pos="0">
              <a:schemeClr val="phClr">
                <a:tint val="96000"/>
                <a:lumMod val="104000"/>
              </a:schemeClr>
            </a:gs>
            <a:gs pos="100000">
              <a:schemeClr val="phClr">
                <a:shade val="98000"/>
                <a:lumMod val="94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>
              <a:shade val="90000"/>
            </a:schemeClr>
          </a:solidFill>
          <a:prstDash val="solid"/>
        </a:ln>
        <a:ln w="15875" cap="rnd" cmpd="sng" algn="ctr">
          <a:solidFill>
            <a:schemeClr val="phClr"/>
          </a:solidFill>
          <a:prstDash val="solid"/>
        </a:ln>
        <a:ln w="2222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2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60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20000"/>
              </a:schemeClr>
            </a:gs>
            <a:gs pos="100000">
              <a:schemeClr val="phClr">
                <a:shade val="98000"/>
                <a:satMod val="120000"/>
                <a:lumMod val="9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satMod val="92000"/>
                <a:lumMod val="120000"/>
              </a:schemeClr>
            </a:gs>
            <a:gs pos="100000">
              <a:schemeClr val="phClr">
                <a:shade val="98000"/>
                <a:satMod val="120000"/>
                <a:lumMod val="98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Wisp" id="{7CB32D59-10C0-40DD-B7BD-2E94284A981C}" vid="{4F34B87B-9C7A-41AE-A6CB-48536223DFFD}"/>
    </a:ext>
  </a:extLst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Wisp</Template>
  <TotalTime>717</TotalTime>
  <Words>1031</Words>
  <Application>Microsoft Office PowerPoint</Application>
  <PresentationFormat>Широкоэкранный</PresentationFormat>
  <Paragraphs>103</Paragraphs>
  <Slides>17</Slides>
  <Notes>4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6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17</vt:i4>
      </vt:variant>
    </vt:vector>
  </HeadingPairs>
  <TitlesOfParts>
    <vt:vector size="24" baseType="lpstr">
      <vt:lpstr>Arial</vt:lpstr>
      <vt:lpstr>Calibri</vt:lpstr>
      <vt:lpstr>Century Gothic</vt:lpstr>
      <vt:lpstr>Lab Grotesque</vt:lpstr>
      <vt:lpstr>TildaSans</vt:lpstr>
      <vt:lpstr>Wingdings 3</vt:lpstr>
      <vt:lpstr>Легкий дым</vt:lpstr>
      <vt:lpstr>Урок-практикум «Создание карточки товара» </vt:lpstr>
      <vt:lpstr>Цели и задачи </vt:lpstr>
      <vt:lpstr>Что такое карточка товара ? </vt:lpstr>
      <vt:lpstr>Что такое карточка товара ?</vt:lpstr>
      <vt:lpstr>Карточка товара </vt:lpstr>
      <vt:lpstr>Основные задачи карточки товара:</vt:lpstr>
      <vt:lpstr>Для чего нужна                                    качественная                                                                карточка товара ?    </vt:lpstr>
      <vt:lpstr>Создание карточки товара</vt:lpstr>
      <vt:lpstr>Создание карточки товара </vt:lpstr>
      <vt:lpstr>Шаг 1. Используем профессиональные изображения</vt:lpstr>
      <vt:lpstr>Шаг 2. Пишем цепляющий заголовок</vt:lpstr>
      <vt:lpstr>Шаг 3. Раскрываем суть — пишем текст на изображении</vt:lpstr>
      <vt:lpstr>Шаг 4. Создаем логичную структуру</vt:lpstr>
      <vt:lpstr>Шаг 5. Убираем все лишнее</vt:lpstr>
      <vt:lpstr>Презентация PowerPoint</vt:lpstr>
      <vt:lpstr>Задание:</vt:lpstr>
      <vt:lpstr>Презентация PowerPoint</vt:lpstr>
    </vt:vector>
  </TitlesOfParts>
  <Company>SPecialiST RePack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Урок-практикум «Создание карточки товара» </dc:title>
  <dc:creator>Учетная запись Майкрософт</dc:creator>
  <cp:lastModifiedBy>Учетная запись Майкрософт</cp:lastModifiedBy>
  <cp:revision>22</cp:revision>
  <dcterms:created xsi:type="dcterms:W3CDTF">2025-03-31T08:26:27Z</dcterms:created>
  <dcterms:modified xsi:type="dcterms:W3CDTF">2025-03-31T20:51:25Z</dcterms:modified>
</cp:coreProperties>
</file>