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335" r:id="rId3"/>
    <p:sldId id="336" r:id="rId4"/>
    <p:sldId id="281" r:id="rId5"/>
    <p:sldId id="343" r:id="rId6"/>
    <p:sldId id="282" r:id="rId7"/>
    <p:sldId id="283" r:id="rId8"/>
    <p:sldId id="298" r:id="rId9"/>
    <p:sldId id="302" r:id="rId10"/>
    <p:sldId id="304" r:id="rId11"/>
    <p:sldId id="344" r:id="rId12"/>
    <p:sldId id="306" r:id="rId13"/>
    <p:sldId id="307" r:id="rId14"/>
    <p:sldId id="348" r:id="rId15"/>
    <p:sldId id="337" r:id="rId16"/>
    <p:sldId id="338" r:id="rId17"/>
    <p:sldId id="339" r:id="rId18"/>
    <p:sldId id="340" r:id="rId19"/>
    <p:sldId id="345" r:id="rId20"/>
    <p:sldId id="341" r:id="rId21"/>
    <p:sldId id="318" r:id="rId22"/>
    <p:sldId id="349" r:id="rId23"/>
    <p:sldId id="273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FF"/>
    <a:srgbClr val="FFFFCC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559" autoAdjust="0"/>
    <p:restoredTop sz="94660"/>
  </p:normalViewPr>
  <p:slideViewPr>
    <p:cSldViewPr>
      <p:cViewPr>
        <p:scale>
          <a:sx n="63" d="100"/>
          <a:sy n="63" d="100"/>
        </p:scale>
        <p:origin x="-1434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76196-68E1-46AA-87EB-7B563C587F4E}" type="datetimeFigureOut">
              <a:rPr lang="ru-RU"/>
              <a:pPr>
                <a:defRPr/>
              </a:pPr>
              <a:t>13.05.2026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6E952-3BD6-4148-B102-F1E9DB994B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FB25B-5D20-4593-9E49-5B627A91D3BE}" type="datetimeFigureOut">
              <a:rPr lang="ru-RU"/>
              <a:pPr>
                <a:defRPr/>
              </a:pPr>
              <a:t>13.05.2026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9F897-F304-4C18-A404-69EBE0F778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15FFE-5817-408D-9B44-CFD1C4E3F5BC}" type="datetimeFigureOut">
              <a:rPr lang="ru-RU"/>
              <a:pPr>
                <a:defRPr/>
              </a:pPr>
              <a:t>13.05.2026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23DA1-D938-4C0A-A28E-837C4DE961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7991C-07E7-4F2D-9114-37943985DEBD}" type="datetimeFigureOut">
              <a:rPr lang="ru-RU"/>
              <a:pPr>
                <a:defRPr/>
              </a:pPr>
              <a:t>13.05.2026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5B342-6AF4-4BBB-82E3-AB40F19B86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E61ED-6859-4740-976B-869F1779B1C6}" type="datetimeFigureOut">
              <a:rPr lang="ru-RU"/>
              <a:pPr>
                <a:defRPr/>
              </a:pPr>
              <a:t>13.05.2026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AFE64-619F-4D88-9D30-61863308E2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6AB46-FD44-43C7-B019-673E87878C40}" type="datetimeFigureOut">
              <a:rPr lang="ru-RU"/>
              <a:pPr>
                <a:defRPr/>
              </a:pPr>
              <a:t>13.05.2026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BBABD-E79B-4508-BA47-001B9D6982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8C823-8115-4ECD-A136-EC0563413FEA}" type="datetimeFigureOut">
              <a:rPr lang="ru-RU"/>
              <a:pPr>
                <a:defRPr/>
              </a:pPr>
              <a:t>13.05.2026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614C9-08D8-4397-BE1A-4BED1C9F1E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AB38-2C45-4DB1-B415-3B52F61B466B}" type="datetimeFigureOut">
              <a:rPr lang="ru-RU"/>
              <a:pPr>
                <a:defRPr/>
              </a:pPr>
              <a:t>13.05.2026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EC26B-6459-43C8-AA01-9F3119462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79F25-B4C1-4240-9EBB-9003997BBAA7}" type="datetimeFigureOut">
              <a:rPr lang="ru-RU"/>
              <a:pPr>
                <a:defRPr/>
              </a:pPr>
              <a:t>13.05.2026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AAC2C-3576-4097-BE83-39DA1459FA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712D9-3843-4EC1-BB6A-1BEC13CE7B23}" type="datetimeFigureOut">
              <a:rPr lang="ru-RU"/>
              <a:pPr>
                <a:defRPr/>
              </a:pPr>
              <a:t>13.05.2026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6B3DC-430F-4424-A42A-CA272E3C20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C1E0F-AA2D-4499-B3E9-84906D232037}" type="datetimeFigureOut">
              <a:rPr lang="ru-RU"/>
              <a:pPr>
                <a:defRPr/>
              </a:pPr>
              <a:t>13.05.2026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D65B8-1880-4887-B825-200806ABFA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B635C5B-9A11-48CA-9A92-5D84B207C672}" type="datetimeFigureOut">
              <a:rPr lang="ru-RU"/>
              <a:pPr>
                <a:defRPr/>
              </a:pPr>
              <a:t>13.05.2026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D35B04C-0501-4350-A796-C0261FBDBC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10" Type="http://schemas.openxmlformats.org/officeDocument/2006/relationships/image" Target="../media/image79.jpeg"/><Relationship Id="rId4" Type="http://schemas.openxmlformats.org/officeDocument/2006/relationships/image" Target="../media/image73.jpeg"/><Relationship Id="rId9" Type="http://schemas.openxmlformats.org/officeDocument/2006/relationships/image" Target="../media/image7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3" Type="http://schemas.openxmlformats.org/officeDocument/2006/relationships/image" Target="../media/image80.jpeg"/><Relationship Id="rId7" Type="http://schemas.openxmlformats.org/officeDocument/2006/relationships/image" Target="../media/image8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Relationship Id="rId9" Type="http://schemas.openxmlformats.org/officeDocument/2006/relationships/image" Target="../media/image8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44627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1"/>
            <a:ext cx="9144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МБДОУ «Алешковский детский сад»</a:t>
            </a:r>
          </a:p>
          <a:p>
            <a:pPr algn="ctr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Богородский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муниципальный округ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Нижегородская область</a:t>
            </a:r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Педагог-психолог, учитель-дефектолог:    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Воробьёва Т.М.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Учитель-логопед: 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Захарьева Е.В.</a:t>
            </a:r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Алешково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2026 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71472" y="1714488"/>
            <a:ext cx="8072494" cy="2286016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.О</a:t>
            </a:r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34" y="1714488"/>
            <a:ext cx="83582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Игровые  технологии в работе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педагога-психолога, учителя-дефектолога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учителя- логопеда, способствующие подготовке обучению грамоте детей с ОВЗ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51520" y="0"/>
            <a:ext cx="8712968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8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31840" y="0"/>
            <a:ext cx="5609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20" y="1071547"/>
            <a:ext cx="864399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Согласно Федеральному закону о 29.12.2012г. №273-ФЗ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«Об образовании в Российской Федерации» и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Федеральному государственному стандарту, особое внимание уделяется развитию коммуникативных, речевых и когнитивных компетенций	 у детей.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Игровые технологии позволяют реализовать интегративные модели обучения и воспитания.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Обучение грамоте – сложный процесс, который требует концентрации внимания, памяти и других психических функций, особенно у детей имеющих речевые нарушения.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Игровые технологии способствуют формированию умений, которые являются основой для овладения грамотой: развитие фонематического слуха, звукового анализа, ориентации в звуковой структуре слова, мелкой моторики, внимания, памяти.</a:t>
            </a: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51520" y="0"/>
            <a:ext cx="8712968" cy="44627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31840" y="0"/>
            <a:ext cx="5609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20" y="0"/>
            <a:ext cx="8715436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 деятельности специалистов психологического сопровождения: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Создание условий для комплексного развития ребенка, стимулирующих речевое, познавательное и личностное развитие ребенка, способствующих подготовке к обучению грамоте.</a:t>
            </a:r>
          </a:p>
          <a:p>
            <a:pPr algn="just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Создать модель коррекционно-развивающей деятельности специалистов, как условие интеллектуального и личностного развития ребёнка.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Обозначить основные направления взаимодействия коррекционно-развивающей деятельности по подготовке обучению грамоте.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Разработать систему  работы специалистов по подготовке детей к обучению грамоте с использованием игровых технологий  в условиях дошкольной образовательной среды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51520" y="0"/>
            <a:ext cx="8712968" cy="44627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31840" y="0"/>
            <a:ext cx="5609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282" y="285729"/>
            <a:ext cx="892971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 учителя - дефектолога:</a:t>
            </a:r>
          </a:p>
          <a:p>
            <a:pPr algn="ctr"/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Проводить диагностику развития познавательной деятельности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ребёнка.</a:t>
            </a: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Проводить систематическую коррекционную и развивающую работу с детьми по подготовке к обучению грамоте по следующим направлениям: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развитие психических процессов: восприятия, внимания,  памяти, мышления,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развитие речи,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развитие моторики,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расширение кругозора.</a:t>
            </a:r>
          </a:p>
          <a:p>
            <a:pPr algn="just">
              <a:buFont typeface="Wingdings" pitchFamily="2" charset="2"/>
              <a:buChar char="ü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Прослеживать динамику развития детей.</a:t>
            </a: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" y="1"/>
            <a:ext cx="9143999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 работы педагога-психолога: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Осуществлять психологическое сопровождение детей с ОВЗ.</a:t>
            </a:r>
          </a:p>
          <a:p>
            <a:pPr algn="just">
              <a:buFont typeface="Wingdings" pitchFamily="2" charset="2"/>
              <a:buChar char="ü"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Проводить психологическую диагностику для выявления уровня развития детей, проблем в обучении, а также определения их индивидуальных психологических особенностей.</a:t>
            </a:r>
          </a:p>
          <a:p>
            <a:pPr algn="just">
              <a:buFont typeface="Wingdings" pitchFamily="2" charset="2"/>
              <a:buChar char="ü"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Проводить коррекционную работу для детей с особыми потребностями, а также проводить групповые и индивидуальные занятия для развития эмоционального интеллекта и социальных навыков.</a:t>
            </a:r>
          </a:p>
          <a:p>
            <a:pPr algn="just">
              <a:buFont typeface="Wingdings" pitchFamily="2" charset="2"/>
              <a:buChar char="ü"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Проводить профилактику стресса и конфликтов: обучать методам управления эмоциями и социализации.</a:t>
            </a:r>
          </a:p>
          <a:p>
            <a:pPr algn="just">
              <a:buFont typeface="Wingdings" pitchFamily="2" charset="2"/>
              <a:buChar char="ü"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Разрабатывать рекомендации родителям и специалистам ДОУ по формированию психических процессов, способствующих подготовке  к обучению грамоте.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528" y="857232"/>
            <a:ext cx="8568952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2060848"/>
            <a:ext cx="8964488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4340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" y="142851"/>
            <a:ext cx="91440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 работы учителя-логопеда:</a:t>
            </a:r>
          </a:p>
          <a:p>
            <a:pPr algn="ctr"/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Проводить систематическое изучение уровня речевого развития.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Корректировать произношение звуков.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Формировать навыки звукового анализа и синтеза.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Знакомить с базовыми лингвистическими понятиями: «звук», «слог», «слово», «предложение».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Изучать буквы алфавита и связывать звуки с их графическим образом.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Обучать элементарным навыкам  чтения ( слитному чтению простых слогов и слов).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Развивать мелкую моторику и графо - моторные навыки ( подготовка к письму).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Предупреждать нарушения письменной речи (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дисграфию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дислексию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Обогащать словарный запас и улучшать грамматический строй речи.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528" y="857232"/>
            <a:ext cx="8568952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2060848"/>
            <a:ext cx="8964488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144000" cy="10156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Формы взаимодействия учителя-дефектолога,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учителя-логопеда и педагога-психолога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Обсуждение и планирование работы на год.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Совместное диагностическое обследование детей.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Разработка интегративных программ и индивидуальных образовательных маршрутов.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Проведение интегративных занятий с использованием игровых технологий.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Взаимные консультации и обмен информацией.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Совместный мониторинг и анализ динамики.</a:t>
            </a:r>
          </a:p>
          <a:p>
            <a:pPr>
              <a:buFont typeface="Wingdings" pitchFamily="2" charset="2"/>
              <a:buChar char="ü"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фото\техника безопасности 26 с педагогами\3ace433d-e56c-4b38-9c53-53596e0ff69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3714752"/>
            <a:ext cx="2786082" cy="1939919"/>
          </a:xfrm>
          <a:prstGeom prst="rect">
            <a:avLst/>
          </a:prstGeom>
          <a:noFill/>
        </p:spPr>
      </p:pic>
      <p:pic>
        <p:nvPicPr>
          <p:cNvPr id="2" name="Picture 2" descr="C:\Users\Татьяна\Desktop\fcd41f9a-141c-46a2-936d-e276911bf96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714752"/>
            <a:ext cx="2571768" cy="1928826"/>
          </a:xfrm>
          <a:prstGeom prst="rect">
            <a:avLst/>
          </a:prstGeom>
          <a:noFill/>
        </p:spPr>
      </p:pic>
      <p:pic>
        <p:nvPicPr>
          <p:cNvPr id="1027" name="Picture 3" descr="C:\Users\Татьяна\Desktop\фото\техника безопасности 26 с педагогами\02729aef-ac13-42cd-856a-60c00a2dc0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3714752"/>
            <a:ext cx="2547953" cy="19109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260648"/>
            <a:ext cx="882047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428992" y="285729"/>
            <a:ext cx="2286016" cy="6429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  <a:latin typeface="Times New Roman"/>
                <a:cs typeface="Times New Roman"/>
              </a:rPr>
              <a:t>ФАОП ДО</a:t>
            </a: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571472" y="1142984"/>
            <a:ext cx="8215369" cy="25717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Ведущим направлением работы в рамках образовательной области «Коммуникативное развитие» 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является формирование коммуникативных навыков 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и эмоциональной сферы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( эмоционального интеллекта)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 (10.4.5.3.1.)</a:t>
            </a:r>
            <a:endParaRPr lang="ru-RU" sz="2400" b="1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571472" y="4000504"/>
            <a:ext cx="8143932" cy="15716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эмоционального интеллекта у детей является ключевым аспектом их подготовки к обучению грамоте, поскольку он способствует развитию социальных навыков и способности к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саморегуляции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что создаёт более комфортные условия для обучения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214290"/>
            <a:ext cx="8715404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/>
                <a:cs typeface="Times New Roman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/>
                <a:cs typeface="Times New Roman"/>
              </a:rPr>
              <a:t>Использование  игр и упражнений  по развитию восприятия и понимания эмоций  </a:t>
            </a: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latin typeface="Times New Roman"/>
                <a:cs typeface="Times New Roman"/>
              </a:rPr>
              <a:t>Игра «Повтори эмоцию»   Игра «Угадай эмоцию»   Игра «Собери эмоцию»</a:t>
            </a:r>
          </a:p>
          <a:p>
            <a:endParaRPr lang="ru-RU" sz="2000" dirty="0" smtClean="0">
              <a:latin typeface="Times New Roman"/>
              <a:cs typeface="Times New Roman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/>
                <a:cs typeface="Times New Roman"/>
              </a:rPr>
              <a:t>  «Упражнение «Моя радость»                          Упражнение«Моё настроение»</a:t>
            </a:r>
          </a:p>
          <a:p>
            <a:pPr algn="ctr">
              <a:buFontTx/>
              <a:buChar char="-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Татьяна\Desktop\дя презентации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1345" y="928670"/>
            <a:ext cx="2816410" cy="2132579"/>
          </a:xfrm>
          <a:prstGeom prst="rect">
            <a:avLst/>
          </a:prstGeom>
          <a:noFill/>
        </p:spPr>
      </p:pic>
      <p:pic>
        <p:nvPicPr>
          <p:cNvPr id="10" name="Picture 3" descr="C:\Users\Татьяна\Desktop\дя презентации\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1071546"/>
            <a:ext cx="2608809" cy="2071702"/>
          </a:xfrm>
          <a:prstGeom prst="rect">
            <a:avLst/>
          </a:prstGeom>
          <a:noFill/>
        </p:spPr>
      </p:pic>
      <p:pic>
        <p:nvPicPr>
          <p:cNvPr id="11" name="Picture 4" descr="C:\Users\Татьяна\Desktop\дя презентации\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1071546"/>
            <a:ext cx="2442944" cy="2000263"/>
          </a:xfrm>
          <a:prstGeom prst="rect">
            <a:avLst/>
          </a:prstGeom>
          <a:noFill/>
        </p:spPr>
      </p:pic>
      <p:pic>
        <p:nvPicPr>
          <p:cNvPr id="12" name="Picture 2" descr="C:\Users\Татьяна\Desktop\к моей презентации\Kgd5QikopcyO-ffsLiFSTrgvaZWoofPpG101TgUJGU6J8OBaECe8FmWB_xzY6kT6TJMPFtkSS5JI8EBnvG4xH-I_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3643314"/>
            <a:ext cx="2300101" cy="2383102"/>
          </a:xfrm>
          <a:prstGeom prst="rect">
            <a:avLst/>
          </a:prstGeom>
          <a:noFill/>
        </p:spPr>
      </p:pic>
      <p:pic>
        <p:nvPicPr>
          <p:cNvPr id="13" name="Picture 3" descr="C:\Users\Татьяна\Desktop\к моей презентации\9mNJyhP8nyG6YKzlRCIK9FQ4RhUqWAMwngLfEm40u5krtkBCohaPWj4ONaTPnXTQmZwZj4bGDMubgkIbfZgPee9q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488" y="3643314"/>
            <a:ext cx="3000396" cy="2286016"/>
          </a:xfrm>
          <a:prstGeom prst="rect">
            <a:avLst/>
          </a:prstGeom>
          <a:noFill/>
        </p:spPr>
      </p:pic>
      <p:pic>
        <p:nvPicPr>
          <p:cNvPr id="14" name="Picture 3" descr="C:\Users\Татьяна\Desktop\TTJaiRyg2z3h_NgE1_N8VFz081756SQ3phmPqMdby-KdrFuYqDzn_r1BAHU9TFA0tkA4ZMSCEBZE1gVkEFJJmXCT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43636" y="3714752"/>
            <a:ext cx="2714612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50122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5720" y="214290"/>
            <a:ext cx="8858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/>
                <a:cs typeface="Times New Roman"/>
              </a:rPr>
              <a:t>Использование  игр и упражнений  по развитию управления эмоциями и взаимодействию со сверстниками</a:t>
            </a:r>
            <a:endParaRPr lang="ru-RU" sz="2400" dirty="0"/>
          </a:p>
        </p:txBody>
      </p:sp>
      <p:pic>
        <p:nvPicPr>
          <p:cNvPr id="15" name="Picture 5" descr="C:\Users\Татьяна\Desktop\дя презентации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071546"/>
            <a:ext cx="1630113" cy="2000264"/>
          </a:xfrm>
          <a:prstGeom prst="rect">
            <a:avLst/>
          </a:prstGeom>
          <a:noFill/>
        </p:spPr>
      </p:pic>
      <p:pic>
        <p:nvPicPr>
          <p:cNvPr id="16" name="Picture 6" descr="C:\Users\Татьяна\Desktop\дя презентации\GN_CJngxD0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1142983"/>
            <a:ext cx="2655583" cy="2175863"/>
          </a:xfrm>
          <a:prstGeom prst="rect">
            <a:avLst/>
          </a:prstGeom>
          <a:noFill/>
        </p:spPr>
      </p:pic>
      <p:pic>
        <p:nvPicPr>
          <p:cNvPr id="19" name="Picture 4" descr="C:\Users\Татьяна\Desktop\vwntxL_zQQztbVtF6J9koEnIoXgrhRnovgqgfifwCeLCwvRdlZESorBsXh8GHb39fx2JZd5Yv4EEqCIVGZH7M17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4357694"/>
            <a:ext cx="2706122" cy="1643074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285721" y="3143248"/>
            <a:ext cx="16430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 smtClean="0">
                <a:latin typeface="Times New Roman"/>
                <a:cs typeface="Times New Roman"/>
              </a:rPr>
              <a:t>Игра «Комплимент</a:t>
            </a:r>
            <a:r>
              <a:rPr lang="ru-RU" b="1" dirty="0" smtClean="0">
                <a:latin typeface="Times New Roman"/>
                <a:cs typeface="Times New Roman"/>
              </a:rPr>
              <a:t>»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143108" y="3357562"/>
            <a:ext cx="278608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 smtClean="0"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latin typeface="Times New Roman"/>
                <a:cs typeface="Times New Roman"/>
              </a:rPr>
              <a:t>Игра «Приветствие»</a:t>
            </a:r>
            <a:endParaRPr lang="ru-RU" sz="2000" dirty="0">
              <a:latin typeface="Times New Roman"/>
              <a:cs typeface="Times New Roman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929190" y="3000372"/>
            <a:ext cx="20717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dirty="0" smtClean="0">
                <a:latin typeface="Times New Roman"/>
                <a:cs typeface="Times New Roman"/>
              </a:rPr>
              <a:t>Релаксационное упражнение «На цветочной полянке</a:t>
            </a:r>
            <a:r>
              <a:rPr lang="ru-RU" sz="2000" b="1" dirty="0" smtClean="0">
                <a:latin typeface="Times New Roman"/>
                <a:cs typeface="Times New Roman"/>
              </a:rPr>
              <a:t>»</a:t>
            </a:r>
            <a:endParaRPr lang="ru-RU" sz="2000" b="1" dirty="0">
              <a:latin typeface="Times New Roman"/>
              <a:cs typeface="Times New Roman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928926" y="5929330"/>
            <a:ext cx="35004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dirty="0" smtClean="0">
                <a:latin typeface="Times New Roman"/>
                <a:cs typeface="Times New Roman"/>
              </a:rPr>
              <a:t> </a:t>
            </a:r>
            <a:r>
              <a:rPr lang="ru-RU" sz="2000" dirty="0" err="1" smtClean="0">
                <a:latin typeface="Times New Roman"/>
                <a:cs typeface="Times New Roman"/>
              </a:rPr>
              <a:t>Саморегуляция</a:t>
            </a:r>
            <a:r>
              <a:rPr lang="ru-RU" sz="2000" dirty="0" smtClean="0">
                <a:latin typeface="Times New Roman"/>
                <a:cs typeface="Times New Roman"/>
              </a:rPr>
              <a:t> </a:t>
            </a:r>
            <a:endParaRPr lang="ru-RU" sz="2000" dirty="0" smtClean="0"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ru-RU" sz="2000" dirty="0" smtClean="0">
                <a:latin typeface="Times New Roman"/>
                <a:cs typeface="Times New Roman"/>
              </a:rPr>
              <a:t>«</a:t>
            </a:r>
            <a:r>
              <a:rPr lang="ru-RU" sz="2000" dirty="0" smtClean="0">
                <a:latin typeface="Times New Roman"/>
                <a:cs typeface="Times New Roman"/>
              </a:rPr>
              <a:t>Успокоиться за 5 минут»</a:t>
            </a:r>
            <a:endParaRPr lang="ru-RU" sz="2000" dirty="0">
              <a:latin typeface="Times New Roman"/>
              <a:cs typeface="Times New Roman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143636" y="6072206"/>
            <a:ext cx="31432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dirty="0" smtClean="0">
                <a:latin typeface="Times New Roman"/>
                <a:cs typeface="Times New Roman"/>
              </a:rPr>
              <a:t>Упражнение «Мой гнев»</a:t>
            </a:r>
            <a:endParaRPr lang="ru-RU" sz="2000" dirty="0">
              <a:latin typeface="Times New Roman"/>
              <a:cs typeface="Times New Roman"/>
            </a:endParaRPr>
          </a:p>
        </p:txBody>
      </p:sp>
      <p:pic>
        <p:nvPicPr>
          <p:cNvPr id="1027" name="Picture 3" descr="C:\Users\Татьяна\Desktop\w9rnxudUqMsmEX4a-p9WgNxhwLghy8tdIrUwUuacd1dRArLTJPqMuoeTxC87JLSziMU06fmIZgahCa7EoVfTFn_j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28948" y="4286256"/>
            <a:ext cx="2314622" cy="1652785"/>
          </a:xfrm>
          <a:prstGeom prst="rect">
            <a:avLst/>
          </a:prstGeom>
          <a:noFill/>
        </p:spPr>
      </p:pic>
      <p:pic>
        <p:nvPicPr>
          <p:cNvPr id="20" name="Рисунок 19" descr="C:\Users\Татьяна\Desktop\Неделя психологии\2-ой день недели психологии\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6" y="1071546"/>
            <a:ext cx="150019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" descr="C:\Users\Татьяна\Desktop\к моей презентации\bGMP5FmOY06BiI3GhHPeSqegkXOB5mzRH_5NA-psvamI8TLeWmrC7osdwRBB_0_alSitVN0KbgtwMsCfw6rlq9Nd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0" y="4071942"/>
            <a:ext cx="2744832" cy="1928826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285721" y="6000768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 «Волшебный круг»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Picture 8" descr="C:\Users\Татьяна\Desktop\уголок\20241210_07492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29455" y="1142983"/>
            <a:ext cx="1605381" cy="1857389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7000892" y="2928934"/>
            <a:ext cx="17859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«Мост мира»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(Тропа примирения)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50122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42844" y="-142899"/>
            <a:ext cx="90011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solidFill>
                <a:srgbClr val="C00000"/>
              </a:solidFill>
              <a:latin typeface="Times New Roman"/>
              <a:cs typeface="Times New Roman"/>
            </a:endParaRP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/>
                <a:cs typeface="Times New Roman"/>
              </a:rPr>
              <a:t>Использование  игр и упражнений  по развитию</a:t>
            </a:r>
            <a:r>
              <a:rPr lang="ru-RU" sz="2400" b="1" dirty="0" smtClean="0">
                <a:latin typeface="Times New Roman"/>
                <a:cs typeface="Times New Roman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Times New Roman"/>
                <a:cs typeface="Times New Roman"/>
              </a:rPr>
              <a:t>эмоциональной доброжелательности,  доверия, сплочения группы</a:t>
            </a:r>
            <a:endParaRPr lang="ru-RU" sz="24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57159" y="3214686"/>
            <a:ext cx="23574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 smtClean="0">
                <a:latin typeface="Times New Roman"/>
                <a:cs typeface="Times New Roman"/>
              </a:rPr>
              <a:t>Игра «Сюрприз для мамы»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143240" y="3214686"/>
            <a:ext cx="264320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 smtClean="0">
                <a:latin typeface="Times New Roman"/>
                <a:cs typeface="Times New Roman"/>
              </a:rPr>
              <a:t>   </a:t>
            </a:r>
            <a:r>
              <a:rPr lang="ru-RU" sz="2000" dirty="0" smtClean="0">
                <a:latin typeface="Times New Roman"/>
                <a:cs typeface="Times New Roman"/>
              </a:rPr>
              <a:t>Игра «Поводырь»</a:t>
            </a:r>
            <a:endParaRPr lang="ru-RU" sz="2000" dirty="0">
              <a:latin typeface="Times New Roman"/>
              <a:cs typeface="Times New Roman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643702" y="3214686"/>
            <a:ext cx="22860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dirty="0" smtClean="0">
                <a:latin typeface="Times New Roman"/>
                <a:cs typeface="Times New Roman"/>
              </a:rPr>
              <a:t>«Успокоим друга»</a:t>
            </a:r>
            <a:endParaRPr lang="ru-RU" sz="2000" dirty="0">
              <a:latin typeface="Times New Roman"/>
              <a:cs typeface="Times New Roman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286116" y="5857892"/>
            <a:ext cx="26432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>
                <a:latin typeface="Times New Roman"/>
                <a:cs typeface="Times New Roman"/>
              </a:rPr>
              <a:t>    </a:t>
            </a:r>
            <a:r>
              <a:rPr lang="ru-RU" sz="2000" dirty="0" smtClean="0">
                <a:latin typeface="Times New Roman"/>
                <a:cs typeface="Times New Roman"/>
              </a:rPr>
              <a:t>Аппликация «Подарок для друга»</a:t>
            </a:r>
            <a:endParaRPr lang="ru-RU" sz="2000" dirty="0">
              <a:latin typeface="Times New Roman"/>
              <a:cs typeface="Times New Roman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143636" y="6072206"/>
            <a:ext cx="31432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dirty="0" smtClean="0">
                <a:latin typeface="Times New Roman"/>
                <a:cs typeface="Times New Roman"/>
              </a:rPr>
              <a:t>Сюжетные игры</a:t>
            </a:r>
            <a:endParaRPr lang="ru-RU" sz="2000" dirty="0">
              <a:latin typeface="Times New Roman"/>
              <a:cs typeface="Times New Roman"/>
            </a:endParaRPr>
          </a:p>
        </p:txBody>
      </p:sp>
      <p:pic>
        <p:nvPicPr>
          <p:cNvPr id="20" name="Рисунок 19" descr="C:\Users\Татьяна\Desktop\Неделя психологии\2-ой день недели психологии\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14422"/>
            <a:ext cx="228601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" descr="C:\Users\Татьяна\Desktop\дя презентации\20241211_0922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1428736"/>
            <a:ext cx="2357454" cy="1807171"/>
          </a:xfrm>
          <a:prstGeom prst="rect">
            <a:avLst/>
          </a:prstGeom>
          <a:noFill/>
        </p:spPr>
      </p:pic>
      <p:pic>
        <p:nvPicPr>
          <p:cNvPr id="27" name="Picture 2" descr="C:\Users\Татьяна\Desktop\4t_dQO4MDt5u7Sg3GwGR1JmgNp9mRYmFy0-MKrOrx01ScaAyqxXeczV9mnXjEbAtHTkOZnV6fRyTI3slZKXvKnQ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1214422"/>
            <a:ext cx="2230258" cy="2000264"/>
          </a:xfrm>
          <a:prstGeom prst="rect">
            <a:avLst/>
          </a:prstGeom>
          <a:noFill/>
        </p:spPr>
      </p:pic>
      <p:pic>
        <p:nvPicPr>
          <p:cNvPr id="29" name="Picture 2" descr="C:\Users\Татьяна\Desktop\TcuzVtb4JzMxVhFB4sMRQ9KjJzk2zbQS5ptNIE_TJ2a5in3CwnXoBz5RmB_EkbdlwcoBvUJhn4qEPEGbNj-iOjQ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31153" y="3857628"/>
            <a:ext cx="3279186" cy="1855846"/>
          </a:xfrm>
          <a:prstGeom prst="rect">
            <a:avLst/>
          </a:prstGeom>
          <a:noFill/>
        </p:spPr>
      </p:pic>
      <p:pic>
        <p:nvPicPr>
          <p:cNvPr id="30" name="Рисунок 29" descr="C:\Users\Татьяна\Desktop\Неделя психологии\нестандартное мышление\3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48" y="3857628"/>
            <a:ext cx="1785950" cy="2288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Прямоугольник 30"/>
          <p:cNvSpPr/>
          <p:nvPr/>
        </p:nvSpPr>
        <p:spPr>
          <a:xfrm>
            <a:off x="142844" y="6143644"/>
            <a:ext cx="2857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 smtClean="0">
                <a:latin typeface="Times New Roman"/>
                <a:cs typeface="Times New Roman"/>
              </a:rPr>
              <a:t>Игра «Чудесный мешочек» (подарок для друга)</a:t>
            </a:r>
          </a:p>
        </p:txBody>
      </p:sp>
      <p:pic>
        <p:nvPicPr>
          <p:cNvPr id="32" name="Picture 2" descr="C:\Users\Татьяна\Desktop\среда24\20241127_09081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5074" y="3857628"/>
            <a:ext cx="2789618" cy="21184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42978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/>
                <a:cs typeface="Times New Roman"/>
              </a:rPr>
              <a:t>  Упражнения  на развитие памяти, внимания, восприятия, мелкой моторики, пространственных представлений </a:t>
            </a:r>
            <a:endParaRPr lang="ru-RU" sz="2400" dirty="0" smtClean="0">
              <a:solidFill>
                <a:srgbClr val="C00000"/>
              </a:solidFill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Татьяна\Desktop\6b40a6ee-d7b6-4c95-a7a7-92911def84d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8333" y="3857628"/>
            <a:ext cx="3495667" cy="2555354"/>
          </a:xfrm>
          <a:prstGeom prst="rect">
            <a:avLst/>
          </a:prstGeom>
          <a:noFill/>
        </p:spPr>
      </p:pic>
      <p:pic>
        <p:nvPicPr>
          <p:cNvPr id="2053" name="Picture 5" descr="C:\Users\Татьяна\Desktop\399a3d80-a4ec-40ed-96fc-17b5a6ac8ef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1000108"/>
            <a:ext cx="1857356" cy="2618425"/>
          </a:xfrm>
          <a:prstGeom prst="rect">
            <a:avLst/>
          </a:prstGeom>
          <a:noFill/>
        </p:spPr>
      </p:pic>
      <p:pic>
        <p:nvPicPr>
          <p:cNvPr id="1026" name="Picture 2" descr="C:\Users\Татьяна\Desktop\4псих\0e1a6f64-0452-4225-953f-b81c2f5ebaa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000108"/>
            <a:ext cx="2786082" cy="2510693"/>
          </a:xfrm>
          <a:prstGeom prst="rect">
            <a:avLst/>
          </a:prstGeom>
          <a:noFill/>
        </p:spPr>
      </p:pic>
      <p:pic>
        <p:nvPicPr>
          <p:cNvPr id="1027" name="Picture 3" descr="C:\Users\Татьяна\Desktop\4псих\3e162148-6fb6-4224-954e-e4e0c747aea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8" y="1000108"/>
            <a:ext cx="3054694" cy="250033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1071538" y="3500438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 «Чего не стало?»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C:\Users\Татьяна\Desktop\мелкая моторика\photo_5328277827340068650_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4071941"/>
            <a:ext cx="3786214" cy="2129745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1285852" y="6286520"/>
            <a:ext cx="29013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Задание «Слева- справа»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50122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Игровые технологии  учителя –дефектолога и учителя-логопеда, способствующие подготовке обучению грамоте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Цель: развитие зрительного и слухового внимания и восприятия</a:t>
            </a:r>
          </a:p>
          <a:p>
            <a:pPr lvl="0"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18473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Татьяна\Desktop\фото подтотовка\2d1527ea-b60a-44ce-b3b5-340a4e8f40a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571612"/>
            <a:ext cx="2952770" cy="2214578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2214546" y="3714751"/>
            <a:ext cx="40719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Игра «Звуковое лото»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фото подтотовка\cb648bef-65d1-4d92-aaa0-c4e5db127ac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357694"/>
            <a:ext cx="3281129" cy="192882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 rot="10800000" flipV="1">
            <a:off x="5000628" y="6349329"/>
            <a:ext cx="41433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Игра «Сосчитай»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C:\Users\Татьяна\Desktop\фото подтотовка\2 подготовка\fde7140d-324c-4d9f-9b61-b277e3b7dfd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4433857"/>
            <a:ext cx="1928826" cy="1960720"/>
          </a:xfrm>
          <a:prstGeom prst="rect">
            <a:avLst/>
          </a:prstGeom>
          <a:noFill/>
        </p:spPr>
      </p:pic>
      <p:pic>
        <p:nvPicPr>
          <p:cNvPr id="1031" name="Picture 7" descr="C:\Users\Татьяна\Desktop\фото подтотовка\2 подготовка\391d6a3f-9b22-4451-afed-ee708743823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6925" y="4429132"/>
            <a:ext cx="2787075" cy="1928826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785786" y="6215082"/>
            <a:ext cx="21431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 «Эхо»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C:\Users\Татьяна\Desktop\фото подтотовка\6ee62193-9669-4fec-a24e-a2fedf5db2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05478" y="1428736"/>
            <a:ext cx="3238523" cy="2428892"/>
          </a:xfrm>
          <a:prstGeom prst="rect">
            <a:avLst/>
          </a:prstGeom>
          <a:noFill/>
        </p:spPr>
      </p:pic>
      <p:pic>
        <p:nvPicPr>
          <p:cNvPr id="21" name="Picture 3" descr="C:\Users\Татьяна\Desktop\материалы\d001fdbe-297d-4d2d-9dc3-649f47f1667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90844" y="1214422"/>
            <a:ext cx="2395602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501222" cy="1609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пространственных представлений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Игра «С места на место»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Arial" charset="0"/>
              <a:buChar char="•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5" descr="C:\Users\Татьяна\Desktop\фото подтотовка\2362b5f3-1947-4fbc-9abc-8038477879b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3" y="1000108"/>
            <a:ext cx="2643207" cy="2186766"/>
          </a:xfrm>
          <a:prstGeom prst="rect">
            <a:avLst/>
          </a:prstGeom>
          <a:noFill/>
        </p:spPr>
      </p:pic>
      <p:pic>
        <p:nvPicPr>
          <p:cNvPr id="11" name="Picture 4" descr="C:\Users\Татьяна\Desktop\фото подтотовка\03a9503b-39fe-4367-9c71-492ca7efe6c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928670"/>
            <a:ext cx="3286116" cy="2000264"/>
          </a:xfrm>
          <a:prstGeom prst="rect">
            <a:avLst/>
          </a:prstGeom>
          <a:noFill/>
        </p:spPr>
      </p:pic>
      <p:pic>
        <p:nvPicPr>
          <p:cNvPr id="2050" name="Picture 2" descr="C:\Users\Татьяна\Desktop\материалы\e6cc2ed8-ffa6-425f-b8bc-dca0ab702ff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928670"/>
            <a:ext cx="2443158" cy="3660967"/>
          </a:xfrm>
          <a:prstGeom prst="rect">
            <a:avLst/>
          </a:prstGeom>
          <a:noFill/>
        </p:spPr>
      </p:pic>
      <p:pic>
        <p:nvPicPr>
          <p:cNvPr id="2051" name="Picture 3" descr="C:\Users\Татьяна\Desktop\1\1ce8044f-242a-4999-950f-8a9b8294d48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3929066"/>
            <a:ext cx="2835402" cy="1677364"/>
          </a:xfrm>
          <a:prstGeom prst="rect">
            <a:avLst/>
          </a:prstGeom>
          <a:noFill/>
        </p:spPr>
      </p:pic>
      <p:pic>
        <p:nvPicPr>
          <p:cNvPr id="2052" name="Picture 4" descr="C:\Users\Татьяна\Desktop\1\6a98dfab-0aa7-48ad-b1d6-3b238f6d4f2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3857628"/>
            <a:ext cx="3214678" cy="17859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501222" cy="1609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мелкой моторики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Arial" charset="0"/>
              <a:buChar char="•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C:\Users\Татьяна\Desktop\мелкая моторика\photo_5346139724445773302_y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6693" y="3500438"/>
            <a:ext cx="4582690" cy="3071834"/>
          </a:xfrm>
          <a:prstGeom prst="rect">
            <a:avLst/>
          </a:prstGeom>
          <a:noFill/>
        </p:spPr>
      </p:pic>
      <p:pic>
        <p:nvPicPr>
          <p:cNvPr id="4" name="Picture 3" descr="C:\Users\Татьяна\Desktop\мелкая моторика\photo_5350335044205536904_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71480"/>
            <a:ext cx="4701318" cy="2857520"/>
          </a:xfrm>
          <a:prstGeom prst="rect">
            <a:avLst/>
          </a:prstGeom>
          <a:noFill/>
        </p:spPr>
      </p:pic>
      <p:pic>
        <p:nvPicPr>
          <p:cNvPr id="5" name="Picture 4" descr="C:\Users\Татьяна\Desktop\мелкая моторика\photo_5354941959271211949_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794" y="500042"/>
            <a:ext cx="2643206" cy="33968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50122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Формирование понятий: «Звук», «Буква», умения находить отличие звука от буквы</a:t>
            </a:r>
          </a:p>
          <a:p>
            <a:pPr lvl="0"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18473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3071810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Игровой прием «Живая буква»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10800000" flipV="1">
            <a:off x="6072198" y="5696749"/>
            <a:ext cx="3286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Пазлы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«Собери букву»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4282" y="6072206"/>
            <a:ext cx="5143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терапия «Рисование букв»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28992" y="3000372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Упражнение «Найди домик»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C:\Users\Татьяна\Desktop\фото подтотовка\2e29b4cb-b01b-4993-8e12-5552fdb143e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928670"/>
            <a:ext cx="2928958" cy="2143140"/>
          </a:xfrm>
          <a:prstGeom prst="rect">
            <a:avLst/>
          </a:prstGeom>
          <a:noFill/>
        </p:spPr>
      </p:pic>
      <p:pic>
        <p:nvPicPr>
          <p:cNvPr id="3075" name="Picture 3" descr="C:\Users\Татьяна\Desktop\фото подтотовка\1e658b56-cf03-4d7a-a50a-50d81be647d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1000108"/>
            <a:ext cx="2928958" cy="2000264"/>
          </a:xfrm>
          <a:prstGeom prst="rect">
            <a:avLst/>
          </a:prstGeom>
          <a:noFill/>
        </p:spPr>
      </p:pic>
      <p:pic>
        <p:nvPicPr>
          <p:cNvPr id="3076" name="Picture 4" descr="C:\Users\Татьяна\Desktop\фото подтотовка\2 подготовка\b909bb5f-4291-4324-8d7a-97875c6ad75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643314"/>
            <a:ext cx="3068170" cy="2357454"/>
          </a:xfrm>
          <a:prstGeom prst="rect">
            <a:avLst/>
          </a:prstGeom>
          <a:noFill/>
        </p:spPr>
      </p:pic>
      <p:pic>
        <p:nvPicPr>
          <p:cNvPr id="3077" name="Picture 5" descr="C:\Users\Татьяна\Desktop\фото подтотовка\2 подготовка\3a549db6-6f88-44ea-a750-911d2547e3a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9" y="3554410"/>
            <a:ext cx="2214578" cy="2374920"/>
          </a:xfrm>
          <a:prstGeom prst="rect">
            <a:avLst/>
          </a:prstGeom>
          <a:noFill/>
        </p:spPr>
      </p:pic>
      <p:pic>
        <p:nvPicPr>
          <p:cNvPr id="3078" name="Picture 6" descr="C:\Users\Татьяна\Desktop\фото подтотовка\9e51721f-f8eb-4f5a-a5c3-56981f73b9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58082" y="857232"/>
            <a:ext cx="1428760" cy="2445716"/>
          </a:xfrm>
          <a:prstGeom prst="rect">
            <a:avLst/>
          </a:prstGeom>
          <a:noFill/>
        </p:spPr>
      </p:pic>
      <p:pic>
        <p:nvPicPr>
          <p:cNvPr id="3079" name="Picture 7" descr="C:\Users\Татьяна\Desktop\фото подтотовка\6ad70cae-36c8-4b3c-93fb-97aaa1b9a23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29322" y="3643314"/>
            <a:ext cx="2826435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50122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Игровые упражнения с буквами, звуками, словами.</a:t>
            </a:r>
          </a:p>
          <a:p>
            <a:pPr lvl="0"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18473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4282" y="307181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10800000" flipV="1">
            <a:off x="6072198" y="5696749"/>
            <a:ext cx="3286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 «Бусы»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4282" y="6000768"/>
            <a:ext cx="5643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Упражнение «Придумай слово на эту букву»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28728" y="2928934"/>
            <a:ext cx="6786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Упражнение «Собери гласные и согласные буквы»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C:\Users\Татьяна\Desktop\фото подтотовка\e0c19961-5d3a-4b8d-ba87-cb4b83560f6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24914" y="1071546"/>
            <a:ext cx="3076466" cy="1857388"/>
          </a:xfrm>
          <a:prstGeom prst="rect">
            <a:avLst/>
          </a:prstGeom>
          <a:noFill/>
        </p:spPr>
      </p:pic>
      <p:pic>
        <p:nvPicPr>
          <p:cNvPr id="4100" name="Picture 4" descr="C:\Users\Татьяна\Desktop\фото подтотовка\54d258bc-876e-4138-834c-cf74c8a921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6941" y="1071546"/>
            <a:ext cx="2600547" cy="1853750"/>
          </a:xfrm>
          <a:prstGeom prst="rect">
            <a:avLst/>
          </a:prstGeom>
          <a:noFill/>
        </p:spPr>
      </p:pic>
      <p:pic>
        <p:nvPicPr>
          <p:cNvPr id="4102" name="Picture 6" descr="C:\Users\Татьяна\Desktop\фото подтотовка\a7c8c66a-810e-4aad-b3d6-5cc52061199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571876"/>
            <a:ext cx="2857520" cy="2362298"/>
          </a:xfrm>
          <a:prstGeom prst="rect">
            <a:avLst/>
          </a:prstGeom>
          <a:noFill/>
        </p:spPr>
      </p:pic>
      <p:pic>
        <p:nvPicPr>
          <p:cNvPr id="4103" name="Picture 7" descr="C:\Users\Татьяна\Desktop\фото подтотовка\2031df6a-2e18-4d14-b0c8-373ad6363a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4386" y="3714752"/>
            <a:ext cx="2615363" cy="2286016"/>
          </a:xfrm>
          <a:prstGeom prst="rect">
            <a:avLst/>
          </a:prstGeom>
          <a:noFill/>
        </p:spPr>
      </p:pic>
      <p:pic>
        <p:nvPicPr>
          <p:cNvPr id="4104" name="Picture 8" descr="C:\Users\Татьяна\Desktop\фото подтотовка\30b5d910-ec49-4783-875c-1b4220dd3ebd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51936" y="1071547"/>
            <a:ext cx="2892064" cy="1785950"/>
          </a:xfrm>
          <a:prstGeom prst="rect">
            <a:avLst/>
          </a:prstGeom>
          <a:noFill/>
        </p:spPr>
      </p:pic>
      <p:pic>
        <p:nvPicPr>
          <p:cNvPr id="4105" name="Picture 9" descr="C:\Users\Татьяна\Desktop\фото подтотовка\2 подготовка\78072318-8191-460c-8df5-0596d205f7af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29328" y="3429000"/>
            <a:ext cx="3114672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501222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Arial" charset="0"/>
              <a:buChar char="•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50122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Игровые упражнения на формирование фонематического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анализа и синтеза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3574792"/>
            <a:ext cx="9396536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Users\Татьяна\Desktop\фото подтотовка\65f88a17-7148-459c-9bd0-474eaa5a67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857232"/>
            <a:ext cx="2714644" cy="2058235"/>
          </a:xfrm>
          <a:prstGeom prst="rect">
            <a:avLst/>
          </a:prstGeom>
          <a:noFill/>
        </p:spPr>
      </p:pic>
      <p:pic>
        <p:nvPicPr>
          <p:cNvPr id="5123" name="Picture 3" descr="C:\Users\Татьяна\Desktop\фото подтотовка\6ac8d29c-8080-4305-9369-4cc280a9d0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670" y="785794"/>
            <a:ext cx="2500330" cy="2081044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142976" y="2857496"/>
            <a:ext cx="6143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Анализ слов: «Кит», «Кот»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5" name="Picture 5" descr="C:\Users\Татьяна\Desktop\фото подтотовка\3c40b34b-497b-4c8a-9ac6-adaf81a42d4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3286124"/>
            <a:ext cx="3286149" cy="1974182"/>
          </a:xfrm>
          <a:prstGeom prst="rect">
            <a:avLst/>
          </a:prstGeom>
          <a:noFill/>
        </p:spPr>
      </p:pic>
      <p:pic>
        <p:nvPicPr>
          <p:cNvPr id="5126" name="Picture 6" descr="C:\Users\Татьяна\Desktop\фото подтотовка\7de63592-899a-4c4b-a496-6a2681a6c5c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3286124"/>
            <a:ext cx="3091604" cy="1913156"/>
          </a:xfrm>
          <a:prstGeom prst="rect">
            <a:avLst/>
          </a:prstGeom>
          <a:noFill/>
        </p:spPr>
      </p:pic>
      <p:pic>
        <p:nvPicPr>
          <p:cNvPr id="5127" name="Picture 7" descr="C:\Users\Татьяна\Desktop\235bb2b0-7968-4dea-a556-0f6ff8c9b97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60516" y="857232"/>
            <a:ext cx="3024548" cy="2000264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3143240" y="6357958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Синтез слова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Татьяна\Desktop\1\34bc3bdb-1363-4310-bf02-b1fe07c44d5d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30374" y="4429132"/>
            <a:ext cx="3491360" cy="1962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501222" cy="1425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Формирование слогового анализа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Arial" charset="0"/>
              <a:buChar char="•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86050" y="3214686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Игра«Магазин»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Татьяна\Desktop\3 подготовка\42a53493-bfa6-461f-8920-0c2b50f9ac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3704329"/>
            <a:ext cx="1571636" cy="2796505"/>
          </a:xfrm>
          <a:prstGeom prst="rect">
            <a:avLst/>
          </a:prstGeom>
          <a:noFill/>
        </p:spPr>
      </p:pic>
      <p:pic>
        <p:nvPicPr>
          <p:cNvPr id="3075" name="Picture 3" descr="C:\Users\Татьяна\Desktop\3 подготовка\530d7c8c-67d3-4d7a-8d3e-fb0d2d0c94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4681" y="571480"/>
            <a:ext cx="4760748" cy="2643206"/>
          </a:xfrm>
          <a:prstGeom prst="rect">
            <a:avLst/>
          </a:prstGeom>
          <a:noFill/>
        </p:spPr>
      </p:pic>
      <p:pic>
        <p:nvPicPr>
          <p:cNvPr id="3076" name="Picture 4" descr="C:\Users\Татьяна\Desktop\3 подготовка\d296f598-dc70-4e52-8cb4-fd7d70f56f8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258668"/>
            <a:ext cx="2286016" cy="3376143"/>
          </a:xfrm>
          <a:prstGeom prst="rect">
            <a:avLst/>
          </a:prstGeom>
          <a:noFill/>
        </p:spPr>
      </p:pic>
      <p:pic>
        <p:nvPicPr>
          <p:cNvPr id="3077" name="Picture 5" descr="C:\Users\Татьяна\Desktop\3 подготовка\dba2a7e0-cc65-4dea-aec8-7cc166d4e57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6578" y="3429000"/>
            <a:ext cx="2178409" cy="31241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501222" cy="1425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Arial" charset="0"/>
              <a:buChar char="•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Татьяна\Desktop\фото подтотовка\2 подготовка\cc29823e-76c4-46b5-b56a-119b4265ea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857232"/>
            <a:ext cx="1500199" cy="1820013"/>
          </a:xfrm>
          <a:prstGeom prst="rect">
            <a:avLst/>
          </a:prstGeom>
          <a:noFill/>
        </p:spPr>
      </p:pic>
      <p:pic>
        <p:nvPicPr>
          <p:cNvPr id="4099" name="Picture 3" descr="C:\Users\Татьяна\Desktop\фото подтотовка\2 подготовка\ee5ab8a8-c4b7-4509-a5de-0da6e32d18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785794"/>
            <a:ext cx="2198391" cy="1857388"/>
          </a:xfrm>
          <a:prstGeom prst="rect">
            <a:avLst/>
          </a:prstGeom>
          <a:noFill/>
        </p:spPr>
      </p:pic>
      <p:pic>
        <p:nvPicPr>
          <p:cNvPr id="4100" name="Picture 4" descr="C:\Users\Татьяна\Desktop\фото подтотовка\2 подготовка\8f0a0023-0fa7-42a0-9d29-5501cdccb83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7" y="928670"/>
            <a:ext cx="1214446" cy="1761463"/>
          </a:xfrm>
          <a:prstGeom prst="rect">
            <a:avLst/>
          </a:prstGeom>
          <a:noFill/>
        </p:spPr>
      </p:pic>
      <p:pic>
        <p:nvPicPr>
          <p:cNvPr id="4101" name="Picture 5" descr="C:\Users\Татьяна\Desktop\3 подготовка\8ade1339-8434-4264-80a6-3309101c288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4786322"/>
            <a:ext cx="2643206" cy="1485480"/>
          </a:xfrm>
          <a:prstGeom prst="rect">
            <a:avLst/>
          </a:prstGeom>
          <a:noFill/>
        </p:spPr>
      </p:pic>
      <p:pic>
        <p:nvPicPr>
          <p:cNvPr id="4105" name="Picture 9" descr="C:\Users\Татьяна\Desktop\3 подготовка\b5164d43-a4e9-4c53-8683-c05d0d9fec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3143248"/>
            <a:ext cx="2714644" cy="1525631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785786" y="2714620"/>
            <a:ext cx="47840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Упражнение «Напиши имя на песке»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857884" y="2714620"/>
            <a:ext cx="30003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«Составь слово на песке»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85786" y="6286520"/>
            <a:ext cx="371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 «Составь слово «Школа»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8" descr="C:\Users\Татьяна\Desktop\3 подготовка\5098822d-3f47-4f0a-b959-6542abf8ce5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4876" y="3214686"/>
            <a:ext cx="2627444" cy="1476624"/>
          </a:xfrm>
          <a:prstGeom prst="rect">
            <a:avLst/>
          </a:prstGeom>
          <a:noFill/>
        </p:spPr>
      </p:pic>
      <p:pic>
        <p:nvPicPr>
          <p:cNvPr id="25" name="Picture 7" descr="C:\Users\Татьяна\Desktop\3 подготовка\744c3dbc-d859-4fce-a962-f0dea854c0f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86512" y="4786322"/>
            <a:ext cx="2643206" cy="1488125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3714744" y="6150114"/>
            <a:ext cx="56436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Подвижная игра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«Чья команда быстрее соберёт слово»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24892" y="214290"/>
            <a:ext cx="89191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Игровые упражнения на закрепление пройденного материала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501222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Arial" charset="0"/>
              <a:buChar char="•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184666"/>
            <a:ext cx="950122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Игровой материал, способствующий подготовке обучению грамоте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3574792"/>
            <a:ext cx="9396536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 descr="C:\Users\Татьяна\Desktop\материалы\d001fdbe-297d-4d2d-9dc3-649f47f166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714356"/>
            <a:ext cx="2027048" cy="2786082"/>
          </a:xfrm>
          <a:prstGeom prst="rect">
            <a:avLst/>
          </a:prstGeom>
          <a:noFill/>
        </p:spPr>
      </p:pic>
      <p:pic>
        <p:nvPicPr>
          <p:cNvPr id="2" name="Picture 2" descr="D:\фото подтотовка\2 подготовка\9a16d48f-8e36-4532-80a4-cd7f0f33379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642918"/>
            <a:ext cx="1824618" cy="2071701"/>
          </a:xfrm>
          <a:prstGeom prst="rect">
            <a:avLst/>
          </a:prstGeom>
          <a:noFill/>
        </p:spPr>
      </p:pic>
      <p:pic>
        <p:nvPicPr>
          <p:cNvPr id="3075" name="Picture 3" descr="C:\Users\Татьяна\Desktop\материалы\0dff998f-ae1d-440e-babb-9b3b2cbfca2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4714884"/>
            <a:ext cx="2465407" cy="1716797"/>
          </a:xfrm>
          <a:prstGeom prst="rect">
            <a:avLst/>
          </a:prstGeom>
          <a:noFill/>
        </p:spPr>
      </p:pic>
      <p:pic>
        <p:nvPicPr>
          <p:cNvPr id="3076" name="Picture 4" descr="C:\Users\Татьяна\Desktop\материалы\bdce1088-0640-4657-9d23-2d5e6259538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4214818"/>
            <a:ext cx="2894759" cy="1928826"/>
          </a:xfrm>
          <a:prstGeom prst="rect">
            <a:avLst/>
          </a:prstGeom>
          <a:noFill/>
        </p:spPr>
      </p:pic>
      <p:pic>
        <p:nvPicPr>
          <p:cNvPr id="3077" name="Picture 5" descr="C:\Users\Татьяна\Desktop\материалы\20f03c4c-1a17-489f-bef0-d21be7da885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3357562"/>
            <a:ext cx="2409022" cy="1232587"/>
          </a:xfrm>
          <a:prstGeom prst="rect">
            <a:avLst/>
          </a:prstGeom>
          <a:noFill/>
        </p:spPr>
      </p:pic>
      <p:pic>
        <p:nvPicPr>
          <p:cNvPr id="3078" name="Picture 6" descr="C:\Users\Татьяна\Desktop\материалы\95801d0f-79df-4026-af08-5646784d47f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43636" y="3714752"/>
            <a:ext cx="2653029" cy="2286016"/>
          </a:xfrm>
          <a:prstGeom prst="rect">
            <a:avLst/>
          </a:prstGeom>
          <a:noFill/>
        </p:spPr>
      </p:pic>
      <p:pic>
        <p:nvPicPr>
          <p:cNvPr id="3079" name="Picture 7" descr="C:\Users\Татьяна\Desktop\материалы\e6cc2ed8-ffa6-425f-b8bc-dca0ab702ffc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43768" y="699268"/>
            <a:ext cx="1500198" cy="2247981"/>
          </a:xfrm>
          <a:prstGeom prst="rect">
            <a:avLst/>
          </a:prstGeom>
          <a:noFill/>
        </p:spPr>
      </p:pic>
      <p:pic>
        <p:nvPicPr>
          <p:cNvPr id="3080" name="Picture 8" descr="C:\Users\Татьяна\Desktop\игровой2\bc1de756-c32d-49df-a660-898e27676da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86314" y="628532"/>
            <a:ext cx="1785950" cy="2145621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214282" y="3286124"/>
            <a:ext cx="25717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 «Звуковое лото»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71736" y="2714620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Символы «Гласные и согласные звуки»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15041" y="2928934"/>
            <a:ext cx="29289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 «С места на место»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6143644"/>
            <a:ext cx="33441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«Чудесный мешочек»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00826" y="6143644"/>
            <a:ext cx="21402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«Звуковой кубик»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143240" y="6457890"/>
            <a:ext cx="32502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Комплект игр «Алфавит»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Picture 3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50" y="1000108"/>
            <a:ext cx="9540552" cy="50167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835650" y="566124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9501222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Arial" charset="0"/>
              <a:buChar char="•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184666"/>
            <a:ext cx="950122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Игровой материал по подготовке обучению грамоте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3574792"/>
            <a:ext cx="9396536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4282" y="2928934"/>
            <a:ext cx="2643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 «Что лишнее»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143240" y="3000372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Игра«Что где находится»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5143512"/>
            <a:ext cx="33441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«Разные картинки, 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одинаковые слова 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72264" y="5715016"/>
            <a:ext cx="25717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 «Собери слово»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57686" y="5286388"/>
            <a:ext cx="21431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Игра «Собери букву»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Picture 2" descr="C:\Users\Татьяна\Desktop\материалы\f57a3d54-6e85-454e-b260-1a52df55323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714356"/>
            <a:ext cx="1707034" cy="2416866"/>
          </a:xfrm>
          <a:prstGeom prst="rect">
            <a:avLst/>
          </a:prstGeom>
          <a:noFill/>
        </p:spPr>
      </p:pic>
      <p:pic>
        <p:nvPicPr>
          <p:cNvPr id="26" name="Picture 3" descr="C:\Users\Татьяна\Desktop\материалы\f0e11f69-1089-4540-aa3e-d7f7b00ccb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642918"/>
            <a:ext cx="2946041" cy="2286016"/>
          </a:xfrm>
          <a:prstGeom prst="rect">
            <a:avLst/>
          </a:prstGeom>
          <a:noFill/>
        </p:spPr>
      </p:pic>
      <p:pic>
        <p:nvPicPr>
          <p:cNvPr id="27" name="Picture 5" descr="C:\Users\Татьяна\Desktop\материалы\b719703e-330f-4b7e-83eb-980dd83eeb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785794"/>
            <a:ext cx="1677994" cy="2000264"/>
          </a:xfrm>
          <a:prstGeom prst="rect">
            <a:avLst/>
          </a:prstGeom>
          <a:noFill/>
        </p:spPr>
      </p:pic>
      <p:pic>
        <p:nvPicPr>
          <p:cNvPr id="29" name="Picture 4" descr="C:\Users\Татьяна\Desktop\материалы\e3033932-3937-4e2f-b826-6445430f3fa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3857628"/>
            <a:ext cx="2179777" cy="1724014"/>
          </a:xfrm>
          <a:prstGeom prst="rect">
            <a:avLst/>
          </a:prstGeom>
          <a:noFill/>
        </p:spPr>
      </p:pic>
      <p:pic>
        <p:nvPicPr>
          <p:cNvPr id="30" name="Picture 6" descr="C:\Users\Татьяна\Desktop\материалы\f7702424-9087-4a72-869f-ed74ab921ecf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4" y="3643314"/>
            <a:ext cx="2107349" cy="2143140"/>
          </a:xfrm>
          <a:prstGeom prst="rect">
            <a:avLst/>
          </a:prstGeom>
          <a:noFill/>
        </p:spPr>
      </p:pic>
      <p:pic>
        <p:nvPicPr>
          <p:cNvPr id="31" name="Picture 8" descr="C:\Users\Татьяна\Desktop\материалы\2a2b948e-1ea2-4bc9-a92c-7e859194f09f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86578" y="3571876"/>
            <a:ext cx="2119476" cy="2428868"/>
          </a:xfrm>
          <a:prstGeom prst="rect">
            <a:avLst/>
          </a:prstGeom>
          <a:noFill/>
        </p:spPr>
      </p:pic>
      <p:pic>
        <p:nvPicPr>
          <p:cNvPr id="32" name="Picture 10" descr="C:\Users\Татьяна\Desktop\материалы\ae497018-6bed-4bce-91d0-96a7f9281b0e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71736" y="4143380"/>
            <a:ext cx="1675370" cy="1475301"/>
          </a:xfrm>
          <a:prstGeom prst="rect">
            <a:avLst/>
          </a:prstGeom>
          <a:noFill/>
        </p:spPr>
      </p:pic>
      <p:sp>
        <p:nvSpPr>
          <p:cNvPr id="33" name="TextBox 32"/>
          <p:cNvSpPr txBox="1"/>
          <p:nvPr/>
        </p:nvSpPr>
        <p:spPr>
          <a:xfrm>
            <a:off x="2643174" y="5786454"/>
            <a:ext cx="1857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 «Светофор»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715140" y="2786058"/>
            <a:ext cx="200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Головоломка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Геоборд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277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2771" name="Picture 2" descr="C:\Users\Татьяна\Desktop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043608" y="836712"/>
            <a:ext cx="7133684" cy="4708981"/>
          </a:xfrm>
          <a:prstGeom prst="rect">
            <a:avLst/>
          </a:prstGeom>
          <a:solidFill>
            <a:srgbClr val="FFFF66"/>
          </a:solidFill>
          <a:effectLst>
            <a:glow rad="101600">
              <a:srgbClr val="FFFF66">
                <a:alpha val="60000"/>
              </a:srgbClr>
            </a:glow>
          </a:effectLst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СПАСИБО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ЗА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7196</TotalTime>
  <Words>985</Words>
  <Application>Microsoft Office PowerPoint</Application>
  <PresentationFormat>Экран (4:3)</PresentationFormat>
  <Paragraphs>771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</dc:creator>
  <cp:lastModifiedBy>Татьяна</cp:lastModifiedBy>
  <cp:revision>790</cp:revision>
  <dcterms:created xsi:type="dcterms:W3CDTF">2021-07-24T07:30:49Z</dcterms:created>
  <dcterms:modified xsi:type="dcterms:W3CDTF">2026-05-13T10:53:54Z</dcterms:modified>
</cp:coreProperties>
</file>