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5" r:id="rId7"/>
    <p:sldId id="266" r:id="rId8"/>
    <p:sldId id="267" r:id="rId9"/>
    <p:sldId id="262" r:id="rId10"/>
    <p:sldId id="263" r:id="rId11"/>
    <p:sldId id="264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94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D103F-A3B4-4776-BA7B-97F0ADAE96C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07.07.2025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59C57-DD99-4975-9CD2-3B336415B798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D103F-A3B4-4776-BA7B-97F0ADAE96C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07.07.2025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59C57-DD99-4975-9CD2-3B336415B798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D103F-A3B4-4776-BA7B-97F0ADAE96C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07.07.2025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59C57-DD99-4975-9CD2-3B336415B798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D103F-A3B4-4776-BA7B-97F0ADAE96C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07.07.2025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59C57-DD99-4975-9CD2-3B336415B798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D103F-A3B4-4776-BA7B-97F0ADAE96C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07.07.2025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59C57-DD99-4975-9CD2-3B336415B798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D103F-A3B4-4776-BA7B-97F0ADAE96C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07.07.2025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59C57-DD99-4975-9CD2-3B336415B798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D103F-A3B4-4776-BA7B-97F0ADAE96C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07.07.2025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59C57-DD99-4975-9CD2-3B336415B798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D103F-A3B4-4776-BA7B-97F0ADAE96C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07.07.2025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59C57-DD99-4975-9CD2-3B336415B798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D103F-A3B4-4776-BA7B-97F0ADAE96C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07.07.2025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59C57-DD99-4975-9CD2-3B336415B798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D103F-A3B4-4776-BA7B-97F0ADAE96C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07.07.2025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59C57-DD99-4975-9CD2-3B336415B798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D103F-A3B4-4776-BA7B-97F0ADAE96C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07.07.2025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59C57-DD99-4975-9CD2-3B336415B798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Компас\Desktop\Снова в школу. Банеры вертикальные и горизонтальные, колокольчик школьный\frt6.png"/>
          <p:cNvPicPr>
            <a:picLocks noChangeAspect="1" noChangeArrowheads="1"/>
          </p:cNvPicPr>
          <p:nvPr userDrawn="1"/>
        </p:nvPicPr>
        <p:blipFill>
          <a:blip r:embed="rId13" cstate="screen"/>
          <a:srcRect l="1031" b="8373"/>
          <a:stretch>
            <a:fillRect/>
          </a:stretch>
        </p:blipFill>
        <p:spPr bwMode="auto">
          <a:xfrm>
            <a:off x="0" y="0"/>
            <a:ext cx="9144000" cy="191683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7D103F-A3B4-4776-BA7B-97F0ADAE96C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07.07.2025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B59C57-DD99-4975-9CD2-3B336415B798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313" name="Rectangle 1"/>
          <p:cNvSpPr>
            <a:spLocks noChangeArrowheads="1"/>
          </p:cNvSpPr>
          <p:nvPr userDrawn="1"/>
        </p:nvSpPr>
        <p:spPr bwMode="auto">
          <a:xfrm>
            <a:off x="0" y="6642556"/>
            <a:ext cx="1245854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800" dirty="0">
                <a:solidFill>
                  <a:prstClr val="white">
                    <a:lumMod val="50000"/>
                  </a:prstClr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FokinaLida.75@mail.ru</a:t>
            </a:r>
            <a:endParaRPr lang="en-US" sz="800" dirty="0">
              <a:solidFill>
                <a:prstClr val="white">
                  <a:lumMod val="50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0" cmpd="thickThin">
            <a:solidFill>
              <a:schemeClr val="accent5">
                <a:lumMod val="75000"/>
                <a:alpha val="7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3"/>
          <p:cNvGrpSpPr/>
          <p:nvPr/>
        </p:nvGrpSpPr>
        <p:grpSpPr>
          <a:xfrm>
            <a:off x="1187624" y="2492896"/>
            <a:ext cx="6624736" cy="3771710"/>
            <a:chOff x="1115616" y="2132856"/>
            <a:chExt cx="7165477" cy="4112811"/>
          </a:xfrm>
        </p:grpSpPr>
        <p:sp>
          <p:nvSpPr>
            <p:cNvPr id="8" name="Прямоугольник 7"/>
            <p:cNvSpPr/>
            <p:nvPr/>
          </p:nvSpPr>
          <p:spPr>
            <a:xfrm>
              <a:off x="1115616" y="2132856"/>
              <a:ext cx="7165477" cy="211434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ru-RU" sz="6000" b="1" dirty="0">
                  <a:ln w="19050">
                    <a:solidFill>
                      <a:prstClr val="white"/>
                    </a:solidFill>
                    <a:prstDash val="solid"/>
                  </a:ln>
                  <a:effectLst>
                    <a:outerShdw blurRad="50000" dist="50800" dir="7500000" algn="tl">
                      <a:srgbClr val="000000">
                        <a:shade val="5000"/>
                        <a:alpha val="35000"/>
                      </a:srgbClr>
                    </a:outerShdw>
                  </a:effectLst>
                  <a:latin typeface="Monotype Corsiva" pitchFamily="66" charset="0"/>
                </a:rPr>
                <a:t>Признаки геометрических фигур</a:t>
              </a:r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2321180" y="4802541"/>
              <a:ext cx="4910120" cy="14431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Бережная Оксана Владимировна</a:t>
              </a:r>
            </a:p>
            <a:p>
              <a:pPr algn="ctr"/>
              <a:r>
                <a:rPr lang="ru-RU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учитель начальных классов</a:t>
              </a:r>
            </a:p>
            <a:p>
              <a:pPr algn="ctr"/>
              <a:r>
                <a:rPr lang="ru-RU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ГАНОУ СО «Губернаторский Лицей»</a:t>
              </a:r>
            </a:p>
            <a:p>
              <a:pPr algn="ctr"/>
              <a:r>
                <a:rPr lang="ru-RU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Г. Екатеринбург, Свердловская область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6806AE-8674-442D-9F5D-DEEC5F79E3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084982"/>
          </a:xfrm>
        </p:spPr>
        <p:txBody>
          <a:bodyPr/>
          <a:lstStyle/>
          <a:p>
            <a:r>
              <a:rPr lang="ru-RU" sz="5400" dirty="0"/>
              <a:t>           Форма</a:t>
            </a:r>
            <a:r>
              <a:rPr lang="ru-RU" dirty="0"/>
              <a:t> 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521EAB2B-5E89-EAEC-5AFB-3505887AF5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3568" y="2086278"/>
            <a:ext cx="2016224" cy="1932794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5CF3749-3A1A-8FDD-2118-15B42BFD04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3888" y="2155421"/>
            <a:ext cx="1877274" cy="186365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88E08B8-6EE4-DC57-00A5-426BBD5AEC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8144" y="2251576"/>
            <a:ext cx="2953894" cy="1725709"/>
          </a:xfrm>
          <a:prstGeom prst="rect">
            <a:avLst/>
          </a:prstGeom>
        </p:spPr>
      </p:pic>
      <p:sp>
        <p:nvSpPr>
          <p:cNvPr id="10" name="Равнобедренный треугольник 9">
            <a:extLst>
              <a:ext uri="{FF2B5EF4-FFF2-40B4-BE49-F238E27FC236}">
                <a16:creationId xmlns:a16="http://schemas.microsoft.com/office/drawing/2014/main" id="{5BD3919F-FF09-D87B-1144-C23E5A294F36}"/>
              </a:ext>
            </a:extLst>
          </p:cNvPr>
          <p:cNvSpPr/>
          <p:nvPr/>
        </p:nvSpPr>
        <p:spPr>
          <a:xfrm>
            <a:off x="755576" y="4509120"/>
            <a:ext cx="1944216" cy="1728192"/>
          </a:xfrm>
          <a:prstGeom prst="triangl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32B518C7-9232-F0AF-F9C2-9970ED66AA5A}"/>
              </a:ext>
            </a:extLst>
          </p:cNvPr>
          <p:cNvSpPr/>
          <p:nvPr/>
        </p:nvSpPr>
        <p:spPr>
          <a:xfrm>
            <a:off x="3563888" y="4415408"/>
            <a:ext cx="1877274" cy="1821904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43B8D660-C998-C4C6-8EF4-D184B25D093C}"/>
              </a:ext>
            </a:extLst>
          </p:cNvPr>
          <p:cNvSpPr/>
          <p:nvPr/>
        </p:nvSpPr>
        <p:spPr>
          <a:xfrm>
            <a:off x="6436395" y="4941168"/>
            <a:ext cx="2282552" cy="105841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62607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FADE84-8922-70B2-6C78-ED4F60C14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5400" dirty="0"/>
              <a:t>            Цвет</a:t>
            </a:r>
            <a:endParaRPr lang="ru-RU" dirty="0"/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id="{BEEFEBAB-1E8D-637A-65E2-1D24B6BBD2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07704" y="2060848"/>
            <a:ext cx="5760640" cy="1944216"/>
          </a:xfrm>
        </p:spPr>
      </p:pic>
      <p:sp>
        <p:nvSpPr>
          <p:cNvPr id="10" name="Овал 9">
            <a:extLst>
              <a:ext uri="{FF2B5EF4-FFF2-40B4-BE49-F238E27FC236}">
                <a16:creationId xmlns:a16="http://schemas.microsoft.com/office/drawing/2014/main" id="{91593679-C171-CAE2-F570-6F54AB8DBCF5}"/>
              </a:ext>
            </a:extLst>
          </p:cNvPr>
          <p:cNvSpPr/>
          <p:nvPr/>
        </p:nvSpPr>
        <p:spPr>
          <a:xfrm>
            <a:off x="1763688" y="4507559"/>
            <a:ext cx="1800200" cy="1800200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6ECA41DE-165B-58CD-0D4F-353907287572}"/>
              </a:ext>
            </a:extLst>
          </p:cNvPr>
          <p:cNvSpPr/>
          <p:nvPr/>
        </p:nvSpPr>
        <p:spPr>
          <a:xfrm>
            <a:off x="3914381" y="4507559"/>
            <a:ext cx="1800200" cy="1800200"/>
          </a:xfrm>
          <a:prstGeom prst="ellipse">
            <a:avLst/>
          </a:prstGeom>
          <a:solidFill>
            <a:srgbClr val="FFFF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60E2E95B-EAB3-AC31-E2F5-43A0BCFA8A2E}"/>
              </a:ext>
            </a:extLst>
          </p:cNvPr>
          <p:cNvSpPr/>
          <p:nvPr/>
        </p:nvSpPr>
        <p:spPr>
          <a:xfrm>
            <a:off x="6065074" y="4507559"/>
            <a:ext cx="1800200" cy="1800200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2171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2E4E38-05D9-65FE-B904-648DAD491A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dirty="0"/>
              <a:t>          Размер 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FEF14E27-9865-BBB3-7125-A5C44A3CA0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63688" y="1628800"/>
            <a:ext cx="6640978" cy="3168352"/>
          </a:xfr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32348265-441F-20D1-2E19-48B2817D9849}"/>
              </a:ext>
            </a:extLst>
          </p:cNvPr>
          <p:cNvSpPr/>
          <p:nvPr/>
        </p:nvSpPr>
        <p:spPr>
          <a:xfrm>
            <a:off x="2339752" y="5334781"/>
            <a:ext cx="1224136" cy="100811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0C01D19E-9135-741E-D439-37153F782AC3}"/>
              </a:ext>
            </a:extLst>
          </p:cNvPr>
          <p:cNvSpPr/>
          <p:nvPr/>
        </p:nvSpPr>
        <p:spPr>
          <a:xfrm>
            <a:off x="5436096" y="5008314"/>
            <a:ext cx="2376264" cy="166104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9652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EBA4F0-39A8-5B8F-4FC5-2940E30183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800" dirty="0"/>
              <a:t>                     Назови три </a:t>
            </a:r>
            <a:br>
              <a:rPr lang="ru-RU" sz="4800" dirty="0"/>
            </a:br>
            <a:r>
              <a:rPr lang="ru-RU" sz="4800" dirty="0"/>
              <a:t>                       признака фигур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2AE378E-3539-3C64-4A74-AB02BB03B0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1146984-AF8C-3B5D-38EE-B66DC7982C97}"/>
              </a:ext>
            </a:extLst>
          </p:cNvPr>
          <p:cNvSpPr/>
          <p:nvPr/>
        </p:nvSpPr>
        <p:spPr>
          <a:xfrm>
            <a:off x="755575" y="2701526"/>
            <a:ext cx="2736304" cy="252028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BF8DCBEE-10D0-E79F-4403-7100951370ED}"/>
              </a:ext>
            </a:extLst>
          </p:cNvPr>
          <p:cNvSpPr/>
          <p:nvPr/>
        </p:nvSpPr>
        <p:spPr>
          <a:xfrm>
            <a:off x="4283968" y="3292543"/>
            <a:ext cx="1130424" cy="1141276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Равнобедренный треугольник 5">
            <a:extLst>
              <a:ext uri="{FF2B5EF4-FFF2-40B4-BE49-F238E27FC236}">
                <a16:creationId xmlns:a16="http://schemas.microsoft.com/office/drawing/2014/main" id="{3DCC9ECE-27F9-3319-EC33-2B215ED37626}"/>
              </a:ext>
            </a:extLst>
          </p:cNvPr>
          <p:cNvSpPr/>
          <p:nvPr/>
        </p:nvSpPr>
        <p:spPr>
          <a:xfrm>
            <a:off x="5669216" y="2567037"/>
            <a:ext cx="3118048" cy="2592288"/>
          </a:xfrm>
          <a:prstGeom prst="triangle">
            <a:avLst>
              <a:gd name="adj" fmla="val 50427"/>
            </a:avLst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5116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32961A-B802-CE07-6373-12A26522DC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                     </a:t>
            </a:r>
            <a:r>
              <a:rPr lang="ru-RU" sz="5400" dirty="0"/>
              <a:t>Что изменилось?</a:t>
            </a:r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5F1184B-56E4-5C4F-9AE3-BD2F8F16C7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708919"/>
            <a:ext cx="3250704" cy="316835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buNone/>
            </a:pPr>
            <a:endParaRPr lang="ru-RU" dirty="0"/>
          </a:p>
        </p:txBody>
      </p:sp>
      <p:cxnSp>
        <p:nvCxnSpPr>
          <p:cNvPr id="7" name="Прямая со стрелкой 6">
            <a:extLst>
              <a:ext uri="{FF2B5EF4-FFF2-40B4-BE49-F238E27FC236}">
                <a16:creationId xmlns:a16="http://schemas.microsoft.com/office/drawing/2014/main" id="{710E93A2-5116-6674-8800-0F162D930460}"/>
              </a:ext>
            </a:extLst>
          </p:cNvPr>
          <p:cNvCxnSpPr/>
          <p:nvPr/>
        </p:nvCxnSpPr>
        <p:spPr>
          <a:xfrm>
            <a:off x="4355976" y="4289493"/>
            <a:ext cx="1512168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" name="Объект 3">
            <a:extLst>
              <a:ext uri="{FF2B5EF4-FFF2-40B4-BE49-F238E27FC236}">
                <a16:creationId xmlns:a16="http://schemas.microsoft.com/office/drawing/2014/main" id="{90F938F1-AEB5-D1FC-4B53-0BA4A1082238}"/>
              </a:ext>
            </a:extLst>
          </p:cNvPr>
          <p:cNvSpPr txBox="1">
            <a:spLocks/>
          </p:cNvSpPr>
          <p:nvPr/>
        </p:nvSpPr>
        <p:spPr>
          <a:xfrm>
            <a:off x="6372200" y="3317387"/>
            <a:ext cx="2232248" cy="194421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063505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C83A69-C10B-F53E-1419-F53332A5E8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5400" dirty="0"/>
              <a:t>                    Что изменилось?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460B418-5C5A-EE50-96AF-B2F27D5FC6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2276872"/>
            <a:ext cx="3618045" cy="3484983"/>
          </a:xfrm>
          <a:prstGeom prst="triangle">
            <a:avLst>
              <a:gd name="adj" fmla="val 48487"/>
            </a:avLst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/>
          </a:p>
        </p:txBody>
      </p:sp>
      <p:cxnSp>
        <p:nvCxnSpPr>
          <p:cNvPr id="7" name="Прямая со стрелкой 6">
            <a:extLst>
              <a:ext uri="{FF2B5EF4-FFF2-40B4-BE49-F238E27FC236}">
                <a16:creationId xmlns:a16="http://schemas.microsoft.com/office/drawing/2014/main" id="{9791607D-7FA6-1C3D-6BA0-F3521B7432CB}"/>
              </a:ext>
            </a:extLst>
          </p:cNvPr>
          <p:cNvCxnSpPr/>
          <p:nvPr/>
        </p:nvCxnSpPr>
        <p:spPr>
          <a:xfrm>
            <a:off x="3635896" y="3717032"/>
            <a:ext cx="1368152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Равнобедренный треугольник 7">
            <a:extLst>
              <a:ext uri="{FF2B5EF4-FFF2-40B4-BE49-F238E27FC236}">
                <a16:creationId xmlns:a16="http://schemas.microsoft.com/office/drawing/2014/main" id="{7B944667-BFE1-99D5-BB9D-116132FC3DC3}"/>
              </a:ext>
            </a:extLst>
          </p:cNvPr>
          <p:cNvSpPr/>
          <p:nvPr/>
        </p:nvSpPr>
        <p:spPr>
          <a:xfrm>
            <a:off x="4788024" y="2276872"/>
            <a:ext cx="3898776" cy="348498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247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C7079D-7975-CBC4-C43B-C35645A64E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dirty="0"/>
              <a:t>                  Что изменилось?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DDFC501-41C3-88AA-CF7E-F3D32E4085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3774403B-2F71-9282-D39F-7BBF994A4AF8}"/>
              </a:ext>
            </a:extLst>
          </p:cNvPr>
          <p:cNvSpPr/>
          <p:nvPr/>
        </p:nvSpPr>
        <p:spPr>
          <a:xfrm>
            <a:off x="827584" y="2546441"/>
            <a:ext cx="2476739" cy="252028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Равнобедренный треугольник 5">
            <a:extLst>
              <a:ext uri="{FF2B5EF4-FFF2-40B4-BE49-F238E27FC236}">
                <a16:creationId xmlns:a16="http://schemas.microsoft.com/office/drawing/2014/main" id="{38B226AE-D643-0A15-DF33-AB29DAE52133}"/>
              </a:ext>
            </a:extLst>
          </p:cNvPr>
          <p:cNvSpPr/>
          <p:nvPr/>
        </p:nvSpPr>
        <p:spPr>
          <a:xfrm>
            <a:off x="5576510" y="2712733"/>
            <a:ext cx="2523881" cy="2334171"/>
          </a:xfrm>
          <a:prstGeom prst="triangl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10" name="Прямая со стрелкой 9">
            <a:extLst>
              <a:ext uri="{FF2B5EF4-FFF2-40B4-BE49-F238E27FC236}">
                <a16:creationId xmlns:a16="http://schemas.microsoft.com/office/drawing/2014/main" id="{5A306B17-6628-914B-2FFB-51425BE5D879}"/>
              </a:ext>
            </a:extLst>
          </p:cNvPr>
          <p:cNvCxnSpPr/>
          <p:nvPr/>
        </p:nvCxnSpPr>
        <p:spPr>
          <a:xfrm>
            <a:off x="3779912" y="3789040"/>
            <a:ext cx="1796598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844879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BBAD4B-6F19-8CCC-6916-AB282EB6C0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dirty="0"/>
              <a:t>                  Что изменилось?</a:t>
            </a:r>
          </a:p>
        </p:txBody>
      </p:sp>
      <p:sp>
        <p:nvSpPr>
          <p:cNvPr id="4" name="Прямоугольник 6">
            <a:extLst>
              <a:ext uri="{FF2B5EF4-FFF2-40B4-BE49-F238E27FC236}">
                <a16:creationId xmlns:a16="http://schemas.microsoft.com/office/drawing/2014/main" id="{FB37E898-25C9-E4BB-F90E-806A7B67DBAC}"/>
              </a:ext>
            </a:extLst>
          </p:cNvPr>
          <p:cNvSpPr/>
          <p:nvPr/>
        </p:nvSpPr>
        <p:spPr>
          <a:xfrm>
            <a:off x="646950" y="3573016"/>
            <a:ext cx="1080120" cy="1143000"/>
          </a:xfrm>
          <a:prstGeom prst="rect">
            <a:avLst/>
          </a:prstGeom>
          <a:solidFill>
            <a:srgbClr val="4472C4"/>
          </a:solidFill>
          <a:ln>
            <a:solidFill>
              <a:srgbClr val="1D315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67500" tIns="33750" rIns="67500" bIns="33750" anchor="ctr">
            <a:noAutofit/>
          </a:bodyPr>
          <a:lstStyle/>
          <a:p>
            <a:pPr algn="ctr" defTabSz="685800"/>
            <a:endParaRPr lang="ru-RU" sz="1350">
              <a:solidFill>
                <a:schemeClr val="lt1"/>
              </a:solidFill>
              <a:latin typeface="Calibri"/>
            </a:endParaRPr>
          </a:p>
        </p:txBody>
      </p:sp>
      <p:sp>
        <p:nvSpPr>
          <p:cNvPr id="5" name="Овал 7">
            <a:extLst>
              <a:ext uri="{FF2B5EF4-FFF2-40B4-BE49-F238E27FC236}">
                <a16:creationId xmlns:a16="http://schemas.microsoft.com/office/drawing/2014/main" id="{7664811D-53EB-21F2-80DB-B3806C9439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67744" y="2764027"/>
            <a:ext cx="2674640" cy="2592288"/>
          </a:xfrm>
          <a:prstGeom prst="ellipse">
            <a:avLst/>
          </a:prstGeom>
          <a:solidFill>
            <a:srgbClr val="FFC000"/>
          </a:solidFill>
          <a:ln>
            <a:solidFill>
              <a:srgbClr val="6F5400"/>
            </a:solidFill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/>
        </p:style>
        <p:txBody>
          <a:bodyPr lIns="67500" tIns="33750" rIns="67500" bIns="33750" anchor="ctr">
            <a:noAutofit/>
          </a:bodyPr>
          <a:lstStyle/>
          <a:p>
            <a:endParaRPr lang="ru-RU" dirty="0"/>
          </a:p>
        </p:txBody>
      </p:sp>
      <p:sp>
        <p:nvSpPr>
          <p:cNvPr id="6" name="Равнобедренный треугольник 8">
            <a:extLst>
              <a:ext uri="{FF2B5EF4-FFF2-40B4-BE49-F238E27FC236}">
                <a16:creationId xmlns:a16="http://schemas.microsoft.com/office/drawing/2014/main" id="{77BB96AA-74CA-DD8A-CD50-3850B5C7D54A}"/>
              </a:ext>
            </a:extLst>
          </p:cNvPr>
          <p:cNvSpPr/>
          <p:nvPr/>
        </p:nvSpPr>
        <p:spPr>
          <a:xfrm>
            <a:off x="5292080" y="3573016"/>
            <a:ext cx="1229498" cy="1143000"/>
          </a:xfrm>
          <a:prstGeom prst="triangle">
            <a:avLst>
              <a:gd name="adj" fmla="val 50000"/>
            </a:avLst>
          </a:prstGeom>
          <a:solidFill>
            <a:srgbClr val="70AD47"/>
          </a:solidFill>
          <a:ln>
            <a:solidFill>
              <a:srgbClr val="314B1F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/>
        </p:style>
        <p:txBody>
          <a:bodyPr lIns="67500" tIns="33750" rIns="67500" bIns="33750" anchor="ctr">
            <a:noAutofit/>
          </a:bodyPr>
          <a:lstStyle/>
          <a:p>
            <a:pPr algn="ctr" defTabSz="685800"/>
            <a:endParaRPr lang="ru-RU" sz="1350" dirty="0">
              <a:solidFill>
                <a:schemeClr val="lt1"/>
              </a:solidFill>
              <a:latin typeface="Calibri"/>
            </a:endParaRPr>
          </a:p>
        </p:txBody>
      </p:sp>
      <p:sp>
        <p:nvSpPr>
          <p:cNvPr id="7" name="Прямоугольник 13">
            <a:extLst>
              <a:ext uri="{FF2B5EF4-FFF2-40B4-BE49-F238E27FC236}">
                <a16:creationId xmlns:a16="http://schemas.microsoft.com/office/drawing/2014/main" id="{579E4E3A-76ED-EA47-D4E0-1ABC9E8C173B}"/>
              </a:ext>
            </a:extLst>
          </p:cNvPr>
          <p:cNvSpPr/>
          <p:nvPr/>
        </p:nvSpPr>
        <p:spPr>
          <a:xfrm>
            <a:off x="7092280" y="3753617"/>
            <a:ext cx="1594520" cy="926976"/>
          </a:xfrm>
          <a:prstGeom prst="rect">
            <a:avLst/>
          </a:prstGeom>
          <a:solidFill>
            <a:srgbClr val="70AD47"/>
          </a:solidFill>
          <a:ln>
            <a:solidFill>
              <a:srgbClr val="314B1F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/>
        </p:style>
        <p:txBody>
          <a:bodyPr lIns="67500" tIns="33750" rIns="67500" bIns="33750" anchor="ctr">
            <a:noAutofit/>
          </a:bodyPr>
          <a:lstStyle/>
          <a:p>
            <a:pPr algn="ctr" defTabSz="685800"/>
            <a:endParaRPr lang="ru-RU" sz="1350">
              <a:solidFill>
                <a:schemeClr val="lt1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36132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 animBg="1"/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49CAEE-E77F-3354-9D49-57F198DC50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800" dirty="0"/>
              <a:t>                            Какой фигуры </a:t>
            </a:r>
            <a:br>
              <a:rPr lang="ru-RU" sz="4800" dirty="0"/>
            </a:br>
            <a:r>
              <a:rPr lang="ru-RU" sz="4800" dirty="0"/>
              <a:t>                             не хватает?</a:t>
            </a:r>
          </a:p>
        </p:txBody>
      </p:sp>
      <p:sp>
        <p:nvSpPr>
          <p:cNvPr id="4" name="Равнобедренный треугольник 3">
            <a:extLst>
              <a:ext uri="{FF2B5EF4-FFF2-40B4-BE49-F238E27FC236}">
                <a16:creationId xmlns:a16="http://schemas.microsoft.com/office/drawing/2014/main" id="{054C32B8-BDB4-AC3A-85E9-31A8E0B4482F}"/>
              </a:ext>
            </a:extLst>
          </p:cNvPr>
          <p:cNvSpPr/>
          <p:nvPr/>
        </p:nvSpPr>
        <p:spPr>
          <a:xfrm>
            <a:off x="971600" y="2276872"/>
            <a:ext cx="1060704" cy="914400"/>
          </a:xfrm>
          <a:prstGeom prst="triangl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36CFE7DF-E515-8259-2FB0-EAE7EA7326FC}"/>
              </a:ext>
            </a:extLst>
          </p:cNvPr>
          <p:cNvSpPr/>
          <p:nvPr/>
        </p:nvSpPr>
        <p:spPr>
          <a:xfrm>
            <a:off x="3779912" y="2276872"/>
            <a:ext cx="914400" cy="9144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A2DD2421-24C7-B994-202D-EF8886AFE401}"/>
              </a:ext>
            </a:extLst>
          </p:cNvPr>
          <p:cNvSpPr/>
          <p:nvPr/>
        </p:nvSpPr>
        <p:spPr>
          <a:xfrm>
            <a:off x="6441920" y="2276872"/>
            <a:ext cx="914400" cy="91440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4A836E2C-4BAD-8F5A-2F7B-0A841AF8C1B6}"/>
              </a:ext>
            </a:extLst>
          </p:cNvPr>
          <p:cNvSpPr/>
          <p:nvPr/>
        </p:nvSpPr>
        <p:spPr>
          <a:xfrm>
            <a:off x="3779912" y="3717032"/>
            <a:ext cx="914400" cy="91440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2C242ABC-740B-8EEB-1847-1F02AB71286D}"/>
              </a:ext>
            </a:extLst>
          </p:cNvPr>
          <p:cNvSpPr/>
          <p:nvPr/>
        </p:nvSpPr>
        <p:spPr>
          <a:xfrm>
            <a:off x="3779912" y="5157192"/>
            <a:ext cx="914400" cy="91440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BB8E4D7E-208F-675D-7467-4FC29D470922}"/>
              </a:ext>
            </a:extLst>
          </p:cNvPr>
          <p:cNvSpPr/>
          <p:nvPr/>
        </p:nvSpPr>
        <p:spPr>
          <a:xfrm>
            <a:off x="1115521" y="3809994"/>
            <a:ext cx="914400" cy="914400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Равнобедренный треугольник 11">
            <a:extLst>
              <a:ext uri="{FF2B5EF4-FFF2-40B4-BE49-F238E27FC236}">
                <a16:creationId xmlns:a16="http://schemas.microsoft.com/office/drawing/2014/main" id="{5590522A-799B-A86C-8E03-DF68AF044FC4}"/>
              </a:ext>
            </a:extLst>
          </p:cNvPr>
          <p:cNvSpPr/>
          <p:nvPr/>
        </p:nvSpPr>
        <p:spPr>
          <a:xfrm>
            <a:off x="971600" y="5157192"/>
            <a:ext cx="1060704" cy="914400"/>
          </a:xfrm>
          <a:prstGeom prst="triangl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Равнобедренный треугольник 12">
            <a:extLst>
              <a:ext uri="{FF2B5EF4-FFF2-40B4-BE49-F238E27FC236}">
                <a16:creationId xmlns:a16="http://schemas.microsoft.com/office/drawing/2014/main" id="{1FBBA6D1-91B3-DEFD-1B6B-4E8AE7B71185}"/>
              </a:ext>
            </a:extLst>
          </p:cNvPr>
          <p:cNvSpPr/>
          <p:nvPr/>
        </p:nvSpPr>
        <p:spPr>
          <a:xfrm>
            <a:off x="6368768" y="3809994"/>
            <a:ext cx="1060704" cy="914400"/>
          </a:xfrm>
          <a:prstGeom prst="triangl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9136F06C-D486-EA3B-3820-6AC669654E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0232" y="4960257"/>
            <a:ext cx="536932" cy="1246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154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60C3DD-E2A9-4DA9-FBDA-C288BED54C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A9C6439-2E60-7320-9F86-AA23B9E006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800" dirty="0"/>
              <a:t>                            Какой котик</a:t>
            </a:r>
            <a:br>
              <a:rPr lang="ru-RU" sz="4800" dirty="0"/>
            </a:br>
            <a:r>
              <a:rPr lang="ru-RU" sz="4800" dirty="0"/>
              <a:t>                             спрятался?</a:t>
            </a: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014FEE4C-2726-0B7E-A7A6-DA80573B17F0}"/>
              </a:ext>
            </a:extLst>
          </p:cNvPr>
          <p:cNvSpPr/>
          <p:nvPr/>
        </p:nvSpPr>
        <p:spPr>
          <a:xfrm>
            <a:off x="826951" y="2310878"/>
            <a:ext cx="969412" cy="95399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Равнобедренный треугольник 5">
            <a:extLst>
              <a:ext uri="{FF2B5EF4-FFF2-40B4-BE49-F238E27FC236}">
                <a16:creationId xmlns:a16="http://schemas.microsoft.com/office/drawing/2014/main" id="{532485C0-436D-37AF-50B5-4006B0B6E125}"/>
              </a:ext>
            </a:extLst>
          </p:cNvPr>
          <p:cNvSpPr/>
          <p:nvPr/>
        </p:nvSpPr>
        <p:spPr>
          <a:xfrm>
            <a:off x="1018571" y="1849405"/>
            <a:ext cx="554360" cy="436575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A9FA1757-AD18-F947-201F-E403534BC0D6}"/>
              </a:ext>
            </a:extLst>
          </p:cNvPr>
          <p:cNvSpPr/>
          <p:nvPr/>
        </p:nvSpPr>
        <p:spPr>
          <a:xfrm>
            <a:off x="4211959" y="1853361"/>
            <a:ext cx="484885" cy="478677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75528800-10D2-2C5A-589F-424748A82DDE}"/>
              </a:ext>
            </a:extLst>
          </p:cNvPr>
          <p:cNvSpPr/>
          <p:nvPr/>
        </p:nvSpPr>
        <p:spPr>
          <a:xfrm>
            <a:off x="4008510" y="2363296"/>
            <a:ext cx="891781" cy="8089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F5F288BC-E15C-9ECA-9F34-7E333A070FCD}"/>
              </a:ext>
            </a:extLst>
          </p:cNvPr>
          <p:cNvSpPr/>
          <p:nvPr/>
        </p:nvSpPr>
        <p:spPr>
          <a:xfrm>
            <a:off x="7012250" y="1857765"/>
            <a:ext cx="484885" cy="47427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Равнобедренный треугольник 16">
            <a:extLst>
              <a:ext uri="{FF2B5EF4-FFF2-40B4-BE49-F238E27FC236}">
                <a16:creationId xmlns:a16="http://schemas.microsoft.com/office/drawing/2014/main" id="{2958C526-9F71-AB4B-1DB2-232071A16E20}"/>
              </a:ext>
            </a:extLst>
          </p:cNvPr>
          <p:cNvSpPr/>
          <p:nvPr/>
        </p:nvSpPr>
        <p:spPr>
          <a:xfrm>
            <a:off x="6677043" y="2319682"/>
            <a:ext cx="1155300" cy="904966"/>
          </a:xfrm>
          <a:prstGeom prst="triangle">
            <a:avLst>
              <a:gd name="adj" fmla="val 50910"/>
            </a:avLst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9" name="Соединитель: изогнутый 18">
            <a:extLst>
              <a:ext uri="{FF2B5EF4-FFF2-40B4-BE49-F238E27FC236}">
                <a16:creationId xmlns:a16="http://schemas.microsoft.com/office/drawing/2014/main" id="{4E4BB3DB-6096-7AAF-8871-D9194DE900B6}"/>
              </a:ext>
            </a:extLst>
          </p:cNvPr>
          <p:cNvCxnSpPr>
            <a:cxnSpLocks/>
          </p:cNvCxnSpPr>
          <p:nvPr/>
        </p:nvCxnSpPr>
        <p:spPr>
          <a:xfrm rot="16200000" flipH="1">
            <a:off x="7301904" y="3155799"/>
            <a:ext cx="328696" cy="423120"/>
          </a:xfrm>
          <a:prstGeom prst="curvedConnector2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Соединитель: уступ 31">
            <a:extLst>
              <a:ext uri="{FF2B5EF4-FFF2-40B4-BE49-F238E27FC236}">
                <a16:creationId xmlns:a16="http://schemas.microsoft.com/office/drawing/2014/main" id="{DA80F999-2179-E962-0FFF-3C537D30509A}"/>
              </a:ext>
            </a:extLst>
          </p:cNvPr>
          <p:cNvCxnSpPr>
            <a:stCxn id="5" idx="4"/>
          </p:cNvCxnSpPr>
          <p:nvPr/>
        </p:nvCxnSpPr>
        <p:spPr>
          <a:xfrm rot="16200000" flipH="1">
            <a:off x="1601422" y="2975108"/>
            <a:ext cx="143247" cy="722776"/>
          </a:xfrm>
          <a:prstGeom prst="bentConnector2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Соединитель: уступ 33">
            <a:extLst>
              <a:ext uri="{FF2B5EF4-FFF2-40B4-BE49-F238E27FC236}">
                <a16:creationId xmlns:a16="http://schemas.microsoft.com/office/drawing/2014/main" id="{9A7784F3-FCD7-FA1E-EA3D-5C100DD8E650}"/>
              </a:ext>
            </a:extLst>
          </p:cNvPr>
          <p:cNvCxnSpPr>
            <a:stCxn id="10" idx="2"/>
          </p:cNvCxnSpPr>
          <p:nvPr/>
        </p:nvCxnSpPr>
        <p:spPr>
          <a:xfrm rot="5400000">
            <a:off x="4080589" y="2943558"/>
            <a:ext cx="145145" cy="602481"/>
          </a:xfrm>
          <a:prstGeom prst="bentConnector2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7" name="Равнобедренный треугольник 36">
            <a:extLst>
              <a:ext uri="{FF2B5EF4-FFF2-40B4-BE49-F238E27FC236}">
                <a16:creationId xmlns:a16="http://schemas.microsoft.com/office/drawing/2014/main" id="{5BFACE66-8DD0-60DB-8A5A-B8AD86BD803E}"/>
              </a:ext>
            </a:extLst>
          </p:cNvPr>
          <p:cNvSpPr/>
          <p:nvPr/>
        </p:nvSpPr>
        <p:spPr>
          <a:xfrm>
            <a:off x="6974145" y="3583708"/>
            <a:ext cx="554360" cy="436575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8" name="Соединитель: уступ 37">
            <a:extLst>
              <a:ext uri="{FF2B5EF4-FFF2-40B4-BE49-F238E27FC236}">
                <a16:creationId xmlns:a16="http://schemas.microsoft.com/office/drawing/2014/main" id="{8DB273BA-2246-9B88-5749-F582DEF042B0}"/>
              </a:ext>
            </a:extLst>
          </p:cNvPr>
          <p:cNvCxnSpPr/>
          <p:nvPr/>
        </p:nvCxnSpPr>
        <p:spPr>
          <a:xfrm rot="16200000" flipH="1">
            <a:off x="7606189" y="4640384"/>
            <a:ext cx="143247" cy="722776"/>
          </a:xfrm>
          <a:prstGeom prst="bentConnector2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Овал 38">
            <a:extLst>
              <a:ext uri="{FF2B5EF4-FFF2-40B4-BE49-F238E27FC236}">
                <a16:creationId xmlns:a16="http://schemas.microsoft.com/office/drawing/2014/main" id="{F9046370-F72C-7892-E211-EE3A5964F47C}"/>
              </a:ext>
            </a:extLst>
          </p:cNvPr>
          <p:cNvSpPr/>
          <p:nvPr/>
        </p:nvSpPr>
        <p:spPr>
          <a:xfrm>
            <a:off x="6768653" y="4044336"/>
            <a:ext cx="995538" cy="88581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id="{0AC41D79-2232-FA8E-1A0D-9CDAD8BE1DCE}"/>
              </a:ext>
            </a:extLst>
          </p:cNvPr>
          <p:cNvSpPr/>
          <p:nvPr/>
        </p:nvSpPr>
        <p:spPr>
          <a:xfrm>
            <a:off x="4202127" y="3558115"/>
            <a:ext cx="508654" cy="43657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1" name="Соединитель: изогнутый 40">
            <a:extLst>
              <a:ext uri="{FF2B5EF4-FFF2-40B4-BE49-F238E27FC236}">
                <a16:creationId xmlns:a16="http://schemas.microsoft.com/office/drawing/2014/main" id="{1D80D471-C082-ED17-33D9-11AAD5D89177}"/>
              </a:ext>
            </a:extLst>
          </p:cNvPr>
          <p:cNvCxnSpPr>
            <a:cxnSpLocks/>
          </p:cNvCxnSpPr>
          <p:nvPr/>
        </p:nvCxnSpPr>
        <p:spPr>
          <a:xfrm rot="16200000" flipH="1">
            <a:off x="4576261" y="4818443"/>
            <a:ext cx="328696" cy="423120"/>
          </a:xfrm>
          <a:prstGeom prst="curvedConnector2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2" name="Овал 41">
            <a:extLst>
              <a:ext uri="{FF2B5EF4-FFF2-40B4-BE49-F238E27FC236}">
                <a16:creationId xmlns:a16="http://schemas.microsoft.com/office/drawing/2014/main" id="{6C7D0DC7-4E9B-D078-789A-5CCA7AE8F56B}"/>
              </a:ext>
            </a:extLst>
          </p:cNvPr>
          <p:cNvSpPr/>
          <p:nvPr/>
        </p:nvSpPr>
        <p:spPr>
          <a:xfrm>
            <a:off x="1069214" y="3508394"/>
            <a:ext cx="484885" cy="478677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Равнобедренный треугольник 42">
            <a:extLst>
              <a:ext uri="{FF2B5EF4-FFF2-40B4-BE49-F238E27FC236}">
                <a16:creationId xmlns:a16="http://schemas.microsoft.com/office/drawing/2014/main" id="{C30E59D2-ACDA-D2DA-BC3F-3846DC1894D7}"/>
              </a:ext>
            </a:extLst>
          </p:cNvPr>
          <p:cNvSpPr/>
          <p:nvPr/>
        </p:nvSpPr>
        <p:spPr>
          <a:xfrm>
            <a:off x="3851921" y="4001917"/>
            <a:ext cx="1155300" cy="904966"/>
          </a:xfrm>
          <a:prstGeom prst="triangle">
            <a:avLst>
              <a:gd name="adj" fmla="val 50910"/>
            </a:avLst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4" name="Соединитель: уступ 43">
            <a:extLst>
              <a:ext uri="{FF2B5EF4-FFF2-40B4-BE49-F238E27FC236}">
                <a16:creationId xmlns:a16="http://schemas.microsoft.com/office/drawing/2014/main" id="{754F13C8-634F-A136-6261-BB60CC4C580C}"/>
              </a:ext>
            </a:extLst>
          </p:cNvPr>
          <p:cNvCxnSpPr/>
          <p:nvPr/>
        </p:nvCxnSpPr>
        <p:spPr>
          <a:xfrm rot="5400000">
            <a:off x="941920" y="4647635"/>
            <a:ext cx="145145" cy="602481"/>
          </a:xfrm>
          <a:prstGeom prst="bentConnector2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5" name="Прямоугольник 44">
            <a:extLst>
              <a:ext uri="{FF2B5EF4-FFF2-40B4-BE49-F238E27FC236}">
                <a16:creationId xmlns:a16="http://schemas.microsoft.com/office/drawing/2014/main" id="{5F0D7B43-52E4-09AD-09DF-32D1E7F668DE}"/>
              </a:ext>
            </a:extLst>
          </p:cNvPr>
          <p:cNvSpPr/>
          <p:nvPr/>
        </p:nvSpPr>
        <p:spPr>
          <a:xfrm>
            <a:off x="1014493" y="5173469"/>
            <a:ext cx="484885" cy="47427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Прямоугольник 49">
            <a:extLst>
              <a:ext uri="{FF2B5EF4-FFF2-40B4-BE49-F238E27FC236}">
                <a16:creationId xmlns:a16="http://schemas.microsoft.com/office/drawing/2014/main" id="{7AC456C1-9ED9-696E-9CC3-1E6F28102E4B}"/>
              </a:ext>
            </a:extLst>
          </p:cNvPr>
          <p:cNvSpPr/>
          <p:nvPr/>
        </p:nvSpPr>
        <p:spPr>
          <a:xfrm>
            <a:off x="865765" y="4027222"/>
            <a:ext cx="891781" cy="8089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Равнобедренный треугольник 51">
            <a:extLst>
              <a:ext uri="{FF2B5EF4-FFF2-40B4-BE49-F238E27FC236}">
                <a16:creationId xmlns:a16="http://schemas.microsoft.com/office/drawing/2014/main" id="{082532D0-E208-C8C6-A846-E3F68F45B657}"/>
              </a:ext>
            </a:extLst>
          </p:cNvPr>
          <p:cNvSpPr/>
          <p:nvPr/>
        </p:nvSpPr>
        <p:spPr>
          <a:xfrm>
            <a:off x="679285" y="5647742"/>
            <a:ext cx="1155300" cy="904966"/>
          </a:xfrm>
          <a:prstGeom prst="triangle">
            <a:avLst>
              <a:gd name="adj" fmla="val 50910"/>
            </a:avLst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Равнобедренный треугольник 52">
            <a:extLst>
              <a:ext uri="{FF2B5EF4-FFF2-40B4-BE49-F238E27FC236}">
                <a16:creationId xmlns:a16="http://schemas.microsoft.com/office/drawing/2014/main" id="{EA95D93E-07E9-3748-33EA-AA0BF0EE84BD}"/>
              </a:ext>
            </a:extLst>
          </p:cNvPr>
          <p:cNvSpPr/>
          <p:nvPr/>
        </p:nvSpPr>
        <p:spPr>
          <a:xfrm>
            <a:off x="4162631" y="5152572"/>
            <a:ext cx="554360" cy="436575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Овал 53">
            <a:extLst>
              <a:ext uri="{FF2B5EF4-FFF2-40B4-BE49-F238E27FC236}">
                <a16:creationId xmlns:a16="http://schemas.microsoft.com/office/drawing/2014/main" id="{5C41F4B0-D99A-6B35-3478-A3E62A23EC0E}"/>
              </a:ext>
            </a:extLst>
          </p:cNvPr>
          <p:cNvSpPr/>
          <p:nvPr/>
        </p:nvSpPr>
        <p:spPr>
          <a:xfrm>
            <a:off x="3956631" y="5615182"/>
            <a:ext cx="995538" cy="88581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55" name="Рисунок 54">
            <a:extLst>
              <a:ext uri="{FF2B5EF4-FFF2-40B4-BE49-F238E27FC236}">
                <a16:creationId xmlns:a16="http://schemas.microsoft.com/office/drawing/2014/main" id="{50FFD14D-E4E5-D799-65D6-013F060AFC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4215" y="5221177"/>
            <a:ext cx="536932" cy="1246741"/>
          </a:xfrm>
          <a:prstGeom prst="rect">
            <a:avLst/>
          </a:prstGeom>
        </p:spPr>
      </p:pic>
      <p:cxnSp>
        <p:nvCxnSpPr>
          <p:cNvPr id="56" name="Соединитель: уступ 55">
            <a:extLst>
              <a:ext uri="{FF2B5EF4-FFF2-40B4-BE49-F238E27FC236}">
                <a16:creationId xmlns:a16="http://schemas.microsoft.com/office/drawing/2014/main" id="{8E9E94BD-8271-8D23-174A-A0CCA4642269}"/>
              </a:ext>
            </a:extLst>
          </p:cNvPr>
          <p:cNvCxnSpPr/>
          <p:nvPr/>
        </p:nvCxnSpPr>
        <p:spPr>
          <a:xfrm rot="16200000" flipH="1">
            <a:off x="4817971" y="6232199"/>
            <a:ext cx="143247" cy="722776"/>
          </a:xfrm>
          <a:prstGeom prst="bentConnector2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8" name="Соединитель: изогнутый 57">
            <a:extLst>
              <a:ext uri="{FF2B5EF4-FFF2-40B4-BE49-F238E27FC236}">
                <a16:creationId xmlns:a16="http://schemas.microsoft.com/office/drawing/2014/main" id="{87B7F894-6FD8-19EF-6FF7-9E8511523CA6}"/>
              </a:ext>
            </a:extLst>
          </p:cNvPr>
          <p:cNvCxnSpPr>
            <a:cxnSpLocks/>
          </p:cNvCxnSpPr>
          <p:nvPr/>
        </p:nvCxnSpPr>
        <p:spPr>
          <a:xfrm rot="16200000" flipH="1">
            <a:off x="1294132" y="6477542"/>
            <a:ext cx="328696" cy="423120"/>
          </a:xfrm>
          <a:prstGeom prst="curvedConnector2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4315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65</Words>
  <Application>Microsoft Office PowerPoint</Application>
  <PresentationFormat>Экран (4:3)</PresentationFormat>
  <Paragraphs>15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Monotype Corsiva</vt:lpstr>
      <vt:lpstr>Times New Roman</vt:lpstr>
      <vt:lpstr>1_Тема Office</vt:lpstr>
      <vt:lpstr>Презентация PowerPoint</vt:lpstr>
      <vt:lpstr>           Форма </vt:lpstr>
      <vt:lpstr>            Цвет</vt:lpstr>
      <vt:lpstr>          Размер </vt:lpstr>
      <vt:lpstr>                     Назови три                         признака фигур</vt:lpstr>
      <vt:lpstr>                      Что изменилось?</vt:lpstr>
      <vt:lpstr>                    Что изменилось?</vt:lpstr>
      <vt:lpstr>                  Что изменилось?</vt:lpstr>
      <vt:lpstr>                  Что изменилось?</vt:lpstr>
      <vt:lpstr>                            Какой фигуры                               не хватает?</vt:lpstr>
      <vt:lpstr>                            Какой котик                              спрятался?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Компас</dc:creator>
  <cp:lastModifiedBy>Оксана Бережная</cp:lastModifiedBy>
  <cp:revision>14</cp:revision>
  <dcterms:created xsi:type="dcterms:W3CDTF">2014-03-02T13:21:59Z</dcterms:created>
  <dcterms:modified xsi:type="dcterms:W3CDTF">2025-07-07T10:19:41Z</dcterms:modified>
</cp:coreProperties>
</file>