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70" r:id="rId4"/>
    <p:sldId id="264" r:id="rId5"/>
    <p:sldId id="265" r:id="rId6"/>
    <p:sldId id="267" r:id="rId7"/>
    <p:sldId id="261" r:id="rId8"/>
    <p:sldId id="274" r:id="rId9"/>
    <p:sldId id="268" r:id="rId10"/>
    <p:sldId id="269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6B300-3B93-42A5-BE4C-9703DF26321A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B3EE0-D14A-417C-B525-F22C609D5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B3EE0-D14A-417C-B525-F22C609D595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Рисуем шариками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B3EE0-D14A-417C-B525-F22C609D595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Последовательность работы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B3EE0-D14A-417C-B525-F22C609D595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B3EE0-D14A-417C-B525-F22C609D595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53977" y="548680"/>
            <a:ext cx="579720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детский сад  №6 «Солнышко» г.Сасово</a:t>
            </a:r>
          </a:p>
          <a:p>
            <a:pPr algn="ctr"/>
            <a:r>
              <a:rPr lang="ru-RU" dirty="0" smtClean="0"/>
              <a:t>Рязанской области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5373216"/>
            <a:ext cx="579720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Учитель  - логопед: </a:t>
            </a:r>
            <a:r>
              <a:rPr lang="ru-RU" dirty="0" err="1" smtClean="0"/>
              <a:t>Марутина</a:t>
            </a:r>
            <a:r>
              <a:rPr lang="ru-RU" dirty="0" smtClean="0"/>
              <a:t> И.П.</a:t>
            </a:r>
          </a:p>
          <a:p>
            <a:pPr algn="ctr"/>
            <a:r>
              <a:rPr lang="ru-RU" dirty="0" smtClean="0"/>
              <a:t>2021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619672" y="1556792"/>
            <a:ext cx="6192688" cy="3171788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«Использование камешков </a:t>
            </a:r>
            <a:r>
              <a:rPr lang="ru-RU" sz="4000" b="1" dirty="0" err="1" smtClean="0">
                <a:solidFill>
                  <a:srgbClr val="FF0000"/>
                </a:solidFill>
              </a:rPr>
              <a:t>Марблс</a:t>
            </a:r>
            <a:r>
              <a:rPr lang="ru-RU" sz="4000" b="1" dirty="0" smtClean="0">
                <a:solidFill>
                  <a:srgbClr val="FF0000"/>
                </a:solidFill>
              </a:rPr>
              <a:t> в коррекционной работе по развитию речи»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16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39552" y="1124744"/>
            <a:ext cx="2281875" cy="1924773"/>
          </a:xfrm>
          <a:prstGeom prst="roundRect">
            <a:avLst>
              <a:gd name="adj" fmla="val 10000"/>
            </a:avLst>
          </a:prstGeom>
          <a:blipFill rotWithShape="1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Скругленный прямоугольник 5"/>
          <p:cNvSpPr/>
          <p:nvPr/>
        </p:nvSpPr>
        <p:spPr>
          <a:xfrm>
            <a:off x="3131840" y="1196752"/>
            <a:ext cx="2281875" cy="1924773"/>
          </a:xfrm>
          <a:prstGeom prst="roundRect">
            <a:avLst>
              <a:gd name="adj" fmla="val 10000"/>
            </a:avLst>
          </a:prstGeom>
          <a:blipFill rotWithShape="1">
            <a:blip r:embed="rId5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Скругленный прямоугольник 6"/>
          <p:cNvSpPr/>
          <p:nvPr/>
        </p:nvSpPr>
        <p:spPr>
          <a:xfrm>
            <a:off x="5868144" y="1196752"/>
            <a:ext cx="2281875" cy="1924773"/>
          </a:xfrm>
          <a:prstGeom prst="roundRect">
            <a:avLst>
              <a:gd name="adj" fmla="val 10000"/>
            </a:avLst>
          </a:prstGeom>
          <a:blipFill rotWithShape="1">
            <a:blip r:embed="rId6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8" name="Группа 7"/>
          <p:cNvGrpSpPr/>
          <p:nvPr/>
        </p:nvGrpSpPr>
        <p:grpSpPr>
          <a:xfrm>
            <a:off x="3635896" y="2996952"/>
            <a:ext cx="1872208" cy="2664296"/>
            <a:chOff x="2822488" y="2624691"/>
            <a:chExt cx="2347910" cy="3207956"/>
          </a:xfrm>
        </p:grpSpPr>
        <p:sp>
          <p:nvSpPr>
            <p:cNvPr id="9" name="Прямоугольник с двумя скругленными соседними углами 8"/>
            <p:cNvSpPr/>
            <p:nvPr/>
          </p:nvSpPr>
          <p:spPr>
            <a:xfrm rot="10800000">
              <a:off x="2822488" y="2624691"/>
              <a:ext cx="2347910" cy="3207956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 rot="21600000">
              <a:off x="2894694" y="2624691"/>
              <a:ext cx="2203498" cy="3135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t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kern="1200" dirty="0" smtClean="0">
                  <a:latin typeface="Georgia" panose="02040502050405020303" pitchFamily="18" charset="0"/>
                </a:rPr>
                <a:t>На лист выдавливаем краску разных цветов и кладем шарики</a:t>
              </a:r>
              <a:r>
                <a:rPr lang="ru-RU" sz="1800" b="1" i="1" kern="1200" dirty="0" smtClean="0">
                  <a:latin typeface="Georgia" panose="02040502050405020303" pitchFamily="18" charset="0"/>
                </a:rPr>
                <a:t>.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228184" y="3068961"/>
            <a:ext cx="1694966" cy="2736304"/>
            <a:chOff x="5587646" y="2840723"/>
            <a:chExt cx="1982998" cy="2919913"/>
          </a:xfrm>
        </p:grpSpPr>
        <p:sp>
          <p:nvSpPr>
            <p:cNvPr id="12" name="Прямоугольник с двумя скругленными соседними углами 11"/>
            <p:cNvSpPr/>
            <p:nvPr/>
          </p:nvSpPr>
          <p:spPr>
            <a:xfrm rot="10800000">
              <a:off x="5587646" y="2840723"/>
              <a:ext cx="1982998" cy="2919913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 rot="21600000">
              <a:off x="5648630" y="2840723"/>
              <a:ext cx="1861030" cy="28589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t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kern="1200" dirty="0" smtClean="0">
                  <a:latin typeface="Georgia" panose="02040502050405020303" pitchFamily="18" charset="0"/>
                </a:rPr>
                <a:t>Вертим емкость в разные стороны, шарики «бегают» по листу и рисуют. </a:t>
              </a:r>
              <a:endParaRPr lang="ru-RU" sz="16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827584" y="2852936"/>
            <a:ext cx="2016224" cy="3024336"/>
            <a:chOff x="239786" y="2624691"/>
            <a:chExt cx="2347910" cy="3207956"/>
          </a:xfrm>
        </p:grpSpPr>
        <p:sp>
          <p:nvSpPr>
            <p:cNvPr id="15" name="Прямоугольник с двумя скругленными соседними углами 14"/>
            <p:cNvSpPr/>
            <p:nvPr/>
          </p:nvSpPr>
          <p:spPr>
            <a:xfrm rot="10800000">
              <a:off x="239786" y="2624691"/>
              <a:ext cx="2347910" cy="3207956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 rot="21600000">
              <a:off x="311992" y="2624691"/>
              <a:ext cx="2203498" cy="3135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t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kern="1200" dirty="0" smtClean="0">
                  <a:latin typeface="Georgia" panose="02040502050405020303" pitchFamily="18" charset="0"/>
                </a:rPr>
                <a:t>Берем емкость, например, пластиковый контейнер, и укладываем на дно подходящий по размеру лист бумаги.</a:t>
              </a:r>
              <a:endParaRPr lang="ru-RU" sz="1600" kern="1200" dirty="0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979712" y="548680"/>
            <a:ext cx="4536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Последовательность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1867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cdn.imgbb.ru/user/75/754033/b6dcc9f023e21f99192348fe9c70e5a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75" t="2395" r="4708" b="3487"/>
          <a:stretch/>
        </p:blipFill>
        <p:spPr bwMode="auto">
          <a:xfrm>
            <a:off x="-87816" y="-21498"/>
            <a:ext cx="4659816" cy="3562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абстрактный рисунок шариками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061" b="7029"/>
          <a:stretch/>
        </p:blipFill>
        <p:spPr bwMode="auto">
          <a:xfrm>
            <a:off x="4427984" y="0"/>
            <a:ext cx="4682480" cy="3562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avatars.mds.yandex.net/get-pdb/33827/006d9f57-1842-47d3-823b-f8800988d12a/s1200?webp=fals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63" t="3842" r="3200" b="3617"/>
          <a:stretch/>
        </p:blipFill>
        <p:spPr bwMode="auto">
          <a:xfrm>
            <a:off x="-10585" y="3429000"/>
            <a:ext cx="4582585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urble painti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299"/>
          <a:stretch/>
        </p:blipFill>
        <p:spPr bwMode="auto">
          <a:xfrm>
            <a:off x="4572000" y="3425751"/>
            <a:ext cx="4605716" cy="34472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016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6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412776"/>
            <a:ext cx="55446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Спасибо</a:t>
            </a:r>
            <a:r>
              <a:rPr lang="ru-RU" sz="6000" dirty="0" smtClean="0"/>
              <a:t>  </a:t>
            </a:r>
          </a:p>
          <a:p>
            <a:r>
              <a:rPr lang="ru-RU" sz="6000" dirty="0" smtClean="0">
                <a:solidFill>
                  <a:srgbClr val="002060"/>
                </a:solidFill>
              </a:rPr>
              <a:t>за</a:t>
            </a:r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002060"/>
                </a:solidFill>
              </a:rPr>
              <a:t>внимание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27650" name="Picture 2" descr="C:\Users\1\Desktop\2-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501008"/>
            <a:ext cx="5904656" cy="2927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32767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95536" y="1164023"/>
            <a:ext cx="87484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организация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коррекционной работы по развитию речи  посредством камешков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познакомить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педагогов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разнообразными методами и приёмами, с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камешками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которые оказывают положительное воздействие на речевое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Хорошо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развитая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речь ребенка дошкольного возраста является важным условием успешного обучения в школе.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мелкой моторики у детей является одним из средств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развития речи.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767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71134" cy="727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83568" y="586728"/>
            <a:ext cx="7776864" cy="31085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такое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сияющий стеклянный шарик сплюснутой, круглой, овальной или другой формы. Далёкий потомок глиняных шариков, которые в древности были игрушками для людей. Камушки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могут быть сделаны из глины, дерева, пластика или чаще всего из стекла.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1\Desktop\hello_html_m570587b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1907704" y="3789038"/>
            <a:ext cx="5976664" cy="28322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9304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36623"/>
            <a:ext cx="9144000" cy="759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Рабочий стол\16-17\ЛОГО\Марблс\risuem-palchikami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229201"/>
            <a:ext cx="257630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Рабочий стол\16-17\ЛОГО\Марблс\risuem-palchikami8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146"/>
          <a:stretch/>
        </p:blipFill>
        <p:spPr bwMode="auto">
          <a:xfrm>
            <a:off x="7203470" y="836712"/>
            <a:ext cx="123815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7" y="197346"/>
            <a:ext cx="6257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11560" y="0"/>
            <a:ext cx="8532440" cy="680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Камешки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являются замечательным средством развития мышления, речи, общения, воображения детей разного возраста. Этот материал является настоящей находкой для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использования в коррекционной работе с детьми, имеющими нарушения речи, так как позволяет решить широкий спектр задач.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Развивать мелкую моторику, упражнять в последовательной смене тонуса мускулатуры рук ребенка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Упражнять в ориентировке на плоскости листа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Упражнять в согласовании прилагательных и числительных с существительными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Обогащать словарный запас, упражнять в употреблении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предлогов, наречий, прилагательных, глаголов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Развивать связную, фразовую речь, эмоциональную лексику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Упражнять в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звукобуквенном разборе слова, закреплять правильный образ буквы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Проводить профилактику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дисграфии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по автоматизации поставленных звуков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Развивать глазомер, тактильные ощущения, эстетическое восприятие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Развивать образное мышление, зрительное внимание, память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Развивать умение сосредотачиватьс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я, способность доводить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начатое дело до конца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10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55576" y="437842"/>
            <a:ext cx="74168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камешков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в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работе логопеда-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один из нетрадиционных приемов обучения, интересный для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логопедической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детьми старшего дошкольного возраста советую применять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камешки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 индивидуальных логопедических занятиях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используются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разнообразные задания 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камешками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Марблс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учитывая поставленные цели и задачи в устранении речевого дефекта воспитанников.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«Веселый счет»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«Волшебный мешочек»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«Выложи звуковую дорожку»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 поисках буквы»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«Лабиринт»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(на автоматизацию звука Л)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«Выложи по образцу, по контуру»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«Знакомство с буквой»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1\Desktop\419_15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61048"/>
            <a:ext cx="3960439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40146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1\Desktop\66cd1a3c9b1bd049625d91b82b9dafd8--sensory-kids-sensory-activitie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0688"/>
            <a:ext cx="3240359" cy="1872209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 descr="C:\Users\1\Desktop\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933056"/>
            <a:ext cx="3384375" cy="2160240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C:\Users\1\Desktop\hello_html_m16c56a1c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620689"/>
            <a:ext cx="3528391" cy="201622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145" name="Picture 1" descr="C:\Users\1\Desktop\263dd4afeab9327c0d49111c97caa03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005064"/>
            <a:ext cx="3312367" cy="2016223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1043608" y="2708921"/>
            <a:ext cx="5814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на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постановку и автоматизацию поставленных звуков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85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Виолетта\Desktop\мода\4716150-thumb.png"/>
          <p:cNvPicPr/>
          <p:nvPr/>
        </p:nvPicPr>
        <p:blipFill>
          <a:blip r:embed="rId3" cstate="print">
            <a:duotone>
              <a:prstClr val="black"/>
              <a:srgbClr val="F79646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94" y="647927"/>
            <a:ext cx="5209309" cy="613884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436096" y="1916833"/>
            <a:ext cx="324036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Понадобятся:</a:t>
            </a:r>
          </a:p>
          <a:p>
            <a:pPr marL="228600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285750" algn="just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картинка «Дерево»;</a:t>
            </a:r>
          </a:p>
          <a:p>
            <a:pPr marL="228600" algn="just" fontAlgn="base">
              <a:lnSpc>
                <a:spcPct val="115000"/>
              </a:lnSpc>
              <a:spcAft>
                <a:spcPts val="0"/>
              </a:spcAft>
            </a:pP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285750" algn="just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шарики </a:t>
            </a:r>
            <a:r>
              <a:rPr lang="ru-RU" i="1" dirty="0" err="1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i="1" dirty="0">
              <a:solidFill>
                <a:srgbClr val="00206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980728"/>
            <a:ext cx="3168352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Игра « Дерево</a:t>
            </a:r>
          </a:p>
        </p:txBody>
      </p:sp>
    </p:spTree>
    <p:extLst>
      <p:ext uri="{BB962C8B-B14F-4D97-AF65-F5344CB8AC3E}">
        <p14:creationId xmlns:p14="http://schemas.microsoft.com/office/powerpoint/2010/main" xmlns="" val="3572591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51617"/>
            <a:ext cx="2880320" cy="2561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76672"/>
            <a:ext cx="2160240" cy="2783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4" y="3429000"/>
            <a:ext cx="2771800" cy="34602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530" y="3415899"/>
            <a:ext cx="2722857" cy="3482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3415898"/>
            <a:ext cx="2736304" cy="3500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48680"/>
            <a:ext cx="2592288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87103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Рабочий стол\Новая папка (5)\56e30b5221a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1340768"/>
            <a:ext cx="559836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dirty="0"/>
              <a:t>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1268760"/>
            <a:ext cx="1621195" cy="1996811"/>
          </a:xfrm>
          <a:prstGeom prst="roundRect">
            <a:avLst>
              <a:gd name="adj" fmla="val 10000"/>
            </a:avLst>
          </a:prstGeom>
          <a:blipFill rotWithShape="1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Скругленный прямоугольник 6"/>
          <p:cNvSpPr/>
          <p:nvPr/>
        </p:nvSpPr>
        <p:spPr>
          <a:xfrm>
            <a:off x="2627784" y="1340768"/>
            <a:ext cx="1850483" cy="1924773"/>
          </a:xfrm>
          <a:prstGeom prst="roundRect">
            <a:avLst>
              <a:gd name="adj" fmla="val 10000"/>
            </a:avLst>
          </a:prstGeom>
          <a:blipFill rotWithShape="1">
            <a:blip r:embed="rId5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7"/>
          <p:cNvSpPr/>
          <p:nvPr/>
        </p:nvSpPr>
        <p:spPr>
          <a:xfrm>
            <a:off x="4716016" y="1268760"/>
            <a:ext cx="1850483" cy="1924773"/>
          </a:xfrm>
          <a:prstGeom prst="roundRect">
            <a:avLst>
              <a:gd name="adj" fmla="val 10000"/>
            </a:avLst>
          </a:prstGeom>
          <a:blipFill rotWithShape="1">
            <a:blip r:embed="rId6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Скругленный прямоугольник 8"/>
          <p:cNvSpPr/>
          <p:nvPr/>
        </p:nvSpPr>
        <p:spPr>
          <a:xfrm>
            <a:off x="6732240" y="1196752"/>
            <a:ext cx="1850483" cy="1963615"/>
          </a:xfrm>
          <a:prstGeom prst="roundRect">
            <a:avLst>
              <a:gd name="adj" fmla="val 10000"/>
            </a:avLst>
          </a:prstGeom>
          <a:blipFill rotWithShape="1">
            <a:blip r:embed="rId7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Группа 12"/>
          <p:cNvGrpSpPr/>
          <p:nvPr/>
        </p:nvGrpSpPr>
        <p:grpSpPr>
          <a:xfrm>
            <a:off x="611560" y="3068960"/>
            <a:ext cx="1850483" cy="3207956"/>
            <a:chOff x="305936" y="2624691"/>
            <a:chExt cx="1850483" cy="3207956"/>
          </a:xfrm>
        </p:grpSpPr>
        <p:sp>
          <p:nvSpPr>
            <p:cNvPr id="14" name="Прямоугольник с двумя скругленными соседними углами 13"/>
            <p:cNvSpPr/>
            <p:nvPr/>
          </p:nvSpPr>
          <p:spPr>
            <a:xfrm rot="10800000">
              <a:off x="305936" y="2624691"/>
              <a:ext cx="1850483" cy="3207956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 rot="21600000">
              <a:off x="362845" y="2624691"/>
              <a:ext cx="1736665" cy="31510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113792" rIns="113792" bIns="113792" numCol="1" spcCol="1270" anchor="t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i="1" kern="1200" dirty="0" smtClean="0">
                  <a:latin typeface="Georgia" panose="02040502050405020303" pitchFamily="18" charset="0"/>
                </a:rPr>
                <a:t>Картонная коробка с высокими краями или пластиковый контейнер</a:t>
              </a:r>
              <a:endParaRPr lang="ru-RU" sz="16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699792" y="3140968"/>
            <a:ext cx="1850483" cy="3207956"/>
            <a:chOff x="2389349" y="2624691"/>
            <a:chExt cx="1850483" cy="3207956"/>
          </a:xfrm>
        </p:grpSpPr>
        <p:sp>
          <p:nvSpPr>
            <p:cNvPr id="17" name="Прямоугольник с двумя скругленными соседними углами 16"/>
            <p:cNvSpPr/>
            <p:nvPr/>
          </p:nvSpPr>
          <p:spPr>
            <a:xfrm rot="10800000">
              <a:off x="2389349" y="2624691"/>
              <a:ext cx="1850483" cy="3207956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 rot="21600000">
              <a:off x="2446258" y="2624691"/>
              <a:ext cx="1736665" cy="31510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i="1" kern="1200" dirty="0" smtClean="0">
                  <a:latin typeface="Georgia" panose="02040502050405020303" pitchFamily="18" charset="0"/>
                </a:rPr>
                <a:t>Белый лист  бумаги или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i="1" kern="1200" dirty="0" smtClean="0">
                  <a:latin typeface="Georgia" panose="02040502050405020303" pitchFamily="18" charset="0"/>
                </a:rPr>
                <a:t>цветные листы</a:t>
              </a:r>
              <a:endParaRPr lang="ru-RU" sz="1800" kern="12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716016" y="3068960"/>
            <a:ext cx="1850483" cy="3207956"/>
            <a:chOff x="4424881" y="2624691"/>
            <a:chExt cx="1850483" cy="3207956"/>
          </a:xfrm>
        </p:grpSpPr>
        <p:sp>
          <p:nvSpPr>
            <p:cNvPr id="20" name="Прямоугольник с двумя скругленными соседними углами 19"/>
            <p:cNvSpPr/>
            <p:nvPr/>
          </p:nvSpPr>
          <p:spPr>
            <a:xfrm rot="10800000">
              <a:off x="4424881" y="2624691"/>
              <a:ext cx="1850483" cy="3207956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 rot="21600000">
              <a:off x="4481790" y="2624691"/>
              <a:ext cx="1736665" cy="31510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i="1" kern="1200" dirty="0" smtClean="0">
                  <a:latin typeface="Georgia" panose="02040502050405020303" pitchFamily="18" charset="0"/>
                </a:rPr>
                <a:t>Шарики </a:t>
              </a:r>
              <a:r>
                <a:rPr lang="ru-RU" sz="1800" b="1" i="1" kern="1200" dirty="0" err="1" smtClean="0">
                  <a:latin typeface="Georgia" panose="02040502050405020303" pitchFamily="18" charset="0"/>
                </a:rPr>
                <a:t>Марблс</a:t>
              </a:r>
              <a:endParaRPr lang="ru-RU" sz="1800" kern="12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660232" y="3140968"/>
            <a:ext cx="1850483" cy="3207956"/>
            <a:chOff x="6460413" y="2624691"/>
            <a:chExt cx="1850483" cy="3207956"/>
          </a:xfrm>
        </p:grpSpPr>
        <p:sp>
          <p:nvSpPr>
            <p:cNvPr id="23" name="Прямоугольник с двумя скругленными соседними углами 22"/>
            <p:cNvSpPr/>
            <p:nvPr/>
          </p:nvSpPr>
          <p:spPr>
            <a:xfrm rot="10800000">
              <a:off x="6460413" y="2624691"/>
              <a:ext cx="1850483" cy="3207956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 rot="21600000">
              <a:off x="6517322" y="2624691"/>
              <a:ext cx="1736665" cy="31510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i="1" kern="1200" dirty="0" smtClean="0">
                  <a:latin typeface="Georgia" panose="02040502050405020303" pitchFamily="18" charset="0"/>
                </a:rPr>
                <a:t> Гуашь</a:t>
              </a:r>
              <a:endParaRPr lang="ru-RU" sz="1800" kern="12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763688" y="548680"/>
            <a:ext cx="5328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Рисуем      камушками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775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204</Words>
  <Application>Microsoft Office PowerPoint</Application>
  <PresentationFormat>Экран (4:3)</PresentationFormat>
  <Paragraphs>59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Воронина Г В</cp:lastModifiedBy>
  <cp:revision>32</cp:revision>
  <dcterms:created xsi:type="dcterms:W3CDTF">2016-07-06T14:20:24Z</dcterms:created>
  <dcterms:modified xsi:type="dcterms:W3CDTF">2021-11-29T07:46:15Z</dcterms:modified>
</cp:coreProperties>
</file>