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76" r:id="rId4"/>
    <p:sldId id="275" r:id="rId5"/>
    <p:sldId id="271" r:id="rId6"/>
    <p:sldId id="274" r:id="rId7"/>
    <p:sldId id="277" r:id="rId8"/>
    <p:sldId id="273" r:id="rId9"/>
    <p:sldId id="278" r:id="rId10"/>
    <p:sldId id="280" r:id="rId11"/>
    <p:sldId id="279" r:id="rId12"/>
    <p:sldId id="281" r:id="rId13"/>
    <p:sldId id="282" r:id="rId14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234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B53827"/>
    <a:srgbClr val="B53826"/>
    <a:srgbClr val="425863"/>
    <a:srgbClr val="F15A2A"/>
    <a:srgbClr val="B73A27"/>
    <a:srgbClr val="F8A06E"/>
    <a:srgbClr val="FF6600"/>
    <a:srgbClr val="173444"/>
    <a:srgbClr val="627176"/>
    <a:srgbClr val="E8602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1294" autoAdjust="0"/>
    <p:restoredTop sz="94660"/>
  </p:normalViewPr>
  <p:slideViewPr>
    <p:cSldViewPr snapToGrid="0" showGuides="1">
      <p:cViewPr varScale="1">
        <p:scale>
          <a:sx n="84" d="100"/>
          <a:sy n="84" d="100"/>
        </p:scale>
        <p:origin x="754" y="82"/>
      </p:cViewPr>
      <p:guideLst>
        <p:guide orient="horz" pos="2160"/>
        <p:guide pos="234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2A9090-CB85-4BEB-BF36-036F67CDAB31}" type="datetimeFigureOut">
              <a:rPr lang="ru-RU" smtClean="0"/>
              <a:t>03.11.2021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0B6FE2-84E2-40E8-9F66-23BBA8D9A41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4532930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2A9090-CB85-4BEB-BF36-036F67CDAB31}" type="datetimeFigureOut">
              <a:rPr lang="ru-RU" smtClean="0"/>
              <a:t>03.11.2021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0B6FE2-84E2-40E8-9F66-23BBA8D9A41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3681238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2A9090-CB85-4BEB-BF36-036F67CDAB31}" type="datetimeFigureOut">
              <a:rPr lang="ru-RU" smtClean="0"/>
              <a:t>03.11.2021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0B6FE2-84E2-40E8-9F66-23BBA8D9A41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705663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2A9090-CB85-4BEB-BF36-036F67CDAB31}" type="datetimeFigureOut">
              <a:rPr lang="ru-RU" smtClean="0"/>
              <a:t>03.11.2021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0B6FE2-84E2-40E8-9F66-23BBA8D9A41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3040796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2A9090-CB85-4BEB-BF36-036F67CDAB31}" type="datetimeFigureOut">
              <a:rPr lang="ru-RU" smtClean="0"/>
              <a:t>03.11.2021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0B6FE2-84E2-40E8-9F66-23BBA8D9A41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0704387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2A9090-CB85-4BEB-BF36-036F67CDAB31}" type="datetimeFigureOut">
              <a:rPr lang="ru-RU" smtClean="0"/>
              <a:t>03.11.2021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0B6FE2-84E2-40E8-9F66-23BBA8D9A41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3764011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2A9090-CB85-4BEB-BF36-036F67CDAB31}" type="datetimeFigureOut">
              <a:rPr lang="ru-RU" smtClean="0"/>
              <a:t>03.11.2021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0B6FE2-84E2-40E8-9F66-23BBA8D9A41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588555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2A9090-CB85-4BEB-BF36-036F67CDAB31}" type="datetimeFigureOut">
              <a:rPr lang="ru-RU" smtClean="0"/>
              <a:t>03.11.2021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0B6FE2-84E2-40E8-9F66-23BBA8D9A41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4954479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2A9090-CB85-4BEB-BF36-036F67CDAB31}" type="datetimeFigureOut">
              <a:rPr lang="ru-RU" smtClean="0"/>
              <a:t>03.11.2021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0B6FE2-84E2-40E8-9F66-23BBA8D9A41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6348651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2A9090-CB85-4BEB-BF36-036F67CDAB31}" type="datetimeFigureOut">
              <a:rPr lang="ru-RU" smtClean="0"/>
              <a:t>03.11.2021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0B6FE2-84E2-40E8-9F66-23BBA8D9A41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6245485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2A9090-CB85-4BEB-BF36-036F67CDAB31}" type="datetimeFigureOut">
              <a:rPr lang="ru-RU" smtClean="0"/>
              <a:t>03.11.2021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0B6FE2-84E2-40E8-9F66-23BBA8D9A41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6809753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82A9090-CB85-4BEB-BF36-036F67CDAB31}" type="datetimeFigureOut">
              <a:rPr lang="ru-RU" smtClean="0"/>
              <a:t>03.11.2021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40B6FE2-84E2-40E8-9F66-23BBA8D9A41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3545954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gif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7.jpeg"/><Relationship Id="rId4" Type="http://schemas.openxmlformats.org/officeDocument/2006/relationships/image" Target="../media/image6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2.jpeg"/><Relationship Id="rId5" Type="http://schemas.openxmlformats.org/officeDocument/2006/relationships/image" Target="../media/image11.png"/><Relationship Id="rId4" Type="http://schemas.openxmlformats.org/officeDocument/2006/relationships/image" Target="../media/image10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7.jpeg"/><Relationship Id="rId5" Type="http://schemas.openxmlformats.org/officeDocument/2006/relationships/image" Target="../media/image16.png"/><Relationship Id="rId4" Type="http://schemas.openxmlformats.org/officeDocument/2006/relationships/image" Target="../media/image15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1.jpeg"/><Relationship Id="rId4" Type="http://schemas.openxmlformats.org/officeDocument/2006/relationships/image" Target="../media/image20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7" Type="http://schemas.openxmlformats.org/officeDocument/2006/relationships/image" Target="../media/image27.jpeg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6.png"/><Relationship Id="rId5" Type="http://schemas.openxmlformats.org/officeDocument/2006/relationships/image" Target="../media/image25.png"/><Relationship Id="rId4" Type="http://schemas.openxmlformats.org/officeDocument/2006/relationships/image" Target="../media/image24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7" Type="http://schemas.openxmlformats.org/officeDocument/2006/relationships/image" Target="../media/image33.jpeg"/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2.png"/><Relationship Id="rId5" Type="http://schemas.openxmlformats.org/officeDocument/2006/relationships/image" Target="../media/image31.png"/><Relationship Id="rId4" Type="http://schemas.openxmlformats.org/officeDocument/2006/relationships/image" Target="../media/image30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png"/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8.jpeg"/><Relationship Id="rId5" Type="http://schemas.openxmlformats.org/officeDocument/2006/relationships/image" Target="../media/image37.png"/><Relationship Id="rId4" Type="http://schemas.openxmlformats.org/officeDocument/2006/relationships/image" Target="../media/image36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png"/><Relationship Id="rId7" Type="http://schemas.openxmlformats.org/officeDocument/2006/relationships/image" Target="../media/image44.jpeg"/><Relationship Id="rId2" Type="http://schemas.openxmlformats.org/officeDocument/2006/relationships/image" Target="../media/image39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3.png"/><Relationship Id="rId5" Type="http://schemas.openxmlformats.org/officeDocument/2006/relationships/image" Target="../media/image42.png"/><Relationship Id="rId4" Type="http://schemas.openxmlformats.org/officeDocument/2006/relationships/image" Target="../media/image41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png"/><Relationship Id="rId2" Type="http://schemas.openxmlformats.org/officeDocument/2006/relationships/image" Target="../media/image45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8.jpeg"/><Relationship Id="rId4" Type="http://schemas.openxmlformats.org/officeDocument/2006/relationships/image" Target="../media/image47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png"/><Relationship Id="rId7" Type="http://schemas.openxmlformats.org/officeDocument/2006/relationships/image" Target="../media/image54.jpeg"/><Relationship Id="rId2" Type="http://schemas.openxmlformats.org/officeDocument/2006/relationships/image" Target="../media/image49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3.png"/><Relationship Id="rId5" Type="http://schemas.openxmlformats.org/officeDocument/2006/relationships/image" Target="../media/image52.png"/><Relationship Id="rId4" Type="http://schemas.openxmlformats.org/officeDocument/2006/relationships/image" Target="../media/image51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6.png"/><Relationship Id="rId2" Type="http://schemas.openxmlformats.org/officeDocument/2006/relationships/image" Target="../media/image55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9.jpeg"/><Relationship Id="rId5" Type="http://schemas.openxmlformats.org/officeDocument/2006/relationships/image" Target="../media/image58.png"/><Relationship Id="rId4" Type="http://schemas.openxmlformats.org/officeDocument/2006/relationships/image" Target="../media/image57.png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hyperlink" Target="mailto:lf-sec@academykotin.ru" TargetMode="External"/><Relationship Id="rId3" Type="http://schemas.openxmlformats.org/officeDocument/2006/relationships/image" Target="../media/image61.png"/><Relationship Id="rId7" Type="http://schemas.openxmlformats.org/officeDocument/2006/relationships/image" Target="../media/image65.png"/><Relationship Id="rId2" Type="http://schemas.openxmlformats.org/officeDocument/2006/relationships/image" Target="../media/image60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4.png"/><Relationship Id="rId11" Type="http://schemas.openxmlformats.org/officeDocument/2006/relationships/image" Target="../media/image67.jpeg"/><Relationship Id="rId5" Type="http://schemas.openxmlformats.org/officeDocument/2006/relationships/image" Target="../media/image63.png"/><Relationship Id="rId10" Type="http://schemas.openxmlformats.org/officeDocument/2006/relationships/image" Target="../media/image66.JPG"/><Relationship Id="rId4" Type="http://schemas.openxmlformats.org/officeDocument/2006/relationships/image" Target="../media/image62.png"/><Relationship Id="rId9" Type="http://schemas.openxmlformats.org/officeDocument/2006/relationships/hyperlink" Target="https://academykotin.ru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5059181" y="1727664"/>
            <a:ext cx="6793680" cy="4526832"/>
          </a:xfrm>
          <a:noFill/>
        </p:spPr>
        <p:txBody>
          <a:bodyPr>
            <a:normAutofit fontScale="47500" lnSpcReduction="20000"/>
          </a:bodyPr>
          <a:lstStyle/>
          <a:p>
            <a:pPr algn="l"/>
            <a:r>
              <a:rPr lang="ru-RU" sz="2100" b="1" dirty="0" smtClean="0"/>
              <a:t>Уникальность</a:t>
            </a:r>
            <a:r>
              <a:rPr lang="ru-RU" sz="2100" dirty="0" smtClean="0"/>
              <a:t> данного проекта состоит в том, что </a:t>
            </a:r>
            <a:r>
              <a:rPr lang="ru-RU" sz="2100" b="1" dirty="0" smtClean="0"/>
              <a:t>выставочные стенды размещены в новой профильной аудитории</a:t>
            </a:r>
            <a:r>
              <a:rPr lang="ru-RU" sz="2100" dirty="0" smtClean="0"/>
              <a:t> - лаборатории ремонта, эксплуатации, контроля и испытаний систем вооружения. </a:t>
            </a:r>
            <a:br>
              <a:rPr lang="ru-RU" sz="2100" dirty="0" smtClean="0"/>
            </a:br>
            <a:r>
              <a:rPr lang="ru-RU" sz="2100" dirty="0" smtClean="0"/>
              <a:t>С одной стороны, в Академии </a:t>
            </a:r>
            <a:r>
              <a:rPr lang="ru-RU" sz="2100" dirty="0"/>
              <a:t>нет </a:t>
            </a:r>
            <a:r>
              <a:rPr lang="ru-RU" sz="2100" dirty="0" smtClean="0"/>
              <a:t>свободных отдельных </a:t>
            </a:r>
            <a:r>
              <a:rPr lang="ru-RU" sz="2100" dirty="0"/>
              <a:t>помещений</a:t>
            </a:r>
            <a:r>
              <a:rPr lang="ru-RU" sz="2100" dirty="0" smtClean="0"/>
              <a:t>, с другой, это даже и лучше, - </a:t>
            </a:r>
            <a:br>
              <a:rPr lang="ru-RU" sz="2100" dirty="0" smtClean="0"/>
            </a:br>
            <a:r>
              <a:rPr lang="ru-RU" sz="2100" dirty="0" smtClean="0"/>
              <a:t>ведь в аудитории, где ежедневно проводятся занятия, будет царить постоянное информационное </a:t>
            </a:r>
            <a:br>
              <a:rPr lang="ru-RU" sz="2100" dirty="0" smtClean="0"/>
            </a:br>
            <a:r>
              <a:rPr lang="ru-RU" sz="2100" dirty="0" smtClean="0"/>
              <a:t>и атмосферное воздействие на обучающихся и преподавателей </a:t>
            </a:r>
            <a:r>
              <a:rPr lang="ru-RU" sz="2100" dirty="0" err="1" smtClean="0"/>
              <a:t>имиджево</a:t>
            </a:r>
            <a:r>
              <a:rPr lang="ru-RU" sz="2100" dirty="0" smtClean="0"/>
              <a:t>-патриотической направленности.</a:t>
            </a:r>
          </a:p>
          <a:p>
            <a:pPr algn="l"/>
            <a:r>
              <a:rPr lang="ru-RU" sz="2100" dirty="0" smtClean="0"/>
              <a:t>Показательно, что Академия машиностроения имени Ж.Я. </a:t>
            </a:r>
            <a:r>
              <a:rPr lang="ru-RU" sz="2100" dirty="0" err="1" smtClean="0"/>
              <a:t>Котина</a:t>
            </a:r>
            <a:r>
              <a:rPr lang="ru-RU" sz="2100" dirty="0" smtClean="0"/>
              <a:t> – единственное учреждение </a:t>
            </a:r>
            <a:br>
              <a:rPr lang="ru-RU" sz="2100" dirty="0" smtClean="0"/>
            </a:br>
            <a:r>
              <a:rPr lang="ru-RU" sz="2100" dirty="0" smtClean="0"/>
              <a:t>в Северо-Западном регионе России, где готовят специалистов среднего звена по специальности </a:t>
            </a:r>
            <a:br>
              <a:rPr lang="ru-RU" sz="2100" dirty="0" smtClean="0"/>
            </a:br>
            <a:r>
              <a:rPr lang="ru-RU" sz="2100" dirty="0" smtClean="0"/>
              <a:t>«Специальные машины и устройства». </a:t>
            </a:r>
          </a:p>
          <a:p>
            <a:pPr algn="l"/>
            <a:r>
              <a:rPr lang="ru-RU" sz="2100" dirty="0" smtClean="0"/>
              <a:t>Данная специальность сохранилась с 1944 года – даты основания Ленинградского машиностроительного </a:t>
            </a:r>
            <a:br>
              <a:rPr lang="ru-RU" sz="2100" dirty="0" smtClean="0"/>
            </a:br>
            <a:r>
              <a:rPr lang="ru-RU" sz="2100" dirty="0" smtClean="0"/>
              <a:t>техникума (ныне это -Ленинградский машиностроительный факультет Академии). </a:t>
            </a:r>
            <a:br>
              <a:rPr lang="ru-RU" sz="2100" dirty="0" smtClean="0"/>
            </a:br>
            <a:r>
              <a:rPr lang="ru-RU" sz="2100" dirty="0" smtClean="0"/>
              <a:t>На тот момент она называлась «Конструирование, сборка и испытание спецмашин».</a:t>
            </a:r>
          </a:p>
          <a:p>
            <a:pPr algn="l"/>
            <a:r>
              <a:rPr lang="ru-RU" sz="2100" dirty="0" smtClean="0"/>
              <a:t>Также от Ленинградского машиностроительного техникума Академия унаследовала имя советского конструктора оборонной и гражданской техники, в том числе – одного из символов Победы – танка ИС-2, генерал-полковника инженерно-технической службы Ж.Я. </a:t>
            </a:r>
            <a:r>
              <a:rPr lang="ru-RU" sz="2100" dirty="0" err="1" smtClean="0"/>
              <a:t>Котина</a:t>
            </a:r>
            <a:r>
              <a:rPr lang="ru-RU" sz="2100" dirty="0" smtClean="0"/>
              <a:t> (1908-1979). </a:t>
            </a:r>
          </a:p>
          <a:p>
            <a:pPr algn="l"/>
            <a:r>
              <a:rPr lang="ru-RU" sz="2100" b="1" dirty="0" smtClean="0"/>
              <a:t>Символично и то, что Ленинградский машиностроительный факультет Академии занимает площади в зданиях, расположенных на территории знаменитого Кировского завода. Именно сюда в 1937 году пришел на работу в качестве главного конструктора СКБ-2 Ж.Я. </a:t>
            </a:r>
            <a:r>
              <a:rPr lang="ru-RU" sz="2100" b="1" dirty="0" err="1" smtClean="0"/>
              <a:t>Котин</a:t>
            </a:r>
            <a:r>
              <a:rPr lang="ru-RU" sz="2100" b="1" dirty="0" smtClean="0"/>
              <a:t>. С того момента и началась новая эпоха в развитии тяжелого танкостроения Советского Союза.</a:t>
            </a:r>
          </a:p>
          <a:p>
            <a:pPr algn="l"/>
            <a:r>
              <a:rPr lang="ru-RU" sz="2100" b="1" dirty="0" smtClean="0"/>
              <a:t>Сегодня в Академии работает дочь Ж.Я. </a:t>
            </a:r>
            <a:r>
              <a:rPr lang="ru-RU" sz="2100" b="1" dirty="0" err="1" smtClean="0"/>
              <a:t>Котина</a:t>
            </a:r>
            <a:r>
              <a:rPr lang="ru-RU" sz="2100" b="1" dirty="0" smtClean="0"/>
              <a:t> – Надежда </a:t>
            </a:r>
            <a:r>
              <a:rPr lang="ru-RU" sz="2100" b="1" dirty="0" err="1" smtClean="0"/>
              <a:t>Жозефовна</a:t>
            </a:r>
            <a:r>
              <a:rPr lang="ru-RU" sz="2100" b="1" dirty="0" smtClean="0"/>
              <a:t> </a:t>
            </a:r>
            <a:r>
              <a:rPr lang="ru-RU" sz="2100" b="1" dirty="0"/>
              <a:t>– в </a:t>
            </a:r>
            <a:r>
              <a:rPr lang="ru-RU" sz="2100" b="1" dirty="0" smtClean="0"/>
              <a:t>должности помощника директора по науке. И если основную работу Н.Ж. </a:t>
            </a:r>
            <a:r>
              <a:rPr lang="ru-RU" sz="2100" b="1" dirty="0" err="1" smtClean="0"/>
              <a:t>Котина</a:t>
            </a:r>
            <a:r>
              <a:rPr lang="ru-RU" sz="2100" b="1" dirty="0" smtClean="0"/>
              <a:t> выполняет дистанционно, так как живет в Москве, то на все знаковые мероприятия она обязательно приезжает вместе со своими детьми и внуками – правнуками Ж.Я. </a:t>
            </a:r>
            <a:r>
              <a:rPr lang="ru-RU" sz="2100" b="1" dirty="0" err="1" smtClean="0"/>
              <a:t>Котина</a:t>
            </a:r>
            <a:r>
              <a:rPr lang="ru-RU" sz="2100" b="1" dirty="0" smtClean="0"/>
              <a:t>.</a:t>
            </a:r>
            <a:br>
              <a:rPr lang="ru-RU" sz="2100" b="1" dirty="0" smtClean="0"/>
            </a:br>
            <a:r>
              <a:rPr lang="ru-RU" sz="2100" b="1" dirty="0" smtClean="0"/>
              <a:t/>
            </a:r>
            <a:br>
              <a:rPr lang="ru-RU" sz="2100" b="1" dirty="0" smtClean="0"/>
            </a:br>
            <a:r>
              <a:rPr lang="ru-RU" sz="2100" dirty="0" smtClean="0"/>
              <a:t>Данная экспозиция – это не только визуальный  ряд информации, который можно использовать в качестве наглядного пособия  во время лекционных и практических занятий  как в рамках общегуманитарного и социально-экономического цикла, так и профессионального цикла всего образовательного процесса, а ещё и презентабельная «визитная карточка» Ленинградского машиностроительного факультета и Академии в целом, которая будет эмоционально воздействовать </a:t>
            </a:r>
            <a:br>
              <a:rPr lang="ru-RU" sz="2100" dirty="0" smtClean="0"/>
            </a:br>
            <a:r>
              <a:rPr lang="ru-RU" sz="2100" dirty="0" smtClean="0"/>
              <a:t>на частых гостей – представителей правительства Санкт-Петербурга, Комитета по науке и высшей школе, администрации Кировского района Санкт-Петербурга, предприятий/организаций во время их визитов, также выпускников школ </a:t>
            </a:r>
            <a:br>
              <a:rPr lang="ru-RU" sz="2100" dirty="0" smtClean="0"/>
            </a:br>
            <a:r>
              <a:rPr lang="ru-RU" sz="2100" dirty="0" smtClean="0"/>
              <a:t>на Дне открытых дверей – потенциальных будущих студентов Академии и гостей Академии из других регионов/городов/стран. </a:t>
            </a:r>
          </a:p>
          <a:p>
            <a:pPr algn="l"/>
            <a:endParaRPr lang="ru-RU" sz="1600" dirty="0"/>
          </a:p>
          <a:p>
            <a:pPr algn="l"/>
            <a:endParaRPr lang="ru-RU" sz="1600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114368" y="45911"/>
            <a:ext cx="3000552" cy="50189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ru-RU" sz="1200" dirty="0" smtClean="0">
                <a:solidFill>
                  <a:schemeClr val="bg1"/>
                </a:solidFill>
              </a:rPr>
              <a:t>Северо-Западный ФО</a:t>
            </a:r>
            <a:endParaRPr lang="ru-RU" sz="1200" dirty="0">
              <a:solidFill>
                <a:schemeClr val="bg1"/>
              </a:solidFill>
            </a:endParaRPr>
          </a:p>
          <a:p>
            <a:r>
              <a:rPr lang="ru-RU" sz="1200" dirty="0" smtClean="0">
                <a:solidFill>
                  <a:schemeClr val="bg1"/>
                </a:solidFill>
              </a:rPr>
              <a:t>г. Санкт-Петербург </a:t>
            </a:r>
            <a:endParaRPr lang="ru-RU" sz="1200" dirty="0">
              <a:solidFill>
                <a:schemeClr val="bg1"/>
              </a:solidFill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4823455" y="547803"/>
            <a:ext cx="6655483" cy="457635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600" b="1" dirty="0" smtClean="0">
                <a:solidFill>
                  <a:srgbClr val="B53826"/>
                </a:solidFill>
              </a:rPr>
              <a:t>Выставка, посвященная вкладу Ж.Я. </a:t>
            </a:r>
            <a:r>
              <a:rPr lang="ru-RU" sz="2600" b="1" dirty="0" err="1" smtClean="0">
                <a:solidFill>
                  <a:srgbClr val="B53826"/>
                </a:solidFill>
              </a:rPr>
              <a:t>Котина</a:t>
            </a:r>
            <a:r>
              <a:rPr lang="ru-RU" sz="2600" b="1" dirty="0" smtClean="0">
                <a:solidFill>
                  <a:srgbClr val="B53826"/>
                </a:solidFill>
              </a:rPr>
              <a:t> </a:t>
            </a:r>
            <a:br>
              <a:rPr lang="ru-RU" sz="2600" b="1" dirty="0" smtClean="0">
                <a:solidFill>
                  <a:srgbClr val="B53826"/>
                </a:solidFill>
              </a:rPr>
            </a:br>
            <a:r>
              <a:rPr lang="ru-RU" sz="2600" b="1" dirty="0" smtClean="0">
                <a:solidFill>
                  <a:srgbClr val="B53826"/>
                </a:solidFill>
              </a:rPr>
              <a:t>в Великую Победу</a:t>
            </a:r>
            <a:endParaRPr lang="ru-RU" sz="2600" b="1" dirty="0">
              <a:solidFill>
                <a:srgbClr val="B53826"/>
              </a:solidFill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114368" y="529360"/>
            <a:ext cx="4421056" cy="899156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ru-RU" sz="1400" b="1" dirty="0" smtClean="0">
                <a:solidFill>
                  <a:schemeClr val="bg1"/>
                </a:solidFill>
              </a:rPr>
              <a:t>Санкт-Петербургское государственное </a:t>
            </a:r>
            <a:r>
              <a:rPr lang="ru-RU" sz="1400" b="1" dirty="0" smtClean="0">
                <a:solidFill>
                  <a:schemeClr val="bg1"/>
                </a:solidFill>
              </a:rPr>
              <a:t/>
            </a:r>
            <a:br>
              <a:rPr lang="ru-RU" sz="1400" b="1" dirty="0" smtClean="0">
                <a:solidFill>
                  <a:schemeClr val="bg1"/>
                </a:solidFill>
              </a:rPr>
            </a:br>
            <a:r>
              <a:rPr lang="ru-RU" sz="1400" b="1" dirty="0" smtClean="0">
                <a:solidFill>
                  <a:schemeClr val="bg1"/>
                </a:solidFill>
              </a:rPr>
              <a:t>бюджетное </a:t>
            </a:r>
            <a:r>
              <a:rPr lang="ru-RU" sz="1400" b="1" dirty="0" smtClean="0">
                <a:solidFill>
                  <a:schemeClr val="bg1"/>
                </a:solidFill>
              </a:rPr>
              <a:t>профессиональное </a:t>
            </a:r>
            <a:r>
              <a:rPr lang="ru-RU" sz="1400" b="1" dirty="0" smtClean="0">
                <a:solidFill>
                  <a:schemeClr val="bg1"/>
                </a:solidFill>
              </a:rPr>
              <a:t/>
            </a:r>
            <a:br>
              <a:rPr lang="ru-RU" sz="1400" b="1" dirty="0" smtClean="0">
                <a:solidFill>
                  <a:schemeClr val="bg1"/>
                </a:solidFill>
              </a:rPr>
            </a:br>
            <a:r>
              <a:rPr lang="ru-RU" sz="1400" b="1" dirty="0" smtClean="0">
                <a:solidFill>
                  <a:schemeClr val="bg1"/>
                </a:solidFill>
              </a:rPr>
              <a:t>образовательное </a:t>
            </a:r>
            <a:r>
              <a:rPr lang="ru-RU" sz="1400" b="1" dirty="0" smtClean="0">
                <a:solidFill>
                  <a:schemeClr val="bg1"/>
                </a:solidFill>
              </a:rPr>
              <a:t>учреждение </a:t>
            </a:r>
            <a:r>
              <a:rPr lang="ru-RU" sz="1400" b="1" dirty="0" smtClean="0">
                <a:solidFill>
                  <a:schemeClr val="bg1"/>
                </a:solidFill>
              </a:rPr>
              <a:t/>
            </a:r>
            <a:br>
              <a:rPr lang="ru-RU" sz="1400" b="1" dirty="0" smtClean="0">
                <a:solidFill>
                  <a:schemeClr val="bg1"/>
                </a:solidFill>
              </a:rPr>
            </a:br>
            <a:r>
              <a:rPr lang="ru-RU" sz="1400" b="1" dirty="0" smtClean="0">
                <a:solidFill>
                  <a:schemeClr val="bg1"/>
                </a:solidFill>
              </a:rPr>
              <a:t>«</a:t>
            </a:r>
            <a:r>
              <a:rPr lang="ru-RU" sz="1400" b="1" dirty="0" smtClean="0">
                <a:solidFill>
                  <a:schemeClr val="bg1"/>
                </a:solidFill>
              </a:rPr>
              <a:t>Академия машиностроения имени Ж.Я. </a:t>
            </a:r>
            <a:r>
              <a:rPr lang="ru-RU" sz="1400" b="1" dirty="0" err="1" smtClean="0">
                <a:solidFill>
                  <a:schemeClr val="bg1"/>
                </a:solidFill>
              </a:rPr>
              <a:t>Котина</a:t>
            </a:r>
            <a:endParaRPr lang="ru-RU" sz="1400" b="1" dirty="0">
              <a:solidFill>
                <a:schemeClr val="bg1"/>
              </a:solidFill>
            </a:endParaRPr>
          </a:p>
        </p:txBody>
      </p:sp>
      <p:pic>
        <p:nvPicPr>
          <p:cNvPr id="8" name="Рисунок 7" descr="F:\ЛМФ_аудит. им. Котина\СТЕНДЫ\!для КП_закупка\ФОТО_ГОТОВЫЕ СТЕНДЫ В АУДИТОРИИ\DSCF9732.JPG"/>
          <p:cNvPicPr/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5965"/>
          <a:stretch/>
        </p:blipFill>
        <p:spPr bwMode="auto">
          <a:xfrm>
            <a:off x="426642" y="1727664"/>
            <a:ext cx="3521460" cy="18396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10" name="Рисунок 9" descr="F:\ЛМФ_аудит. им. Котина\СТЕНДЫ\!для КП_закупка\ФОТО_ГОТОВЫЕ СТЕНДЫ В АУДИТОРИИ\DSCF9733.JPG"/>
          <p:cNvPicPr/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4416" b="6655"/>
          <a:stretch/>
        </p:blipFill>
        <p:spPr bwMode="auto">
          <a:xfrm>
            <a:off x="1101487" y="3707616"/>
            <a:ext cx="3520800" cy="1837944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3327118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Объект 2"/>
          <p:cNvSpPr txBox="1">
            <a:spLocks/>
          </p:cNvSpPr>
          <p:nvPr/>
        </p:nvSpPr>
        <p:spPr>
          <a:xfrm>
            <a:off x="4578428" y="1164052"/>
            <a:ext cx="6010324" cy="4806980"/>
          </a:xfrm>
          <a:prstGeom prst="rect">
            <a:avLst/>
          </a:prstGeom>
          <a:noFill/>
        </p:spPr>
        <p:txBody>
          <a:bodyPr vert="horz" lIns="91440" tIns="45720" rIns="91440" bIns="45720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100000"/>
              </a:lnSpc>
              <a:buFont typeface="Arial" panose="020B0604020202020204" pitchFamily="34" charset="0"/>
              <a:buNone/>
            </a:pPr>
            <a:r>
              <a:rPr lang="ru-RU" sz="900" dirty="0" smtClean="0"/>
              <a:t>Идея создания выставки, посвященной вкладу Ж.Я. </a:t>
            </a:r>
            <a:r>
              <a:rPr lang="ru-RU" sz="900" dirty="0" err="1" smtClean="0"/>
              <a:t>Котина</a:t>
            </a:r>
            <a:r>
              <a:rPr lang="ru-RU" sz="900" dirty="0" smtClean="0"/>
              <a:t> в Великую Победу, принадлежит специалисту </a:t>
            </a:r>
            <a:br>
              <a:rPr lang="ru-RU" sz="900" dirty="0" smtClean="0"/>
            </a:br>
            <a:r>
              <a:rPr lang="ru-RU" sz="900" dirty="0" smtClean="0"/>
              <a:t>по связям с общественностью и СМИ, руководителю клуба «Журналист» Т.А. Филатовой. Главной отправной точкой </a:t>
            </a:r>
            <a:br>
              <a:rPr lang="ru-RU" sz="900" dirty="0" smtClean="0"/>
            </a:br>
            <a:r>
              <a:rPr lang="ru-RU" sz="900" dirty="0" smtClean="0"/>
              <a:t>к реализации проекта стал тот факт, что взрослые и молодежь в основной своей массе не знают кто такой </a:t>
            </a:r>
            <a:r>
              <a:rPr lang="ru-RU" sz="900" dirty="0" err="1" smtClean="0"/>
              <a:t>Котин</a:t>
            </a:r>
            <a:r>
              <a:rPr lang="ru-RU" sz="900" dirty="0" smtClean="0"/>
              <a:t>. </a:t>
            </a:r>
            <a:br>
              <a:rPr lang="ru-RU" sz="900" dirty="0" smtClean="0"/>
            </a:br>
            <a:r>
              <a:rPr lang="ru-RU" sz="900" dirty="0" smtClean="0"/>
              <a:t>До объединения в Академию Ленинградский машиностроительный техникум им. Ж.Я. </a:t>
            </a:r>
            <a:r>
              <a:rPr lang="ru-RU" sz="900" dirty="0" err="1" smtClean="0"/>
              <a:t>Котина</a:t>
            </a:r>
            <a:r>
              <a:rPr lang="ru-RU" sz="900" dirty="0" smtClean="0"/>
              <a:t> находился на грани выживания, и вопросами пиара никто не занимался.</a:t>
            </a:r>
            <a:br>
              <a:rPr lang="ru-RU" sz="900" dirty="0" smtClean="0"/>
            </a:br>
            <a:r>
              <a:rPr lang="ru-RU" sz="900" dirty="0" smtClean="0"/>
              <a:t>В 2018 году ситуация резко изменилась, и за три года существования Академия гордо заявляет о своем успешном развитии, поэтому целенаправленно восполняет и этот пробел.</a:t>
            </a:r>
          </a:p>
          <a:p>
            <a:pPr marL="0" indent="0">
              <a:buFont typeface="Arial" panose="020B0604020202020204" pitchFamily="34" charset="0"/>
              <a:buNone/>
            </a:pPr>
            <a:r>
              <a:rPr lang="ru-RU" sz="900" dirty="0" smtClean="0"/>
              <a:t>В команде с руководителем работал обучающийся группы СМ 120 по специальности «Специальные машины </a:t>
            </a:r>
            <a:br>
              <a:rPr lang="ru-RU" sz="900" dirty="0" smtClean="0"/>
            </a:br>
            <a:r>
              <a:rPr lang="ru-RU" sz="900" dirty="0" smtClean="0"/>
              <a:t>и устройства» Е. Гаврилов. Три месяца ушло на поиски информации. В Интернете по данной теме нашлось около 10 фото по теме и </a:t>
            </a:r>
            <a:r>
              <a:rPr lang="ru-RU" sz="900" dirty="0" err="1" smtClean="0"/>
              <a:t>рерайты</a:t>
            </a:r>
            <a:r>
              <a:rPr lang="ru-RU" sz="900" dirty="0" smtClean="0"/>
              <a:t> одних и тех же сведений, причем не всегда точные. Обратились за помощью и к двум изданиям, которые удалось найти – это редкая  сегодня книга «Конструктор боевых машин» авторского коллектива под редакцией Н.С. Попова (1988 год издания, 382 с., тираж 100 000 экз.) и еще более редкая книга «</a:t>
            </a:r>
            <a:r>
              <a:rPr lang="ru-RU" sz="900" dirty="0" err="1" smtClean="0"/>
              <a:t>Танкоград</a:t>
            </a:r>
            <a:r>
              <a:rPr lang="ru-RU" sz="900" dirty="0" smtClean="0"/>
              <a:t>: секреты русского тыла 1917-1953» шведского ученого Л. </a:t>
            </a:r>
            <a:r>
              <a:rPr lang="ru-RU" sz="900" dirty="0" err="1" smtClean="0"/>
              <a:t>Самуэльсона</a:t>
            </a:r>
            <a:r>
              <a:rPr lang="ru-RU" sz="900" dirty="0" smtClean="0"/>
              <a:t> (2010 год издания, тираж 2000 экз., </a:t>
            </a:r>
            <a:br>
              <a:rPr lang="ru-RU" sz="900" dirty="0" smtClean="0"/>
            </a:br>
            <a:r>
              <a:rPr lang="ru-RU" sz="900" dirty="0" smtClean="0"/>
              <a:t>в библиотеках Санкт-Петербурга значатся всего два экземпляра). Но на 375 страницах этой книги всего 7 абзацев </a:t>
            </a:r>
            <a:br>
              <a:rPr lang="ru-RU" sz="900" dirty="0" smtClean="0"/>
            </a:br>
            <a:r>
              <a:rPr lang="ru-RU" sz="900" dirty="0" smtClean="0"/>
              <a:t>с упоминанием </a:t>
            </a:r>
            <a:r>
              <a:rPr lang="ru-RU" sz="900" dirty="0" err="1" smtClean="0"/>
              <a:t>Котина</a:t>
            </a:r>
            <a:r>
              <a:rPr lang="ru-RU" sz="900" dirty="0" smtClean="0"/>
              <a:t>. </a:t>
            </a:r>
            <a:br>
              <a:rPr lang="ru-RU" sz="900" dirty="0" smtClean="0"/>
            </a:br>
            <a:r>
              <a:rPr lang="ru-RU" sz="900" dirty="0" smtClean="0"/>
              <a:t>Неоценимую консультационную помощь оказала Н.Ж. </a:t>
            </a:r>
            <a:r>
              <a:rPr lang="ru-RU" sz="900" dirty="0" err="1" smtClean="0"/>
              <a:t>Котина</a:t>
            </a:r>
            <a:r>
              <a:rPr lang="ru-RU" sz="900" dirty="0" smtClean="0"/>
              <a:t>. </a:t>
            </a:r>
            <a:br>
              <a:rPr lang="ru-RU" sz="900" dirty="0" smtClean="0"/>
            </a:br>
            <a:r>
              <a:rPr lang="ru-RU" sz="900" dirty="0" smtClean="0"/>
              <a:t>Поисковый процесс завершился выборкой нужного материала и выяснением его достоверности по дополнительным источникам информации.</a:t>
            </a:r>
          </a:p>
          <a:p>
            <a:pPr marL="0" indent="0">
              <a:buNone/>
            </a:pPr>
            <a:r>
              <a:rPr lang="ru-RU" sz="900" dirty="0" smtClean="0"/>
              <a:t>Когда рабочий вариант был готов, предстоял следующий  месячный этап работы – лаконичное изложение для стендов и расширенная информация для голосового сопровождения стендов. Здесь к команде подключился обучающийся группы АТ 119 по специальности «Аддитивные технологии» Д. </a:t>
            </a:r>
            <a:r>
              <a:rPr lang="ru-RU" sz="900" dirty="0" err="1" smtClean="0"/>
              <a:t>Желонкин</a:t>
            </a:r>
            <a:r>
              <a:rPr lang="ru-RU" sz="900" dirty="0" smtClean="0"/>
              <a:t>, который поддержал очередную идею руководителя о том, чтобы создать </a:t>
            </a:r>
            <a:r>
              <a:rPr lang="ru-RU" sz="900" b="1" dirty="0" smtClean="0"/>
              <a:t>аудиогид с музыкальным тематическим фоном</a:t>
            </a:r>
            <a:r>
              <a:rPr lang="ru-RU" sz="900" dirty="0" smtClean="0"/>
              <a:t>, предполагающий особо тщательный подбор музыкальных фрагментов с точечным попаданием в смысл текста. В результате всё получилось и по </a:t>
            </a:r>
            <a:r>
              <a:rPr lang="en-US" sz="900" dirty="0" smtClean="0"/>
              <a:t>QR</a:t>
            </a:r>
            <a:r>
              <a:rPr lang="ru-RU" sz="900" dirty="0" smtClean="0"/>
              <a:t>-коду любой желающий в удобное для него время может посмотреть стенды с  «собственным гидом» - озвучкой через смартфон или на всю аудиторию через портативный </a:t>
            </a:r>
            <a:r>
              <a:rPr lang="ru-RU" sz="900" dirty="0" err="1" smtClean="0"/>
              <a:t>аудиопроигрыватель</a:t>
            </a:r>
            <a:r>
              <a:rPr lang="ru-RU" sz="900" dirty="0" smtClean="0"/>
              <a:t> посредством связи </a:t>
            </a:r>
            <a:r>
              <a:rPr lang="en-US" sz="900" dirty="0" smtClean="0"/>
              <a:t>Bluetooth</a:t>
            </a:r>
            <a:r>
              <a:rPr lang="ru-RU" sz="900" dirty="0" smtClean="0"/>
              <a:t>, или просто с </a:t>
            </a:r>
            <a:r>
              <a:rPr lang="ru-RU" sz="900" dirty="0" err="1" smtClean="0"/>
              <a:t>аудиопроигрывателя</a:t>
            </a:r>
            <a:r>
              <a:rPr lang="ru-RU" sz="900" dirty="0" smtClean="0"/>
              <a:t>. Последние варианты очень удобны для групповых экскурсий, чтобы каждому был слышен и понятен сопроводительный текст. </a:t>
            </a:r>
            <a:r>
              <a:rPr lang="ru-RU" sz="900" i="1" dirty="0" smtClean="0"/>
              <a:t>Озвучивали выставку Т.А. Филатова и Е. Гаврилов. Монтаж – Д. </a:t>
            </a:r>
            <a:r>
              <a:rPr lang="ru-RU" sz="900" i="1" dirty="0" err="1" smtClean="0"/>
              <a:t>Желонкин</a:t>
            </a:r>
            <a:r>
              <a:rPr lang="ru-RU" sz="900" i="1" dirty="0" smtClean="0"/>
              <a:t>.</a:t>
            </a:r>
          </a:p>
          <a:p>
            <a:pPr marL="0" indent="0">
              <a:buNone/>
            </a:pPr>
            <a:r>
              <a:rPr lang="ru-RU" sz="900" b="1" dirty="0" smtClean="0"/>
              <a:t>…Кстати, благодаря этой работе удалось обнаружить объявление о первом наборе в Ленинградский машиностроительный техникум, датированное 1944 годом. На сегодня это единственный официальный </a:t>
            </a:r>
            <a:br>
              <a:rPr lang="ru-RU" sz="900" b="1" dirty="0" smtClean="0"/>
            </a:br>
            <a:r>
              <a:rPr lang="ru-RU" sz="900" b="1" dirty="0" smtClean="0"/>
              <a:t>документ, содержащий подобные сведения именно года основания.</a:t>
            </a:r>
            <a:br>
              <a:rPr lang="ru-RU" sz="900" b="1" dirty="0" smtClean="0"/>
            </a:br>
            <a:r>
              <a:rPr lang="ru-RU" sz="900" dirty="0" smtClean="0"/>
              <a:t>А важные даты, обозначенные на первом стенде, сообщают не только о создании двух образовательных </a:t>
            </a:r>
            <a:br>
              <a:rPr lang="ru-RU" sz="900" dirty="0" smtClean="0"/>
            </a:br>
            <a:r>
              <a:rPr lang="ru-RU" sz="900" dirty="0" smtClean="0"/>
              <a:t>учреждений, а и об имени Ж.Я. </a:t>
            </a:r>
            <a:r>
              <a:rPr lang="ru-RU" sz="900" dirty="0" err="1" smtClean="0"/>
              <a:t>Котина</a:t>
            </a:r>
            <a:r>
              <a:rPr lang="ru-RU" sz="900" dirty="0" smtClean="0"/>
              <a:t>, который заслуживает увековечивания светлой памяти о нём </a:t>
            </a:r>
            <a:br>
              <a:rPr lang="ru-RU" sz="900" dirty="0" smtClean="0"/>
            </a:br>
            <a:r>
              <a:rPr lang="ru-RU" sz="900" dirty="0" smtClean="0"/>
              <a:t>ещё многими-многими поколениями…</a:t>
            </a:r>
            <a:endParaRPr lang="ru-RU" sz="900" dirty="0"/>
          </a:p>
        </p:txBody>
      </p:sp>
      <p:pic>
        <p:nvPicPr>
          <p:cNvPr id="1028" name="Picture 4" descr="http://qrcoder.ru/code/?https%3A%2F%2Fyoutu.be%2FCWGqRdGM8qE&amp;4&amp;0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358911" y="5043114"/>
            <a:ext cx="1409700" cy="14097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Рисунок 2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334" b="5467"/>
          <a:stretch/>
        </p:blipFill>
        <p:spPr>
          <a:xfrm>
            <a:off x="829040" y="1139810"/>
            <a:ext cx="3600000" cy="5070045"/>
          </a:xfrm>
          <a:prstGeom prst="rect">
            <a:avLst/>
          </a:prstGeom>
          <a:ln w="38100">
            <a:solidFill>
              <a:schemeClr val="accent4">
                <a:lumMod val="75000"/>
              </a:schemeClr>
            </a:solidFill>
          </a:ln>
        </p:spPr>
      </p:pic>
      <p:pic>
        <p:nvPicPr>
          <p:cNvPr id="6" name="Рисунок 5" descr="F:\ЛМФ_аудит. им. Котина\СТЕНДЫ\!для КП_закупка\ФОТО_ГОТОВЫЕ СТЕНДЫ В АУДИТОРИИ\DSCF9737.JPG"/>
          <p:cNvPicPr/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064" t="13567" r="57322" b="3968"/>
          <a:stretch/>
        </p:blipFill>
        <p:spPr bwMode="auto">
          <a:xfrm>
            <a:off x="10588752" y="2658151"/>
            <a:ext cx="1153774" cy="2361101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53640926-AAD7-44D8-BBD7-CCE9431645EC}">
              <a14:shadowObscured xmlns:a14="http://schemas.microsoft.com/office/drawing/2010/main"/>
            </a:ext>
          </a:extLst>
        </p:spPr>
      </p:pic>
      <p:sp>
        <p:nvSpPr>
          <p:cNvPr id="8" name="Прямоугольник 7"/>
          <p:cNvSpPr/>
          <p:nvPr/>
        </p:nvSpPr>
        <p:spPr>
          <a:xfrm>
            <a:off x="4796023" y="453452"/>
            <a:ext cx="6655483" cy="457635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600" b="1" dirty="0" smtClean="0">
                <a:solidFill>
                  <a:srgbClr val="F8A06E"/>
                </a:solidFill>
              </a:rPr>
              <a:t>Выставка, посвященная вкладу Ж.Я. </a:t>
            </a:r>
            <a:r>
              <a:rPr lang="ru-RU" sz="2600" b="1" dirty="0" err="1" smtClean="0">
                <a:solidFill>
                  <a:srgbClr val="F8A06E"/>
                </a:solidFill>
              </a:rPr>
              <a:t>Котина</a:t>
            </a:r>
            <a:r>
              <a:rPr lang="ru-RU" sz="2600" b="1" dirty="0" smtClean="0">
                <a:solidFill>
                  <a:srgbClr val="F8A06E"/>
                </a:solidFill>
              </a:rPr>
              <a:t> </a:t>
            </a:r>
            <a:br>
              <a:rPr lang="ru-RU" sz="2600" b="1" dirty="0" smtClean="0">
                <a:solidFill>
                  <a:srgbClr val="F8A06E"/>
                </a:solidFill>
              </a:rPr>
            </a:br>
            <a:r>
              <a:rPr lang="ru-RU" sz="2600" b="1" dirty="0" smtClean="0">
                <a:solidFill>
                  <a:srgbClr val="F8A06E"/>
                </a:solidFill>
              </a:rPr>
              <a:t>в Великую Победу</a:t>
            </a:r>
            <a:endParaRPr lang="ru-RU" sz="2600" b="1" dirty="0">
              <a:solidFill>
                <a:srgbClr val="F8A06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347232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2">
            <a:extLst>
              <a:ext uri="{FF2B5EF4-FFF2-40B4-BE49-F238E27FC236}">
                <a16:creationId xmlns:a16="http://schemas.microsoft.com/office/drawing/2014/main" id="{DC3E4773-680C-A84A-829B-6DE0E0F339F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0"/>
            <a:ext cx="12385623" cy="6858000"/>
          </a:xfrm>
          <a:prstGeom prst="rect">
            <a:avLst/>
          </a:prstGeom>
        </p:spPr>
      </p:pic>
      <p:pic>
        <p:nvPicPr>
          <p:cNvPr id="3" name="Рисунок 3">
            <a:extLst>
              <a:ext uri="{FF2B5EF4-FFF2-40B4-BE49-F238E27FC236}">
                <a16:creationId xmlns:a16="http://schemas.microsoft.com/office/drawing/2014/main" id="{1FD492B8-8EB9-4145-9216-0335907D8FB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-127836"/>
            <a:ext cx="12616496" cy="6985836"/>
          </a:xfrm>
          <a:prstGeom prst="rect">
            <a:avLst/>
          </a:prstGeom>
        </p:spPr>
      </p:pic>
      <p:pic>
        <p:nvPicPr>
          <p:cNvPr id="4" name="Рисунок 4">
            <a:extLst>
              <a:ext uri="{FF2B5EF4-FFF2-40B4-BE49-F238E27FC236}">
                <a16:creationId xmlns:a16="http://schemas.microsoft.com/office/drawing/2014/main" id="{A9A2BFBB-3900-124A-8657-98F045931757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3" y="-127836"/>
            <a:ext cx="12616496" cy="6985836"/>
          </a:xfrm>
          <a:prstGeom prst="rect">
            <a:avLst/>
          </a:prstGeom>
        </p:spPr>
      </p:pic>
      <p:pic>
        <p:nvPicPr>
          <p:cNvPr id="5" name="Рисунок 5">
            <a:extLst>
              <a:ext uri="{FF2B5EF4-FFF2-40B4-BE49-F238E27FC236}">
                <a16:creationId xmlns:a16="http://schemas.microsoft.com/office/drawing/2014/main" id="{8C947887-5A7C-074E-8E75-B5923FF5C138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3" y="-26894"/>
            <a:ext cx="12385625" cy="6911788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600" b="7867"/>
          <a:stretch/>
        </p:blipFill>
        <p:spPr>
          <a:xfrm>
            <a:off x="829039" y="1139810"/>
            <a:ext cx="3600000" cy="4918475"/>
          </a:xfrm>
          <a:prstGeom prst="rect">
            <a:avLst/>
          </a:prstGeom>
          <a:ln w="38100">
            <a:solidFill>
              <a:schemeClr val="accent4">
                <a:lumMod val="75000"/>
              </a:schemeClr>
            </a:solidFill>
          </a:ln>
        </p:spPr>
      </p:pic>
      <p:sp>
        <p:nvSpPr>
          <p:cNvPr id="9" name="Объект 2"/>
          <p:cNvSpPr txBox="1">
            <a:spLocks/>
          </p:cNvSpPr>
          <p:nvPr/>
        </p:nvSpPr>
        <p:spPr>
          <a:xfrm>
            <a:off x="6217921" y="2131907"/>
            <a:ext cx="5120640" cy="3252866"/>
          </a:xfrm>
          <a:prstGeom prst="rect">
            <a:avLst/>
          </a:prstGeom>
          <a:noFill/>
        </p:spPr>
        <p:txBody>
          <a:bodyPr vert="horz" lIns="91440" tIns="45720" rIns="91440" bIns="45720" rtlCol="0">
            <a:normAutofit lnSpcReduction="10000"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anose="020B0604020202020204" pitchFamily="34" charset="0"/>
              <a:buNone/>
            </a:pPr>
            <a:r>
              <a:rPr lang="ru-RU" sz="1000" dirty="0" smtClean="0"/>
              <a:t>Далее специально «первой красной строкой» выносится цитата директора </a:t>
            </a:r>
            <a:br>
              <a:rPr lang="ru-RU" sz="1000" dirty="0" smtClean="0"/>
            </a:br>
            <a:r>
              <a:rPr lang="ru-RU" sz="1000" dirty="0" smtClean="0"/>
              <a:t>Музея трудовой и боевой славы Челябинского тракторного завода Н.А. </a:t>
            </a:r>
            <a:r>
              <a:rPr lang="ru-RU" sz="1000" dirty="0" err="1" smtClean="0"/>
              <a:t>Дида</a:t>
            </a:r>
            <a:r>
              <a:rPr lang="ru-RU" sz="1000" dirty="0" smtClean="0"/>
              <a:t> </a:t>
            </a:r>
            <a:br>
              <a:rPr lang="ru-RU" sz="1000" dirty="0" smtClean="0"/>
            </a:br>
            <a:r>
              <a:rPr lang="ru-RU" sz="1000" dirty="0" smtClean="0"/>
              <a:t>о «</a:t>
            </a:r>
            <a:r>
              <a:rPr lang="ru-RU" sz="1000" dirty="0" err="1" smtClean="0"/>
              <a:t>недооценности</a:t>
            </a:r>
            <a:r>
              <a:rPr lang="ru-RU" sz="1000" dirty="0" smtClean="0"/>
              <a:t> в массовом сознании танков КВ и ИС-2, об оценке вклада Ж.Я. </a:t>
            </a:r>
            <a:r>
              <a:rPr lang="ru-RU" sz="1000" dirty="0" err="1" smtClean="0"/>
              <a:t>Котина</a:t>
            </a:r>
            <a:r>
              <a:rPr lang="ru-RU" sz="1000" dirty="0" smtClean="0"/>
              <a:t> в победу». </a:t>
            </a:r>
            <a:br>
              <a:rPr lang="ru-RU" sz="1000" dirty="0" smtClean="0"/>
            </a:br>
            <a:endParaRPr lang="ru-RU" sz="1000" dirty="0" smtClean="0"/>
          </a:p>
          <a:p>
            <a:pPr marL="0" indent="0">
              <a:buFont typeface="Arial" panose="020B0604020202020204" pitchFamily="34" charset="0"/>
              <a:buNone/>
            </a:pPr>
            <a:r>
              <a:rPr lang="ru-RU" sz="1000" dirty="0" smtClean="0"/>
              <a:t>Это является прямым доказательством того, что </a:t>
            </a:r>
            <a:r>
              <a:rPr lang="ru-RU" sz="1000" b="1" dirty="0" smtClean="0"/>
              <a:t>по данной теме существует определенный информационный голод, причем практически во всех направлениях </a:t>
            </a:r>
            <a:r>
              <a:rPr lang="ru-RU" sz="1000" dirty="0" smtClean="0"/>
              <a:t>– учебниках по истории, специализированных книжных изданиях, альманахах, художественных книгах, документальных и художественных фильмах…</a:t>
            </a:r>
          </a:p>
          <a:p>
            <a:pPr marL="0" indent="0">
              <a:buFont typeface="Arial" panose="020B0604020202020204" pitchFamily="34" charset="0"/>
              <a:buNone/>
            </a:pPr>
            <a:r>
              <a:rPr lang="ru-RU" sz="1000" dirty="0" smtClean="0"/>
              <a:t>Здесь продолжается рассказ о Жозефе Яковлевиче как о «новом начальнике СКБ-2 Кировского завода» и дается небольшой экскурс в его студенческие годы, так как современная молодежь должна знать, на каких ориентирах строились годы учебы таких людей, которые смогли стать историческими личностями. </a:t>
            </a:r>
            <a:br>
              <a:rPr lang="ru-RU" sz="1000" dirty="0" smtClean="0"/>
            </a:br>
            <a:endParaRPr lang="ru-RU" sz="1000" dirty="0" smtClean="0"/>
          </a:p>
          <a:p>
            <a:pPr marL="0" indent="0">
              <a:buFont typeface="Arial" panose="020B0604020202020204" pitchFamily="34" charset="0"/>
              <a:buNone/>
            </a:pPr>
            <a:r>
              <a:rPr lang="ru-RU" sz="1000" dirty="0" smtClean="0"/>
              <a:t>Например, Жозеф Яковлевич, помимо отличной учебы в Военно-технической академии имени Дзержинского и активной комсомольской работы, успевал заниматься научно-исследовательской деятельностью, много времени проводил в лабораториях, экспериментальных мастерских и академической библиотеке, а также слушал выступления Кирова, Ворошилова, Блюхера, Тухачевского. </a:t>
            </a:r>
            <a:br>
              <a:rPr lang="ru-RU" sz="1000" dirty="0" smtClean="0"/>
            </a:br>
            <a:r>
              <a:rPr lang="ru-RU" sz="1000" dirty="0" smtClean="0"/>
              <a:t>Всё это помогло ему войти в круг сложных проблем, связанных с конструированием </a:t>
            </a:r>
            <a:br>
              <a:rPr lang="ru-RU" sz="1000" dirty="0" smtClean="0"/>
            </a:br>
            <a:r>
              <a:rPr lang="ru-RU" sz="1000" dirty="0" smtClean="0"/>
              <a:t>и боевым использованием танков.</a:t>
            </a:r>
            <a:endParaRPr lang="ru-RU" sz="1000" dirty="0"/>
          </a:p>
        </p:txBody>
      </p:sp>
      <p:sp>
        <p:nvSpPr>
          <p:cNvPr id="10" name="Прямоугольник 9"/>
          <p:cNvSpPr/>
          <p:nvPr/>
        </p:nvSpPr>
        <p:spPr>
          <a:xfrm>
            <a:off x="5097775" y="608318"/>
            <a:ext cx="6655483" cy="457635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600" b="1" dirty="0" smtClean="0">
                <a:solidFill>
                  <a:srgbClr val="B73A27"/>
                </a:solidFill>
              </a:rPr>
              <a:t>Выставка, посвященная вкладу Ж.Я. </a:t>
            </a:r>
            <a:r>
              <a:rPr lang="ru-RU" sz="2600" b="1" dirty="0" err="1" smtClean="0">
                <a:solidFill>
                  <a:srgbClr val="B73A27"/>
                </a:solidFill>
              </a:rPr>
              <a:t>Котина</a:t>
            </a:r>
            <a:r>
              <a:rPr lang="ru-RU" sz="2600" b="1" dirty="0" smtClean="0">
                <a:solidFill>
                  <a:srgbClr val="B73A27"/>
                </a:solidFill>
              </a:rPr>
              <a:t> </a:t>
            </a:r>
            <a:br>
              <a:rPr lang="ru-RU" sz="2600" b="1" dirty="0" smtClean="0">
                <a:solidFill>
                  <a:srgbClr val="B73A27"/>
                </a:solidFill>
              </a:rPr>
            </a:br>
            <a:r>
              <a:rPr lang="ru-RU" sz="2600" b="1" dirty="0" smtClean="0">
                <a:solidFill>
                  <a:srgbClr val="B73A27"/>
                </a:solidFill>
              </a:rPr>
              <a:t>в Великую Победу</a:t>
            </a:r>
            <a:endParaRPr lang="ru-RU" sz="2600" b="1" dirty="0">
              <a:solidFill>
                <a:srgbClr val="B73A27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159373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2">
            <a:extLst>
              <a:ext uri="{FF2B5EF4-FFF2-40B4-BE49-F238E27FC236}">
                <a16:creationId xmlns:a16="http://schemas.microsoft.com/office/drawing/2014/main" id="{CEAC61F8-4DD5-B84B-B300-11E6727E408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8144"/>
            <a:ext cx="12192000" cy="6876144"/>
          </a:xfrm>
          <a:prstGeom prst="rect">
            <a:avLst/>
          </a:prstGeom>
        </p:spPr>
      </p:pic>
      <p:pic>
        <p:nvPicPr>
          <p:cNvPr id="3" name="Рисунок 3">
            <a:extLst>
              <a:ext uri="{FF2B5EF4-FFF2-40B4-BE49-F238E27FC236}">
                <a16:creationId xmlns:a16="http://schemas.microsoft.com/office/drawing/2014/main" id="{A3DBCCE8-2A73-6C43-983B-84993242241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26391" y="-18144"/>
            <a:ext cx="12418391" cy="6876144"/>
          </a:xfrm>
          <a:prstGeom prst="rect">
            <a:avLst/>
          </a:prstGeom>
        </p:spPr>
      </p:pic>
      <p:pic>
        <p:nvPicPr>
          <p:cNvPr id="4" name="Рисунок 4">
            <a:extLst>
              <a:ext uri="{FF2B5EF4-FFF2-40B4-BE49-F238E27FC236}">
                <a16:creationId xmlns:a16="http://schemas.microsoft.com/office/drawing/2014/main" id="{6DC68EAB-6EA1-B248-A24E-82748E9093C6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0"/>
            <a:ext cx="12418391" cy="6876144"/>
          </a:xfrm>
          <a:prstGeom prst="rect">
            <a:avLst/>
          </a:prstGeom>
        </p:spPr>
      </p:pic>
      <p:pic>
        <p:nvPicPr>
          <p:cNvPr id="5" name="Рисунок 5">
            <a:extLst>
              <a:ext uri="{FF2B5EF4-FFF2-40B4-BE49-F238E27FC236}">
                <a16:creationId xmlns:a16="http://schemas.microsoft.com/office/drawing/2014/main" id="{41A323A4-AFF5-4046-9609-76ACBBA8127D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483927" cy="6876144"/>
          </a:xfrm>
          <a:prstGeom prst="rect">
            <a:avLst/>
          </a:prstGeom>
        </p:spPr>
      </p:pic>
      <p:sp>
        <p:nvSpPr>
          <p:cNvPr id="12" name="Объект 2"/>
          <p:cNvSpPr txBox="1">
            <a:spLocks/>
          </p:cNvSpPr>
          <p:nvPr/>
        </p:nvSpPr>
        <p:spPr>
          <a:xfrm>
            <a:off x="5338619" y="1565363"/>
            <a:ext cx="5926789" cy="4203781"/>
          </a:xfrm>
          <a:prstGeom prst="rect">
            <a:avLst/>
          </a:prstGeom>
          <a:noFill/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anose="020B0604020202020204" pitchFamily="34" charset="0"/>
              <a:buNone/>
            </a:pPr>
            <a:r>
              <a:rPr lang="ru-RU" sz="1600" dirty="0" smtClean="0">
                <a:solidFill>
                  <a:schemeClr val="bg1"/>
                </a:solidFill>
              </a:rPr>
              <a:t>Данный стенд интересен тем, что здесь даны  единственные </a:t>
            </a:r>
            <a:br>
              <a:rPr lang="ru-RU" sz="1600" dirty="0" smtClean="0">
                <a:solidFill>
                  <a:schemeClr val="bg1"/>
                </a:solidFill>
              </a:rPr>
            </a:br>
            <a:r>
              <a:rPr lang="ru-RU" sz="1600" dirty="0" smtClean="0">
                <a:solidFill>
                  <a:schemeClr val="bg1"/>
                </a:solidFill>
              </a:rPr>
              <a:t>в своем роде фотографии первого опытного образца танка КВ </a:t>
            </a:r>
            <a:br>
              <a:rPr lang="ru-RU" sz="1600" dirty="0" smtClean="0">
                <a:solidFill>
                  <a:schemeClr val="bg1"/>
                </a:solidFill>
              </a:rPr>
            </a:br>
            <a:r>
              <a:rPr lang="ru-RU" sz="1600" dirty="0" smtClean="0">
                <a:solidFill>
                  <a:schemeClr val="bg1"/>
                </a:solidFill>
              </a:rPr>
              <a:t>и танка КВ-1 старшего лейтенанта З. </a:t>
            </a:r>
            <a:r>
              <a:rPr lang="ru-RU" sz="1600" dirty="0" err="1" smtClean="0">
                <a:solidFill>
                  <a:schemeClr val="bg1"/>
                </a:solidFill>
              </a:rPr>
              <a:t>Колобанова</a:t>
            </a:r>
            <a:r>
              <a:rPr lang="ru-RU" sz="1600" dirty="0" smtClean="0">
                <a:solidFill>
                  <a:schemeClr val="bg1"/>
                </a:solidFill>
              </a:rPr>
              <a:t>, ставшего знаменитым после боя близ станции </a:t>
            </a:r>
            <a:r>
              <a:rPr lang="ru-RU" sz="1600" dirty="0" err="1" smtClean="0">
                <a:solidFill>
                  <a:schemeClr val="bg1"/>
                </a:solidFill>
              </a:rPr>
              <a:t>Войсковицы</a:t>
            </a:r>
            <a:r>
              <a:rPr lang="ru-RU" sz="1600" dirty="0" smtClean="0">
                <a:solidFill>
                  <a:schemeClr val="bg1"/>
                </a:solidFill>
              </a:rPr>
              <a:t> в Гатчинском районе Ленинградской области 19 августа 1941 года. На начало Великой Отечественной войны такие сводки были особенно ценны и для поднятия духа всего советского народа, и для танкистов, конструкторов, заводчан, которые до этого </a:t>
            </a:r>
            <a:br>
              <a:rPr lang="ru-RU" sz="1600" dirty="0" smtClean="0">
                <a:solidFill>
                  <a:schemeClr val="bg1"/>
                </a:solidFill>
              </a:rPr>
            </a:br>
            <a:r>
              <a:rPr lang="ru-RU" sz="1600" dirty="0" smtClean="0">
                <a:solidFill>
                  <a:schemeClr val="bg1"/>
                </a:solidFill>
              </a:rPr>
              <a:t>не сталкивались с такими машинами и с таким грозным врагом.</a:t>
            </a:r>
          </a:p>
          <a:p>
            <a:pPr marL="0" indent="0">
              <a:buNone/>
            </a:pPr>
            <a:r>
              <a:rPr lang="ru-RU" sz="1600" b="1" dirty="0" smtClean="0">
                <a:solidFill>
                  <a:schemeClr val="accent2">
                    <a:lumMod val="60000"/>
                    <a:lumOff val="40000"/>
                  </a:schemeClr>
                </a:solidFill>
              </a:rPr>
              <a:t>Здесь же - эпичная медаль имени </a:t>
            </a:r>
            <a:r>
              <a:rPr lang="ru-RU" sz="1600" b="1" dirty="0" err="1" smtClean="0">
                <a:solidFill>
                  <a:schemeClr val="accent2">
                    <a:lumMod val="60000"/>
                    <a:lumOff val="40000"/>
                  </a:schemeClr>
                </a:solidFill>
              </a:rPr>
              <a:t>Колобанова</a:t>
            </a:r>
            <a:r>
              <a:rPr lang="ru-RU" sz="1600" b="1" dirty="0" smtClean="0">
                <a:solidFill>
                  <a:schemeClr val="accent2">
                    <a:lumMod val="60000"/>
                    <a:lumOff val="40000"/>
                  </a:schemeClr>
                </a:solidFill>
              </a:rPr>
              <a:t> из культовой игры </a:t>
            </a:r>
            <a:r>
              <a:rPr lang="en-US" sz="1600" b="1" dirty="0" smtClean="0">
                <a:solidFill>
                  <a:schemeClr val="accent2">
                    <a:lumMod val="60000"/>
                    <a:lumOff val="40000"/>
                  </a:schemeClr>
                </a:solidFill>
              </a:rPr>
              <a:t>World of Tanks</a:t>
            </a:r>
            <a:r>
              <a:rPr lang="ru-RU" sz="1600" b="1" dirty="0" smtClean="0">
                <a:solidFill>
                  <a:schemeClr val="accent2">
                    <a:lumMod val="60000"/>
                    <a:lumOff val="40000"/>
                  </a:schemeClr>
                </a:solidFill>
              </a:rPr>
              <a:t>. Теперь студенты Академии играют </a:t>
            </a:r>
            <a:br>
              <a:rPr lang="ru-RU" sz="1600" b="1" dirty="0" smtClean="0">
                <a:solidFill>
                  <a:schemeClr val="accent2">
                    <a:lumMod val="60000"/>
                    <a:lumOff val="40000"/>
                  </a:schemeClr>
                </a:solidFill>
              </a:rPr>
            </a:br>
            <a:r>
              <a:rPr lang="ru-RU" sz="1600" b="1" dirty="0" smtClean="0">
                <a:solidFill>
                  <a:schemeClr val="accent2">
                    <a:lumMod val="60000"/>
                    <a:lumOff val="40000"/>
                  </a:schemeClr>
                </a:solidFill>
              </a:rPr>
              <a:t>в КВ </a:t>
            </a:r>
            <a:r>
              <a:rPr lang="ru-RU" sz="1600" b="1" dirty="0">
                <a:solidFill>
                  <a:schemeClr val="accent2">
                    <a:lumMod val="60000"/>
                    <a:lumOff val="40000"/>
                  </a:schemeClr>
                </a:solidFill>
              </a:rPr>
              <a:t>–</a:t>
            </a:r>
            <a:r>
              <a:rPr lang="ru-RU" sz="1600" b="1" dirty="0" smtClean="0">
                <a:solidFill>
                  <a:schemeClr val="accent2">
                    <a:lumMod val="60000"/>
                    <a:lumOff val="40000"/>
                  </a:schemeClr>
                </a:solidFill>
              </a:rPr>
              <a:t> суперпопулярный танк игрового сообщества всего мира – с особым чувством сопричастности к его создателю.</a:t>
            </a:r>
          </a:p>
          <a:p>
            <a:pPr marL="0" indent="0">
              <a:buNone/>
            </a:pPr>
            <a:r>
              <a:rPr lang="ru-RU" sz="1600" dirty="0" smtClean="0">
                <a:solidFill>
                  <a:schemeClr val="bg1"/>
                </a:solidFill>
              </a:rPr>
              <a:t>При подготовке общей текстовой информации было уделено внимание и мнению экспертов Европы и Запада  о вооружении Красной армии, чтобы создать объективное мнение о советских тяжелых танках.</a:t>
            </a:r>
            <a:endParaRPr lang="ru-RU" sz="1600" dirty="0">
              <a:solidFill>
                <a:schemeClr val="bg1"/>
              </a:solidFill>
            </a:endParaRPr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201" b="5866"/>
          <a:stretch/>
        </p:blipFill>
        <p:spPr>
          <a:xfrm>
            <a:off x="823916" y="1139810"/>
            <a:ext cx="3600000" cy="5054888"/>
          </a:xfrm>
          <a:prstGeom prst="rect">
            <a:avLst/>
          </a:prstGeom>
          <a:ln w="38100">
            <a:solidFill>
              <a:schemeClr val="accent4">
                <a:lumMod val="75000"/>
              </a:schemeClr>
            </a:solidFill>
          </a:ln>
        </p:spPr>
      </p:pic>
      <p:sp>
        <p:nvSpPr>
          <p:cNvPr id="9" name="Прямоугольник 8"/>
          <p:cNvSpPr/>
          <p:nvPr/>
        </p:nvSpPr>
        <p:spPr>
          <a:xfrm>
            <a:off x="4974271" y="553864"/>
            <a:ext cx="6655483" cy="457635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600" b="1" dirty="0" smtClean="0">
                <a:solidFill>
                  <a:schemeClr val="bg1"/>
                </a:solidFill>
              </a:rPr>
              <a:t>Выставка, посвященная вкладу Ж.Я. </a:t>
            </a:r>
            <a:r>
              <a:rPr lang="ru-RU" sz="2600" b="1" dirty="0" err="1" smtClean="0">
                <a:solidFill>
                  <a:schemeClr val="bg1"/>
                </a:solidFill>
              </a:rPr>
              <a:t>Котина</a:t>
            </a:r>
            <a:r>
              <a:rPr lang="ru-RU" sz="2600" b="1" dirty="0" smtClean="0">
                <a:solidFill>
                  <a:schemeClr val="bg1"/>
                </a:solidFill>
              </a:rPr>
              <a:t> </a:t>
            </a:r>
            <a:br>
              <a:rPr lang="ru-RU" sz="2600" b="1" dirty="0" smtClean="0">
                <a:solidFill>
                  <a:schemeClr val="bg1"/>
                </a:solidFill>
              </a:rPr>
            </a:br>
            <a:r>
              <a:rPr lang="ru-RU" sz="2600" b="1" dirty="0" smtClean="0">
                <a:solidFill>
                  <a:schemeClr val="bg1"/>
                </a:solidFill>
              </a:rPr>
              <a:t>в Великую Победу</a:t>
            </a:r>
            <a:endParaRPr lang="ru-RU" sz="26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575282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2">
            <a:extLst>
              <a:ext uri="{FF2B5EF4-FFF2-40B4-BE49-F238E27FC236}">
                <a16:creationId xmlns:a16="http://schemas.microsoft.com/office/drawing/2014/main" id="{EDA0A198-8BB1-9A4A-BEBB-C4A8EA671D7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382500" cy="6859660"/>
          </a:xfrm>
          <a:prstGeom prst="rect">
            <a:avLst/>
          </a:prstGeom>
        </p:spPr>
      </p:pic>
      <p:pic>
        <p:nvPicPr>
          <p:cNvPr id="3" name="Рисунок 3">
            <a:extLst>
              <a:ext uri="{FF2B5EF4-FFF2-40B4-BE49-F238E27FC236}">
                <a16:creationId xmlns:a16="http://schemas.microsoft.com/office/drawing/2014/main" id="{A711EC6E-F766-1B41-A4EA-B2A82B32491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585826" y="0"/>
            <a:ext cx="12777825" cy="7078662"/>
          </a:xfrm>
          <a:prstGeom prst="rect">
            <a:avLst/>
          </a:prstGeom>
        </p:spPr>
      </p:pic>
      <p:pic>
        <p:nvPicPr>
          <p:cNvPr id="4" name="Рисунок 4">
            <a:extLst>
              <a:ext uri="{FF2B5EF4-FFF2-40B4-BE49-F238E27FC236}">
                <a16:creationId xmlns:a16="http://schemas.microsoft.com/office/drawing/2014/main" id="{F7498AB6-B9FB-734B-AF49-1BFA9B3C9510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379503" cy="6858000"/>
          </a:xfrm>
          <a:prstGeom prst="rect">
            <a:avLst/>
          </a:prstGeom>
        </p:spPr>
      </p:pic>
      <p:sp>
        <p:nvSpPr>
          <p:cNvPr id="9" name="Объект 2"/>
          <p:cNvSpPr txBox="1">
            <a:spLocks/>
          </p:cNvSpPr>
          <p:nvPr/>
        </p:nvSpPr>
        <p:spPr>
          <a:xfrm>
            <a:off x="5998464" y="2131907"/>
            <a:ext cx="5756518" cy="3252866"/>
          </a:xfrm>
          <a:prstGeom prst="rect">
            <a:avLst/>
          </a:prstGeom>
          <a:noFill/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anose="020B0604020202020204" pitchFamily="34" charset="0"/>
              <a:buNone/>
            </a:pPr>
            <a:r>
              <a:rPr lang="ru-RU" sz="1600" dirty="0" smtClean="0"/>
              <a:t>Просмотр этого стенда в сопровождении аудиогида </a:t>
            </a:r>
            <a:br>
              <a:rPr lang="ru-RU" sz="1600" dirty="0" smtClean="0"/>
            </a:br>
            <a:r>
              <a:rPr lang="ru-RU" sz="1600" dirty="0" smtClean="0"/>
              <a:t>с поддержкой реального звукового фона авианалета </a:t>
            </a:r>
            <a:br>
              <a:rPr lang="ru-RU" sz="1600" dirty="0" smtClean="0"/>
            </a:br>
            <a:r>
              <a:rPr lang="ru-RU" sz="1600" dirty="0" smtClean="0"/>
              <a:t>на блокадный Ленинград, взятого из документального фильма, создает атмосферу присутствия в напряженной и неизвестной для советского народа обстановке голодного и холодного осажденного города…</a:t>
            </a:r>
          </a:p>
          <a:p>
            <a:pPr marL="0" indent="0">
              <a:buFont typeface="Arial" panose="020B0604020202020204" pitchFamily="34" charset="0"/>
              <a:buNone/>
            </a:pPr>
            <a:r>
              <a:rPr lang="ru-RU" sz="1600" b="1" dirty="0" smtClean="0"/>
              <a:t>Информация о листовке «За голову </a:t>
            </a:r>
            <a:r>
              <a:rPr lang="ru-RU" sz="1600" b="1" dirty="0" err="1" smtClean="0"/>
              <a:t>Котина</a:t>
            </a:r>
            <a:r>
              <a:rPr lang="ru-RU" sz="1600" b="1" dirty="0" smtClean="0"/>
              <a:t> – 100 марок!» получена от Н.Ж. Котиной. В открытых источниках подобной информации нет, но зато благодаря Интернету удалось узнать чему </a:t>
            </a:r>
            <a:r>
              <a:rPr lang="ru-RU" sz="1600" b="1" dirty="0" smtClean="0"/>
              <a:t>тогда равнялась эта </a:t>
            </a:r>
            <a:r>
              <a:rPr lang="ru-RU" sz="1600" b="1" dirty="0" smtClean="0"/>
              <a:t>сумма.</a:t>
            </a:r>
            <a:endParaRPr lang="ru-RU" sz="1600" b="1" dirty="0"/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201" b="6399"/>
          <a:stretch/>
        </p:blipFill>
        <p:spPr>
          <a:xfrm>
            <a:off x="1083918" y="1250235"/>
            <a:ext cx="3600000" cy="5024574"/>
          </a:xfrm>
          <a:prstGeom prst="rect">
            <a:avLst/>
          </a:prstGeom>
          <a:ln w="38100">
            <a:solidFill>
              <a:schemeClr val="accent4">
                <a:lumMod val="75000"/>
              </a:schemeClr>
            </a:solidFill>
          </a:ln>
        </p:spPr>
      </p:pic>
      <p:sp>
        <p:nvSpPr>
          <p:cNvPr id="8" name="Прямоугольник 7"/>
          <p:cNvSpPr/>
          <p:nvPr/>
        </p:nvSpPr>
        <p:spPr>
          <a:xfrm>
            <a:off x="5099499" y="593523"/>
            <a:ext cx="6655483" cy="457635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600" b="1" dirty="0" smtClean="0">
                <a:solidFill>
                  <a:srgbClr val="B73A27"/>
                </a:solidFill>
              </a:rPr>
              <a:t>Выставка, посвященная вкладу Ж.Я. </a:t>
            </a:r>
            <a:r>
              <a:rPr lang="ru-RU" sz="2600" b="1" dirty="0" err="1" smtClean="0">
                <a:solidFill>
                  <a:srgbClr val="B73A27"/>
                </a:solidFill>
              </a:rPr>
              <a:t>Котина</a:t>
            </a:r>
            <a:r>
              <a:rPr lang="ru-RU" sz="2600" b="1" dirty="0" smtClean="0">
                <a:solidFill>
                  <a:srgbClr val="B73A27"/>
                </a:solidFill>
              </a:rPr>
              <a:t> </a:t>
            </a:r>
            <a:br>
              <a:rPr lang="ru-RU" sz="2600" b="1" dirty="0" smtClean="0">
                <a:solidFill>
                  <a:srgbClr val="B73A27"/>
                </a:solidFill>
              </a:rPr>
            </a:br>
            <a:r>
              <a:rPr lang="ru-RU" sz="2600" b="1" dirty="0" smtClean="0">
                <a:solidFill>
                  <a:srgbClr val="B73A27"/>
                </a:solidFill>
              </a:rPr>
              <a:t>в Великую Победу</a:t>
            </a:r>
            <a:endParaRPr lang="ru-RU" sz="2600" b="1" dirty="0">
              <a:solidFill>
                <a:srgbClr val="B73A27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091146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2">
            <a:extLst>
              <a:ext uri="{FF2B5EF4-FFF2-40B4-BE49-F238E27FC236}">
                <a16:creationId xmlns:a16="http://schemas.microsoft.com/office/drawing/2014/main" id="{E4779321-3296-E441-98A3-6FF7520E175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0"/>
            <a:ext cx="12385623" cy="6858000"/>
          </a:xfrm>
          <a:prstGeom prst="rect">
            <a:avLst/>
          </a:prstGeom>
        </p:spPr>
      </p:pic>
      <p:pic>
        <p:nvPicPr>
          <p:cNvPr id="3" name="Рисунок 3">
            <a:extLst>
              <a:ext uri="{FF2B5EF4-FFF2-40B4-BE49-F238E27FC236}">
                <a16:creationId xmlns:a16="http://schemas.microsoft.com/office/drawing/2014/main" id="{D95BC232-310E-7A44-85DF-1160E091508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" y="0"/>
            <a:ext cx="12385623" cy="6858000"/>
          </a:xfrm>
          <a:prstGeom prst="rect">
            <a:avLst/>
          </a:prstGeom>
        </p:spPr>
      </p:pic>
      <p:pic>
        <p:nvPicPr>
          <p:cNvPr id="4" name="Рисунок 4">
            <a:extLst>
              <a:ext uri="{FF2B5EF4-FFF2-40B4-BE49-F238E27FC236}">
                <a16:creationId xmlns:a16="http://schemas.microsoft.com/office/drawing/2014/main" id="{8B6DCB10-A9AD-BD44-B354-5914903D3FF5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V="1">
            <a:off x="361377" y="0"/>
            <a:ext cx="11830623" cy="5497340"/>
          </a:xfrm>
          <a:prstGeom prst="rect">
            <a:avLst/>
          </a:prstGeom>
        </p:spPr>
      </p:pic>
      <p:pic>
        <p:nvPicPr>
          <p:cNvPr id="5" name="Рисунок 5">
            <a:extLst>
              <a:ext uri="{FF2B5EF4-FFF2-40B4-BE49-F238E27FC236}">
                <a16:creationId xmlns:a16="http://schemas.microsoft.com/office/drawing/2014/main" id="{69CE0C57-F82E-A149-B627-5C2A7B571243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10424"/>
            <a:ext cx="12385621" cy="6968424"/>
          </a:xfrm>
          <a:prstGeom prst="rect">
            <a:avLst/>
          </a:prstGeom>
        </p:spPr>
      </p:pic>
      <p:pic>
        <p:nvPicPr>
          <p:cNvPr id="6" name="Рисунок 6">
            <a:extLst>
              <a:ext uri="{FF2B5EF4-FFF2-40B4-BE49-F238E27FC236}">
                <a16:creationId xmlns:a16="http://schemas.microsoft.com/office/drawing/2014/main" id="{7CD3ABE8-C472-6D4E-83E3-A552AE9E44C3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3" y="100379"/>
            <a:ext cx="12385623" cy="6757621"/>
          </a:xfrm>
          <a:prstGeom prst="rect">
            <a:avLst/>
          </a:prstGeom>
        </p:spPr>
      </p:pic>
      <p:pic>
        <p:nvPicPr>
          <p:cNvPr id="9" name="Рисунок 8"/>
          <p:cNvPicPr>
            <a:picLocks noChangeAspect="1"/>
          </p:cNvPicPr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067" b="5333"/>
          <a:stretch/>
        </p:blipFill>
        <p:spPr>
          <a:xfrm>
            <a:off x="829039" y="1139810"/>
            <a:ext cx="3600000" cy="5092781"/>
          </a:xfrm>
          <a:prstGeom prst="rect">
            <a:avLst/>
          </a:prstGeom>
          <a:ln w="38100">
            <a:solidFill>
              <a:schemeClr val="accent4">
                <a:lumMod val="75000"/>
              </a:schemeClr>
            </a:solidFill>
          </a:ln>
        </p:spPr>
      </p:pic>
      <p:sp>
        <p:nvSpPr>
          <p:cNvPr id="11" name="Объект 2"/>
          <p:cNvSpPr txBox="1">
            <a:spLocks/>
          </p:cNvSpPr>
          <p:nvPr/>
        </p:nvSpPr>
        <p:spPr>
          <a:xfrm>
            <a:off x="6510515" y="1626369"/>
            <a:ext cx="5047501" cy="3705639"/>
          </a:xfrm>
          <a:prstGeom prst="rect">
            <a:avLst/>
          </a:prstGeom>
          <a:noFill/>
        </p:spPr>
        <p:txBody>
          <a:bodyPr vert="horz" lIns="91440" tIns="45720" rIns="91440" bIns="45720" rtlCol="0">
            <a:normAutofit fontScale="92500" lnSpcReduction="10000"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anose="020B0604020202020204" pitchFamily="34" charset="0"/>
              <a:buNone/>
            </a:pPr>
            <a:r>
              <a:rPr lang="ru-RU" sz="1600" dirty="0" smtClean="0"/>
              <a:t>Данная информация сообщает о правительственной оценке вклада Ж.Я. </a:t>
            </a:r>
            <a:r>
              <a:rPr lang="ru-RU" sz="1600" dirty="0" err="1" smtClean="0"/>
              <a:t>Котина</a:t>
            </a:r>
            <a:r>
              <a:rPr lang="ru-RU" sz="1600" dirty="0" smtClean="0"/>
              <a:t> в отечественное танкостроение </a:t>
            </a:r>
            <a:r>
              <a:rPr lang="en-US" sz="1600" dirty="0" smtClean="0"/>
              <a:t/>
            </a:r>
            <a:br>
              <a:rPr lang="en-US" sz="1600" dirty="0" smtClean="0"/>
            </a:br>
            <a:r>
              <a:rPr lang="ru-RU" sz="1600" dirty="0" smtClean="0"/>
              <a:t>и показывает поэтапное развитие тяжелых танков, </a:t>
            </a:r>
            <a:r>
              <a:rPr lang="en-US" sz="1600" dirty="0" smtClean="0"/>
              <a:t/>
            </a:r>
            <a:br>
              <a:rPr lang="en-US" sz="1600" dirty="0" smtClean="0"/>
            </a:br>
            <a:r>
              <a:rPr lang="ru-RU" sz="1600" dirty="0" smtClean="0"/>
              <a:t>которые прямо с заводов отправлялись на фронт </a:t>
            </a:r>
            <a:r>
              <a:rPr lang="en-US" sz="1600" dirty="0" smtClean="0"/>
              <a:t/>
            </a:r>
            <a:br>
              <a:rPr lang="en-US" sz="1600" dirty="0" smtClean="0"/>
            </a:br>
            <a:r>
              <a:rPr lang="ru-RU" sz="1600" dirty="0" smtClean="0"/>
              <a:t>и оказывались на передовой в самый решающий момент. </a:t>
            </a:r>
          </a:p>
          <a:p>
            <a:pPr marL="0" indent="0">
              <a:buFont typeface="Arial" panose="020B0604020202020204" pitchFamily="34" charset="0"/>
              <a:buNone/>
            </a:pPr>
            <a:r>
              <a:rPr lang="ru-RU" sz="1600" dirty="0" smtClean="0"/>
              <a:t>В расширяющем звуковом сопровождении - малоизвестный факт о том, как во время рабочей встречи Сталина, </a:t>
            </a:r>
            <a:r>
              <a:rPr lang="ru-RU" sz="1600" dirty="0" err="1" smtClean="0"/>
              <a:t>Зальцмана</a:t>
            </a:r>
            <a:r>
              <a:rPr lang="ru-RU" sz="1600" dirty="0" smtClean="0"/>
              <a:t> и </a:t>
            </a:r>
            <a:r>
              <a:rPr lang="ru-RU" sz="1600" dirty="0" err="1" smtClean="0"/>
              <a:t>Котина</a:t>
            </a:r>
            <a:r>
              <a:rPr lang="ru-RU" sz="1600" dirty="0" smtClean="0"/>
              <a:t> в Москве, Сталин спросил: </a:t>
            </a:r>
            <a:br>
              <a:rPr lang="ru-RU" sz="1600" dirty="0" smtClean="0"/>
            </a:br>
            <a:r>
              <a:rPr lang="ru-RU" sz="1600" dirty="0" smtClean="0"/>
              <a:t>«А почему конструктор у нас в звании полковника?! </a:t>
            </a:r>
            <a:br>
              <a:rPr lang="ru-RU" sz="1600" dirty="0" smtClean="0"/>
            </a:br>
            <a:r>
              <a:rPr lang="ru-RU" sz="1600" dirty="0" smtClean="0"/>
              <a:t>Пора присвоить ему генеральское звание». </a:t>
            </a:r>
            <a:br>
              <a:rPr lang="ru-RU" sz="1600" dirty="0" smtClean="0"/>
            </a:br>
            <a:r>
              <a:rPr lang="ru-RU" sz="1600" dirty="0" smtClean="0"/>
              <a:t>И </a:t>
            </a:r>
            <a:r>
              <a:rPr lang="ru-RU" sz="1600" b="1" dirty="0" smtClean="0"/>
              <a:t>6 января 1942 года, в свои 33 года, Ж.Я. </a:t>
            </a:r>
            <a:r>
              <a:rPr lang="ru-RU" sz="1600" b="1" dirty="0" err="1" smtClean="0"/>
              <a:t>Котин</a:t>
            </a:r>
            <a:r>
              <a:rPr lang="ru-RU" sz="1600" b="1" dirty="0" smtClean="0"/>
              <a:t> стал самым молодым генералом Красной армии того времени!</a:t>
            </a:r>
          </a:p>
          <a:p>
            <a:pPr marL="0" indent="0">
              <a:buFont typeface="Arial" panose="020B0604020202020204" pitchFamily="34" charset="0"/>
              <a:buNone/>
            </a:pPr>
            <a:r>
              <a:rPr lang="ru-RU" sz="1600" dirty="0" smtClean="0"/>
              <a:t>Полезен</a:t>
            </a:r>
            <a:r>
              <a:rPr lang="en-US" sz="1600" dirty="0" smtClean="0"/>
              <a:t> </a:t>
            </a:r>
            <a:r>
              <a:rPr lang="ru-RU" sz="1600" dirty="0" smtClean="0"/>
              <a:t>своей содержательностью и голосовой рассказ о решительной борьбе за весовую дисциплину, о проблеме </a:t>
            </a:r>
            <a:br>
              <a:rPr lang="ru-RU" sz="1600" dirty="0" smtClean="0"/>
            </a:br>
            <a:r>
              <a:rPr lang="ru-RU" sz="1600" dirty="0" smtClean="0"/>
              <a:t>с надежностью коробок перемены передач, укреплении отдела технического контроля квалифицированными кадрами…</a:t>
            </a:r>
            <a:endParaRPr lang="ru-RU" sz="1600" dirty="0"/>
          </a:p>
        </p:txBody>
      </p:sp>
      <p:sp>
        <p:nvSpPr>
          <p:cNvPr id="10" name="Прямоугольник 9"/>
          <p:cNvSpPr/>
          <p:nvPr/>
        </p:nvSpPr>
        <p:spPr>
          <a:xfrm>
            <a:off x="5006335" y="547803"/>
            <a:ext cx="6655483" cy="457635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600" b="1" dirty="0" smtClean="0">
                <a:solidFill>
                  <a:srgbClr val="B53827"/>
                </a:solidFill>
              </a:rPr>
              <a:t>Выставка, посвященная вкладу Ж.Я. </a:t>
            </a:r>
            <a:r>
              <a:rPr lang="ru-RU" sz="2600" b="1" dirty="0" err="1" smtClean="0">
                <a:solidFill>
                  <a:srgbClr val="B53827"/>
                </a:solidFill>
              </a:rPr>
              <a:t>Котина</a:t>
            </a:r>
            <a:r>
              <a:rPr lang="ru-RU" sz="2600" b="1" dirty="0" smtClean="0">
                <a:solidFill>
                  <a:srgbClr val="B53827"/>
                </a:solidFill>
              </a:rPr>
              <a:t> </a:t>
            </a:r>
            <a:br>
              <a:rPr lang="ru-RU" sz="2600" b="1" dirty="0" smtClean="0">
                <a:solidFill>
                  <a:srgbClr val="B53827"/>
                </a:solidFill>
              </a:rPr>
            </a:br>
            <a:r>
              <a:rPr lang="ru-RU" sz="2600" b="1" dirty="0" smtClean="0">
                <a:solidFill>
                  <a:srgbClr val="B53827"/>
                </a:solidFill>
              </a:rPr>
              <a:t>в Великую Победу</a:t>
            </a:r>
            <a:endParaRPr lang="ru-RU" sz="2600" b="1" dirty="0">
              <a:solidFill>
                <a:srgbClr val="B53827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065625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2">
            <a:extLst>
              <a:ext uri="{FF2B5EF4-FFF2-40B4-BE49-F238E27FC236}">
                <a16:creationId xmlns:a16="http://schemas.microsoft.com/office/drawing/2014/main" id="{5ED9C382-99DD-024C-A83B-4B0137F8D57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750790"/>
          </a:xfrm>
          <a:prstGeom prst="rect">
            <a:avLst/>
          </a:prstGeom>
        </p:spPr>
      </p:pic>
      <p:pic>
        <p:nvPicPr>
          <p:cNvPr id="3" name="Рисунок 3">
            <a:extLst>
              <a:ext uri="{FF2B5EF4-FFF2-40B4-BE49-F238E27FC236}">
                <a16:creationId xmlns:a16="http://schemas.microsoft.com/office/drawing/2014/main" id="{F70EF578-D991-6B43-986B-290992D520A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4" name="Рисунок 4">
            <a:extLst>
              <a:ext uri="{FF2B5EF4-FFF2-40B4-BE49-F238E27FC236}">
                <a16:creationId xmlns:a16="http://schemas.microsoft.com/office/drawing/2014/main" id="{96833141-04F4-8540-8E51-598C834BBFCF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0"/>
            <a:ext cx="12192001" cy="6858000"/>
          </a:xfrm>
          <a:prstGeom prst="rect">
            <a:avLst/>
          </a:prstGeom>
        </p:spPr>
      </p:pic>
      <p:pic>
        <p:nvPicPr>
          <p:cNvPr id="5" name="Рисунок 5">
            <a:extLst>
              <a:ext uri="{FF2B5EF4-FFF2-40B4-BE49-F238E27FC236}">
                <a16:creationId xmlns:a16="http://schemas.microsoft.com/office/drawing/2014/main" id="{3D3AB676-D932-D84F-AA1B-65790BD3E367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0"/>
            <a:ext cx="12192001" cy="6858000"/>
          </a:xfrm>
          <a:prstGeom prst="rect">
            <a:avLst/>
          </a:prstGeom>
        </p:spPr>
      </p:pic>
      <p:pic>
        <p:nvPicPr>
          <p:cNvPr id="6" name="Рисунок 6">
            <a:extLst>
              <a:ext uri="{FF2B5EF4-FFF2-40B4-BE49-F238E27FC236}">
                <a16:creationId xmlns:a16="http://schemas.microsoft.com/office/drawing/2014/main" id="{92917DD8-263E-CE40-9E0F-97890EA7747A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" y="0"/>
            <a:ext cx="12192000" cy="6858000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067" b="4800"/>
          <a:stretch/>
        </p:blipFill>
        <p:spPr>
          <a:xfrm>
            <a:off x="829914" y="1250235"/>
            <a:ext cx="3600000" cy="5123095"/>
          </a:xfrm>
          <a:prstGeom prst="rect">
            <a:avLst/>
          </a:prstGeom>
          <a:ln w="38100">
            <a:solidFill>
              <a:schemeClr val="accent4">
                <a:lumMod val="75000"/>
              </a:schemeClr>
            </a:solidFill>
          </a:ln>
        </p:spPr>
      </p:pic>
      <p:sp>
        <p:nvSpPr>
          <p:cNvPr id="12" name="Объект 2"/>
          <p:cNvSpPr txBox="1">
            <a:spLocks/>
          </p:cNvSpPr>
          <p:nvPr/>
        </p:nvSpPr>
        <p:spPr>
          <a:xfrm>
            <a:off x="6095998" y="1916746"/>
            <a:ext cx="5824728" cy="4137544"/>
          </a:xfrm>
          <a:prstGeom prst="rect">
            <a:avLst/>
          </a:prstGeom>
          <a:noFill/>
        </p:spPr>
        <p:txBody>
          <a:bodyPr vert="horz" lIns="91440" tIns="45720" rIns="91440" bIns="45720" rtlCol="0">
            <a:normAutofit fontScale="77500" lnSpcReduction="20000"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anose="020B0604020202020204" pitchFamily="34" charset="0"/>
              <a:buNone/>
            </a:pPr>
            <a:r>
              <a:rPr lang="ru-RU" sz="1600" dirty="0" smtClean="0"/>
              <a:t>В редких упоминаниях о взаимоотношениях </a:t>
            </a:r>
            <a:r>
              <a:rPr lang="ru-RU" sz="1600" dirty="0" err="1" smtClean="0"/>
              <a:t>Котина</a:t>
            </a:r>
            <a:r>
              <a:rPr lang="ru-RU" sz="1600" dirty="0" smtClean="0"/>
              <a:t> с командирами экипажей, механиками-водителями, конструкторами и рабочими завода, чувствуется неравнодушное отношение главного конструктора к машинам и человеческое отношение к людям, что подтверждается и воспоминаниями Н.Ж. Котиной: </a:t>
            </a:r>
            <a:br>
              <a:rPr lang="ru-RU" sz="1600" dirty="0" smtClean="0"/>
            </a:br>
            <a:r>
              <a:rPr lang="ru-RU" sz="1600" dirty="0" smtClean="0"/>
              <a:t>«Отец никогда не позволял себе грубо разговаривать с подчиненными, </a:t>
            </a:r>
            <a:br>
              <a:rPr lang="ru-RU" sz="1600" dirty="0" smtClean="0"/>
            </a:br>
            <a:r>
              <a:rPr lang="ru-RU" sz="1600" dirty="0" smtClean="0"/>
              <a:t>так как они не могли ему ответить тем же. Он внимательно выслушивал </a:t>
            </a:r>
            <a:br>
              <a:rPr lang="ru-RU" sz="1600" dirty="0" smtClean="0"/>
            </a:br>
            <a:r>
              <a:rPr lang="ru-RU" sz="1600" dirty="0" smtClean="0"/>
              <a:t>все замечания танкистов, также принимал каждое пожелание </a:t>
            </a:r>
            <a:br>
              <a:rPr lang="ru-RU" sz="1600" dirty="0" smtClean="0"/>
            </a:br>
            <a:r>
              <a:rPr lang="ru-RU" sz="1600" dirty="0" smtClean="0"/>
              <a:t>производственников…»</a:t>
            </a:r>
            <a:endParaRPr lang="ru-RU" sz="1600" dirty="0"/>
          </a:p>
          <a:p>
            <a:pPr marL="0" indent="0">
              <a:buNone/>
            </a:pPr>
            <a:r>
              <a:rPr lang="ru-RU" sz="1600" b="1" dirty="0" smtClean="0"/>
              <a:t>Откровением для руководителя и студентов стал «Рапорт товарищу Сталину </a:t>
            </a:r>
            <a:br>
              <a:rPr lang="ru-RU" sz="1600" b="1" dirty="0" smtClean="0"/>
            </a:br>
            <a:r>
              <a:rPr lang="ru-RU" sz="1600" b="1" dirty="0" smtClean="0"/>
              <a:t>от большевиков Челябинской области», </a:t>
            </a:r>
            <a:r>
              <a:rPr lang="ru-RU" sz="1600" dirty="0" smtClean="0"/>
              <a:t>ссылка на который вышла при очередном запросе по ключевому слову «</a:t>
            </a:r>
            <a:r>
              <a:rPr lang="ru-RU" sz="1600" dirty="0" err="1" smtClean="0"/>
              <a:t>Танкоград</a:t>
            </a:r>
            <a:r>
              <a:rPr lang="ru-RU" sz="1600" dirty="0" smtClean="0"/>
              <a:t>» в поисковике Яндекса. </a:t>
            </a:r>
            <a:br>
              <a:rPr lang="ru-RU" sz="1600" dirty="0" smtClean="0"/>
            </a:br>
            <a:r>
              <a:rPr lang="ru-RU" sz="1600" dirty="0" smtClean="0"/>
              <a:t>Интересен и сюжет </a:t>
            </a:r>
            <a:r>
              <a:rPr lang="ru-RU" sz="1600" i="1" dirty="0" smtClean="0"/>
              <a:t>(</a:t>
            </a:r>
            <a:r>
              <a:rPr lang="en-US" sz="1600" i="1" dirty="0"/>
              <a:t>QR</a:t>
            </a:r>
            <a:r>
              <a:rPr lang="ru-RU" sz="1600" i="1" dirty="0" smtClean="0"/>
              <a:t>-код) </a:t>
            </a:r>
            <a:r>
              <a:rPr lang="ru-RU" sz="1600" dirty="0" smtClean="0"/>
              <a:t>об этом издании, весом в 35 кг. Рапорт был изготовлен всего в двух экземплярах. Футляр на Рапорт сделан из пуленепробиваемого оргстекла, которое в военное время изготавливали на челябинском заводе К-4 </a:t>
            </a:r>
            <a:br>
              <a:rPr lang="ru-RU" sz="1600" dirty="0" smtClean="0"/>
            </a:br>
            <a:r>
              <a:rPr lang="ru-RU" sz="1600" dirty="0" smtClean="0"/>
              <a:t>для самолетов. </a:t>
            </a:r>
          </a:p>
          <a:p>
            <a:pPr marL="0" indent="0">
              <a:buFont typeface="Arial" panose="020B0604020202020204" pitchFamily="34" charset="0"/>
              <a:buNone/>
            </a:pPr>
            <a:r>
              <a:rPr lang="ru-RU" sz="1600" dirty="0" smtClean="0"/>
              <a:t>Труд не менее сотни авторов с отчетами о работе более 40 оборонных предприятий Челябинской области на 53 листах не содержал ни одной конкретной цифры, - условия военного времени требовали режима секретности.</a:t>
            </a:r>
          </a:p>
          <a:p>
            <a:pPr marL="0" indent="0">
              <a:buFont typeface="Arial" panose="020B0604020202020204" pitchFamily="34" charset="0"/>
              <a:buNone/>
            </a:pPr>
            <a:r>
              <a:rPr lang="ru-RU" sz="1600" b="1" dirty="0" smtClean="0"/>
              <a:t>До 1991 года Рапорт хранился отдельно и считался секретным.</a:t>
            </a:r>
          </a:p>
          <a:p>
            <a:pPr marL="0" indent="0">
              <a:buFont typeface="Arial" panose="020B0604020202020204" pitchFamily="34" charset="0"/>
              <a:buNone/>
            </a:pPr>
            <a:r>
              <a:rPr lang="ru-RU" sz="1600" dirty="0" smtClean="0"/>
              <a:t>Главная ценность раритета не в его масштабе, а в том, что Рапорт – </a:t>
            </a:r>
            <a:br>
              <a:rPr lang="ru-RU" sz="1600" dirty="0" smtClean="0"/>
            </a:br>
            <a:r>
              <a:rPr lang="ru-RU" sz="1600" dirty="0" smtClean="0"/>
              <a:t>это необыкновенный исторический документ, воплотивший черты того времени: любовь к родной стране и веру в победу.</a:t>
            </a:r>
            <a:endParaRPr lang="ru-RU" sz="1600" dirty="0"/>
          </a:p>
        </p:txBody>
      </p:sp>
      <p:sp>
        <p:nvSpPr>
          <p:cNvPr id="10" name="Прямоугольник 9"/>
          <p:cNvSpPr/>
          <p:nvPr/>
        </p:nvSpPr>
        <p:spPr>
          <a:xfrm>
            <a:off x="5189215" y="538659"/>
            <a:ext cx="6655483" cy="457635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600" b="1" dirty="0" smtClean="0">
                <a:solidFill>
                  <a:srgbClr val="F15A2A"/>
                </a:solidFill>
              </a:rPr>
              <a:t>Выставка, посвященная вкладу Ж.Я. </a:t>
            </a:r>
            <a:r>
              <a:rPr lang="ru-RU" sz="2600" b="1" dirty="0" err="1" smtClean="0">
                <a:solidFill>
                  <a:srgbClr val="F15A2A"/>
                </a:solidFill>
              </a:rPr>
              <a:t>Котина</a:t>
            </a:r>
            <a:r>
              <a:rPr lang="ru-RU" sz="2600" b="1" dirty="0" smtClean="0">
                <a:solidFill>
                  <a:srgbClr val="F15A2A"/>
                </a:solidFill>
              </a:rPr>
              <a:t> </a:t>
            </a:r>
            <a:br>
              <a:rPr lang="ru-RU" sz="2600" b="1" dirty="0" smtClean="0">
                <a:solidFill>
                  <a:srgbClr val="F15A2A"/>
                </a:solidFill>
              </a:rPr>
            </a:br>
            <a:r>
              <a:rPr lang="ru-RU" sz="2600" b="1" dirty="0" smtClean="0">
                <a:solidFill>
                  <a:srgbClr val="F15A2A"/>
                </a:solidFill>
              </a:rPr>
              <a:t>в Великую Победу</a:t>
            </a:r>
            <a:endParaRPr lang="ru-RU" sz="2600" b="1" dirty="0">
              <a:solidFill>
                <a:srgbClr val="F15A2A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693269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2">
            <a:extLst>
              <a:ext uri="{FF2B5EF4-FFF2-40B4-BE49-F238E27FC236}">
                <a16:creationId xmlns:a16="http://schemas.microsoft.com/office/drawing/2014/main" id="{FA4385A3-A412-A644-8911-29CD81C4C76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0"/>
            <a:ext cx="12385623" cy="6858000"/>
          </a:xfrm>
          <a:prstGeom prst="rect">
            <a:avLst/>
          </a:prstGeom>
        </p:spPr>
      </p:pic>
      <p:pic>
        <p:nvPicPr>
          <p:cNvPr id="4" name="Рисунок 4">
            <a:extLst>
              <a:ext uri="{FF2B5EF4-FFF2-40B4-BE49-F238E27FC236}">
                <a16:creationId xmlns:a16="http://schemas.microsoft.com/office/drawing/2014/main" id="{CB0D2A4F-73DE-644A-B2EE-E1196D2F5CF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0"/>
            <a:ext cx="12385623" cy="6858000"/>
          </a:xfrm>
          <a:prstGeom prst="rect">
            <a:avLst/>
          </a:prstGeom>
        </p:spPr>
      </p:pic>
      <p:pic>
        <p:nvPicPr>
          <p:cNvPr id="5" name="Рисунок 5">
            <a:extLst>
              <a:ext uri="{FF2B5EF4-FFF2-40B4-BE49-F238E27FC236}">
                <a16:creationId xmlns:a16="http://schemas.microsoft.com/office/drawing/2014/main" id="{9BFD895A-317A-0A42-87C4-AAC81A60CA6F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6" name="Рисунок 6">
            <a:extLst>
              <a:ext uri="{FF2B5EF4-FFF2-40B4-BE49-F238E27FC236}">
                <a16:creationId xmlns:a16="http://schemas.microsoft.com/office/drawing/2014/main" id="{D677F700-331C-4346-97CC-09B508FD750B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2" cy="6858000"/>
          </a:xfrm>
          <a:prstGeom prst="rect">
            <a:avLst/>
          </a:prstGeom>
        </p:spPr>
      </p:pic>
      <p:sp>
        <p:nvSpPr>
          <p:cNvPr id="12" name="Объект 2"/>
          <p:cNvSpPr txBox="1">
            <a:spLocks/>
          </p:cNvSpPr>
          <p:nvPr/>
        </p:nvSpPr>
        <p:spPr>
          <a:xfrm>
            <a:off x="6300216" y="1930139"/>
            <a:ext cx="5102351" cy="3656401"/>
          </a:xfrm>
          <a:prstGeom prst="rect">
            <a:avLst/>
          </a:prstGeom>
          <a:noFill/>
        </p:spPr>
        <p:txBody>
          <a:bodyPr vert="horz" lIns="91440" tIns="45720" rIns="91440" bIns="45720" rtlCol="0">
            <a:normAutofit fontScale="70000" lnSpcReduction="20000"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anose="020B0604020202020204" pitchFamily="34" charset="0"/>
              <a:buNone/>
            </a:pPr>
            <a:r>
              <a:rPr lang="ru-RU" sz="1600" dirty="0" smtClean="0"/>
              <a:t>…В начале апреля 1943 года были получены достоверные данные </a:t>
            </a:r>
            <a:br>
              <a:rPr lang="ru-RU" sz="1600" dirty="0" smtClean="0"/>
            </a:br>
            <a:r>
              <a:rPr lang="ru-RU" sz="1600" dirty="0" smtClean="0"/>
              <a:t>о броневой защите немецкого тяжелого танка «Тигр». </a:t>
            </a:r>
            <a:br>
              <a:rPr lang="ru-RU" sz="1600" dirty="0" smtClean="0"/>
            </a:br>
            <a:r>
              <a:rPr lang="ru-RU" sz="1600" dirty="0" smtClean="0"/>
              <a:t>И уже 15 апреля вышло постановление Государственного комитета обороны СССР о создании «мощных танковых пушек». </a:t>
            </a:r>
            <a:br>
              <a:rPr lang="ru-RU" sz="1600" dirty="0" smtClean="0"/>
            </a:br>
            <a:r>
              <a:rPr lang="ru-RU" sz="1600" dirty="0"/>
              <a:t>З</a:t>
            </a:r>
            <a:r>
              <a:rPr lang="ru-RU" sz="1600" dirty="0" smtClean="0"/>
              <a:t>адачу создания нового танка коллектив Челябинского Кировского завода решил в рекордно короткий срок. </a:t>
            </a:r>
          </a:p>
          <a:p>
            <a:pPr marL="0" indent="0">
              <a:buFont typeface="Arial" panose="020B0604020202020204" pitchFamily="34" charset="0"/>
              <a:buNone/>
            </a:pPr>
            <a:r>
              <a:rPr lang="ru-RU" sz="1600" b="1" dirty="0" smtClean="0"/>
              <a:t>Неожиданной для авторов проекта и для Надежды </a:t>
            </a:r>
            <a:r>
              <a:rPr lang="ru-RU" sz="1600" b="1" dirty="0" err="1" smtClean="0"/>
              <a:t>Жозефовны</a:t>
            </a:r>
            <a:r>
              <a:rPr lang="ru-RU" sz="1600" b="1" dirty="0" smtClean="0"/>
              <a:t> стала достоверная информация о том, что «война была еще на середине, </a:t>
            </a:r>
            <a:br>
              <a:rPr lang="ru-RU" sz="1600" b="1" dirty="0" smtClean="0"/>
            </a:br>
            <a:r>
              <a:rPr lang="ru-RU" sz="1600" b="1" dirty="0" smtClean="0"/>
              <a:t>а в </a:t>
            </a:r>
            <a:r>
              <a:rPr lang="ru-RU" sz="1600" b="1" dirty="0" err="1" smtClean="0"/>
              <a:t>Танкограде</a:t>
            </a:r>
            <a:r>
              <a:rPr lang="ru-RU" sz="1600" b="1" dirty="0" smtClean="0"/>
              <a:t> уже думали о Победе». </a:t>
            </a:r>
            <a:br>
              <a:rPr lang="ru-RU" sz="1600" b="1" dirty="0" smtClean="0"/>
            </a:br>
            <a:endParaRPr lang="ru-RU" sz="1600" b="1" dirty="0" smtClean="0"/>
          </a:p>
          <a:p>
            <a:pPr marL="0" indent="0">
              <a:buFont typeface="Arial" panose="020B0604020202020204" pitchFamily="34" charset="0"/>
              <a:buNone/>
            </a:pPr>
            <a:r>
              <a:rPr lang="ru-RU" sz="1600" dirty="0" smtClean="0"/>
              <a:t>Было сделано две модификации танка ИС. Огневая сила ИС-2 </a:t>
            </a:r>
            <a:br>
              <a:rPr lang="ru-RU" sz="1600" dirty="0" smtClean="0"/>
            </a:br>
            <a:r>
              <a:rPr lang="ru-RU" sz="1600" dirty="0" smtClean="0"/>
              <a:t>по сравнению с КВ выросла более чем в пять раз. </a:t>
            </a:r>
            <a:br>
              <a:rPr lang="ru-RU" sz="1600" dirty="0" smtClean="0"/>
            </a:br>
            <a:r>
              <a:rPr lang="ru-RU" sz="1600" dirty="0" smtClean="0"/>
              <a:t>Врагу тогда так и не удалось создать ничего равноценного. </a:t>
            </a:r>
          </a:p>
          <a:p>
            <a:pPr marL="0" indent="0">
              <a:buFont typeface="Arial" panose="020B0604020202020204" pitchFamily="34" charset="0"/>
              <a:buNone/>
            </a:pPr>
            <a:r>
              <a:rPr lang="ru-RU" sz="1600" dirty="0" smtClean="0"/>
              <a:t>Вся эта работа проходила под постоянным вниманием Сталина.  </a:t>
            </a:r>
            <a:br>
              <a:rPr lang="ru-RU" sz="1600" dirty="0" smtClean="0"/>
            </a:br>
            <a:r>
              <a:rPr lang="ru-RU" sz="1600" dirty="0" smtClean="0"/>
              <a:t>При осмотре новых тяжелых танков и </a:t>
            </a:r>
            <a:r>
              <a:rPr lang="ru-RU" sz="1600" dirty="0" err="1" smtClean="0"/>
              <a:t>артсамоходов</a:t>
            </a:r>
            <a:r>
              <a:rPr lang="ru-RU" sz="1600" dirty="0" smtClean="0"/>
              <a:t>, прибывших в Кремль, Сталин впервые залез на танк…</a:t>
            </a:r>
          </a:p>
          <a:p>
            <a:pPr marL="0" indent="0">
              <a:buFont typeface="Arial" panose="020B0604020202020204" pitchFamily="34" charset="0"/>
              <a:buNone/>
            </a:pPr>
            <a:r>
              <a:rPr lang="ru-RU" sz="1600" dirty="0" smtClean="0"/>
              <a:t>После успешных испытаний «Объекта 240» поступило распоряжение </a:t>
            </a:r>
            <a:br>
              <a:rPr lang="ru-RU" sz="1600" dirty="0" smtClean="0"/>
            </a:br>
            <a:r>
              <a:rPr lang="ru-RU" sz="1600" dirty="0" smtClean="0"/>
              <a:t>о немедленном запуске его в серийное производство.</a:t>
            </a:r>
          </a:p>
          <a:p>
            <a:pPr marL="0" indent="0">
              <a:buFont typeface="Arial" panose="020B0604020202020204" pitchFamily="34" charset="0"/>
              <a:buNone/>
            </a:pPr>
            <a:r>
              <a:rPr lang="ru-RU" sz="1600" dirty="0" smtClean="0"/>
              <a:t>…Но во время освобождения городов Европы и участия в Берлинской операции разрывами снарядов и обломками зданий часто срывало и деформировало </a:t>
            </a:r>
            <a:r>
              <a:rPr lang="ru-RU" sz="1600" dirty="0" err="1" smtClean="0"/>
              <a:t>противокумулятивные</a:t>
            </a:r>
            <a:r>
              <a:rPr lang="ru-RU" sz="1600" dirty="0" smtClean="0"/>
              <a:t> экраны наших танков. </a:t>
            </a:r>
            <a:br>
              <a:rPr lang="ru-RU" sz="1600" dirty="0" smtClean="0"/>
            </a:br>
            <a:r>
              <a:rPr lang="ru-RU" sz="1600" dirty="0" smtClean="0"/>
              <a:t>О том, какие страшные последствия это вызывало предлагаем послушать </a:t>
            </a:r>
            <a:br>
              <a:rPr lang="ru-RU" sz="1600" dirty="0" smtClean="0"/>
            </a:br>
            <a:r>
              <a:rPr lang="ru-RU" sz="1600" dirty="0" smtClean="0"/>
              <a:t>по </a:t>
            </a:r>
            <a:r>
              <a:rPr lang="en-US" sz="1600" dirty="0" smtClean="0"/>
              <a:t>QR</a:t>
            </a:r>
            <a:r>
              <a:rPr lang="ru-RU" sz="1600" dirty="0" smtClean="0"/>
              <a:t>- коду </a:t>
            </a:r>
            <a:r>
              <a:rPr lang="ru-RU" sz="1600" i="1" dirty="0" smtClean="0"/>
              <a:t>(слайд № 2, с 25:10).</a:t>
            </a:r>
            <a:endParaRPr lang="ru-RU" sz="1600" i="1" dirty="0"/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800" b="5200"/>
          <a:stretch/>
        </p:blipFill>
        <p:spPr>
          <a:xfrm>
            <a:off x="835684" y="1411600"/>
            <a:ext cx="3600000" cy="5115516"/>
          </a:xfrm>
          <a:prstGeom prst="rect">
            <a:avLst/>
          </a:prstGeom>
          <a:ln w="38100">
            <a:solidFill>
              <a:schemeClr val="accent4">
                <a:lumMod val="75000"/>
              </a:schemeClr>
            </a:solidFill>
          </a:ln>
        </p:spPr>
      </p:pic>
      <p:sp>
        <p:nvSpPr>
          <p:cNvPr id="9" name="Прямоугольник 8"/>
          <p:cNvSpPr/>
          <p:nvPr/>
        </p:nvSpPr>
        <p:spPr>
          <a:xfrm>
            <a:off x="5042911" y="547803"/>
            <a:ext cx="6655483" cy="457635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600" b="1" dirty="0" smtClean="0">
                <a:solidFill>
                  <a:srgbClr val="425863"/>
                </a:solidFill>
              </a:rPr>
              <a:t>Выставка, посвященная вкладу Ж.Я. </a:t>
            </a:r>
            <a:r>
              <a:rPr lang="ru-RU" sz="2600" b="1" dirty="0" err="1" smtClean="0">
                <a:solidFill>
                  <a:srgbClr val="425863"/>
                </a:solidFill>
              </a:rPr>
              <a:t>Котина</a:t>
            </a:r>
            <a:r>
              <a:rPr lang="ru-RU" sz="2600" b="1" dirty="0" smtClean="0">
                <a:solidFill>
                  <a:srgbClr val="425863"/>
                </a:solidFill>
              </a:rPr>
              <a:t> </a:t>
            </a:r>
            <a:br>
              <a:rPr lang="ru-RU" sz="2600" b="1" dirty="0" smtClean="0">
                <a:solidFill>
                  <a:srgbClr val="425863"/>
                </a:solidFill>
              </a:rPr>
            </a:br>
            <a:r>
              <a:rPr lang="ru-RU" sz="2600" b="1" dirty="0" smtClean="0">
                <a:solidFill>
                  <a:srgbClr val="425863"/>
                </a:solidFill>
              </a:rPr>
              <a:t>в Великую Победу</a:t>
            </a:r>
            <a:endParaRPr lang="ru-RU" sz="2600" b="1" dirty="0">
              <a:solidFill>
                <a:srgbClr val="425863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143507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2">
            <a:extLst>
              <a:ext uri="{FF2B5EF4-FFF2-40B4-BE49-F238E27FC236}">
                <a16:creationId xmlns:a16="http://schemas.microsoft.com/office/drawing/2014/main" id="{348BA19D-FCC5-304F-A43C-D8454715EBF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400785" cy="6866395"/>
          </a:xfrm>
          <a:prstGeom prst="rect">
            <a:avLst/>
          </a:prstGeom>
        </p:spPr>
      </p:pic>
      <p:pic>
        <p:nvPicPr>
          <p:cNvPr id="4" name="Рисунок 4">
            <a:extLst>
              <a:ext uri="{FF2B5EF4-FFF2-40B4-BE49-F238E27FC236}">
                <a16:creationId xmlns:a16="http://schemas.microsoft.com/office/drawing/2014/main" id="{E420EE29-0676-6B4B-889E-49349882891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0"/>
            <a:ext cx="12385623" cy="6858000"/>
          </a:xfrm>
          <a:prstGeom prst="rect">
            <a:avLst/>
          </a:prstGeom>
        </p:spPr>
      </p:pic>
      <p:pic>
        <p:nvPicPr>
          <p:cNvPr id="5" name="Рисунок 5">
            <a:extLst>
              <a:ext uri="{FF2B5EF4-FFF2-40B4-BE49-F238E27FC236}">
                <a16:creationId xmlns:a16="http://schemas.microsoft.com/office/drawing/2014/main" id="{DB5A3E78-6E55-1B40-99AF-BBD9005CC35F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5165" y="0"/>
            <a:ext cx="12415950" cy="6866395"/>
          </a:xfrm>
          <a:prstGeom prst="rect">
            <a:avLst/>
          </a:prstGeom>
        </p:spPr>
      </p:pic>
      <p:pic>
        <p:nvPicPr>
          <p:cNvPr id="6" name="Рисунок 6">
            <a:extLst>
              <a:ext uri="{FF2B5EF4-FFF2-40B4-BE49-F238E27FC236}">
                <a16:creationId xmlns:a16="http://schemas.microsoft.com/office/drawing/2014/main" id="{CE3D38B2-ED6F-784F-A43A-62A16AC8C750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5165" y="0"/>
            <a:ext cx="12400784" cy="6866395"/>
          </a:xfrm>
          <a:prstGeom prst="rect">
            <a:avLst/>
          </a:prstGeom>
        </p:spPr>
      </p:pic>
      <p:pic>
        <p:nvPicPr>
          <p:cNvPr id="7" name="Рисунок 7">
            <a:extLst>
              <a:ext uri="{FF2B5EF4-FFF2-40B4-BE49-F238E27FC236}">
                <a16:creationId xmlns:a16="http://schemas.microsoft.com/office/drawing/2014/main" id="{D05BE8A9-EEFD-FC49-88E8-C65DE3605C63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V="1">
            <a:off x="0" y="-1"/>
            <a:ext cx="12192000" cy="8401507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897" b="6939"/>
          <a:stretch/>
        </p:blipFill>
        <p:spPr>
          <a:xfrm>
            <a:off x="829037" y="1140945"/>
            <a:ext cx="3600000" cy="5011224"/>
          </a:xfrm>
          <a:prstGeom prst="rect">
            <a:avLst/>
          </a:prstGeom>
          <a:ln>
            <a:solidFill>
              <a:schemeClr val="accent4">
                <a:lumMod val="75000"/>
              </a:schemeClr>
            </a:solidFill>
          </a:ln>
        </p:spPr>
      </p:pic>
      <p:sp>
        <p:nvSpPr>
          <p:cNvPr id="10" name="Объект 2"/>
          <p:cNvSpPr txBox="1">
            <a:spLocks/>
          </p:cNvSpPr>
          <p:nvPr/>
        </p:nvSpPr>
        <p:spPr>
          <a:xfrm>
            <a:off x="6096000" y="2447531"/>
            <a:ext cx="4922519" cy="3506441"/>
          </a:xfrm>
          <a:prstGeom prst="rect">
            <a:avLst/>
          </a:prstGeom>
          <a:noFill/>
        </p:spPr>
        <p:txBody>
          <a:bodyPr vert="horz" lIns="91440" tIns="45720" rIns="91440" bIns="45720" rtlCol="0">
            <a:normAutofit fontScale="85000" lnSpcReduction="20000"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anose="020B0604020202020204" pitchFamily="34" charset="0"/>
              <a:buNone/>
            </a:pPr>
            <a:r>
              <a:rPr lang="ru-RU" sz="1600" b="1" dirty="0" smtClean="0"/>
              <a:t>Финальная точка начинается с самого настоящего исторического боя кремлевских курантов – звуковой дорожки документального фильма об историческом Параде Победы 24 июня 1945 года на Красной площади в Москве.</a:t>
            </a:r>
          </a:p>
          <a:p>
            <a:pPr marL="0" indent="0">
              <a:buFont typeface="Arial" panose="020B0604020202020204" pitchFamily="34" charset="0"/>
              <a:buNone/>
            </a:pPr>
            <a:r>
              <a:rPr lang="ru-RU" sz="1600" dirty="0" smtClean="0"/>
              <a:t>В параде техники участвовали лучшие танки Великой Отечественной войны – Т-34 и ИС. </a:t>
            </a:r>
            <a:r>
              <a:rPr lang="ru-RU" sz="1600" b="1" dirty="0" smtClean="0"/>
              <a:t>Пожалуй, мало кто знает, что ради того, чтобы выделить танкистов на этом параде пошли на нарушение устава </a:t>
            </a:r>
            <a:r>
              <a:rPr lang="ru-RU" sz="1600" i="1" dirty="0" smtClean="0"/>
              <a:t>(подробности у аудиогида).</a:t>
            </a:r>
          </a:p>
          <a:p>
            <a:pPr marL="0" indent="0">
              <a:buFont typeface="Arial" panose="020B0604020202020204" pitchFamily="34" charset="0"/>
              <a:buNone/>
            </a:pPr>
            <a:r>
              <a:rPr lang="ru-RU" sz="1600" b="1" dirty="0" smtClean="0"/>
              <a:t>В голосовом сопровождении приводится цитата </a:t>
            </a:r>
            <a:br>
              <a:rPr lang="ru-RU" sz="1600" b="1" dirty="0" smtClean="0"/>
            </a:br>
            <a:r>
              <a:rPr lang="ru-RU" sz="1600" b="1" dirty="0" smtClean="0"/>
              <a:t>из обращения Президента России В.В. Путина о том, </a:t>
            </a:r>
            <a:br>
              <a:rPr lang="ru-RU" sz="1600" b="1" dirty="0" smtClean="0"/>
            </a:br>
            <a:r>
              <a:rPr lang="ru-RU" sz="1600" b="1" dirty="0" smtClean="0"/>
              <a:t>что «нельзя забывать этот сильный парад. Историческая память – залог достойного будущего».</a:t>
            </a:r>
          </a:p>
          <a:p>
            <a:pPr marL="0" indent="0">
              <a:buFont typeface="Arial" panose="020B0604020202020204" pitchFamily="34" charset="0"/>
              <a:buNone/>
            </a:pPr>
            <a:r>
              <a:rPr lang="ru-RU" sz="1600" dirty="0" smtClean="0"/>
              <a:t>И в продолжении темы парадов – </a:t>
            </a:r>
            <a:r>
              <a:rPr lang="ru-RU" sz="1600" b="1" dirty="0" smtClean="0"/>
              <a:t>информация о менее заметном и практически забытом союзническом параде </a:t>
            </a:r>
            <a:br>
              <a:rPr lang="ru-RU" sz="1600" b="1" dirty="0" smtClean="0"/>
            </a:br>
            <a:r>
              <a:rPr lang="ru-RU" sz="1600" b="1" dirty="0" smtClean="0"/>
              <a:t>7 сентября 1945 года в Берлине. </a:t>
            </a:r>
            <a:r>
              <a:rPr lang="ru-RU" sz="1600" dirty="0" smtClean="0"/>
              <a:t>Тогда танки ИС-3 </a:t>
            </a:r>
            <a:br>
              <a:rPr lang="ru-RU" sz="1600" dirty="0" smtClean="0"/>
            </a:br>
            <a:r>
              <a:rPr lang="ru-RU" sz="1600" dirty="0" smtClean="0"/>
              <a:t>со своим «щучим носом», созданным </a:t>
            </a:r>
            <a:r>
              <a:rPr lang="ru-RU" sz="1600" dirty="0" err="1" smtClean="0"/>
              <a:t>котинскими</a:t>
            </a:r>
            <a:r>
              <a:rPr lang="ru-RU" sz="1600" dirty="0" smtClean="0"/>
              <a:t> конструкторами, произвели неизгладимое впечатление </a:t>
            </a:r>
            <a:br>
              <a:rPr lang="ru-RU" sz="1600" dirty="0" smtClean="0"/>
            </a:br>
            <a:r>
              <a:rPr lang="ru-RU" sz="1600" dirty="0" smtClean="0"/>
              <a:t>на союзников.   </a:t>
            </a:r>
            <a:endParaRPr lang="ru-RU" sz="1600" dirty="0"/>
          </a:p>
        </p:txBody>
      </p:sp>
      <p:sp>
        <p:nvSpPr>
          <p:cNvPr id="12" name="Прямоугольник 11"/>
          <p:cNvSpPr/>
          <p:nvPr/>
        </p:nvSpPr>
        <p:spPr>
          <a:xfrm>
            <a:off x="4823455" y="547803"/>
            <a:ext cx="6655483" cy="457635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600" b="1" dirty="0" smtClean="0">
                <a:solidFill>
                  <a:srgbClr val="B73A27"/>
                </a:solidFill>
              </a:rPr>
              <a:t>Выставка, посвященная вкладу Ж.Я. </a:t>
            </a:r>
            <a:r>
              <a:rPr lang="ru-RU" sz="2600" b="1" dirty="0" err="1" smtClean="0">
                <a:solidFill>
                  <a:srgbClr val="B73A27"/>
                </a:solidFill>
              </a:rPr>
              <a:t>Котина</a:t>
            </a:r>
            <a:r>
              <a:rPr lang="ru-RU" sz="2600" b="1" dirty="0" smtClean="0">
                <a:solidFill>
                  <a:srgbClr val="B73A27"/>
                </a:solidFill>
              </a:rPr>
              <a:t> </a:t>
            </a:r>
            <a:br>
              <a:rPr lang="ru-RU" sz="2600" b="1" dirty="0" smtClean="0">
                <a:solidFill>
                  <a:srgbClr val="B73A27"/>
                </a:solidFill>
              </a:rPr>
            </a:br>
            <a:r>
              <a:rPr lang="ru-RU" sz="2600" b="1" dirty="0" smtClean="0">
                <a:solidFill>
                  <a:srgbClr val="B73A27"/>
                </a:solidFill>
              </a:rPr>
              <a:t>в Великую Победу</a:t>
            </a:r>
            <a:endParaRPr lang="ru-RU" sz="2600" b="1" dirty="0">
              <a:solidFill>
                <a:srgbClr val="B73A27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41224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2">
            <a:extLst>
              <a:ext uri="{FF2B5EF4-FFF2-40B4-BE49-F238E27FC236}">
                <a16:creationId xmlns:a16="http://schemas.microsoft.com/office/drawing/2014/main" id="{FD82E0FD-BD28-CE4F-8D79-5DDDB50CCE6B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0"/>
            <a:ext cx="12189079" cy="6858000"/>
          </a:xfrm>
          <a:prstGeom prst="rect">
            <a:avLst/>
          </a:prstGeom>
        </p:spPr>
      </p:pic>
      <p:pic>
        <p:nvPicPr>
          <p:cNvPr id="3" name="Рисунок 3">
            <a:extLst>
              <a:ext uri="{FF2B5EF4-FFF2-40B4-BE49-F238E27FC236}">
                <a16:creationId xmlns:a16="http://schemas.microsoft.com/office/drawing/2014/main" id="{1BE6D30A-272A-094B-95AB-AF3855184767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0"/>
            <a:ext cx="12189079" cy="6858000"/>
          </a:xfrm>
          <a:prstGeom prst="rect">
            <a:avLst/>
          </a:prstGeom>
        </p:spPr>
      </p:pic>
      <p:pic>
        <p:nvPicPr>
          <p:cNvPr id="4" name="Рисунок 4">
            <a:extLst>
              <a:ext uri="{FF2B5EF4-FFF2-40B4-BE49-F238E27FC236}">
                <a16:creationId xmlns:a16="http://schemas.microsoft.com/office/drawing/2014/main" id="{F06CB5A5-3555-824C-A106-D37EAFD56BEA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0"/>
            <a:ext cx="12189078" cy="6858000"/>
          </a:xfrm>
          <a:prstGeom prst="rect">
            <a:avLst/>
          </a:prstGeom>
        </p:spPr>
      </p:pic>
      <p:sp>
        <p:nvSpPr>
          <p:cNvPr id="10" name="Объект 2"/>
          <p:cNvSpPr txBox="1">
            <a:spLocks/>
          </p:cNvSpPr>
          <p:nvPr/>
        </p:nvSpPr>
        <p:spPr>
          <a:xfrm>
            <a:off x="5358905" y="1512894"/>
            <a:ext cx="5229847" cy="3252866"/>
          </a:xfrm>
          <a:prstGeom prst="rect">
            <a:avLst/>
          </a:prstGeom>
          <a:noFill/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anose="020B0604020202020204" pitchFamily="34" charset="0"/>
              <a:buNone/>
            </a:pPr>
            <a:r>
              <a:rPr lang="ru-RU" sz="1400" b="1" dirty="0" smtClean="0"/>
              <a:t>Логично-патриотичное и креативное завершение выставки – </a:t>
            </a:r>
            <a:br>
              <a:rPr lang="ru-RU" sz="1400" b="1" dirty="0" smtClean="0"/>
            </a:br>
            <a:r>
              <a:rPr lang="ru-RU" sz="1400" b="1" u="sng" dirty="0" err="1" smtClean="0"/>
              <a:t>фотожалюзи</a:t>
            </a:r>
            <a:r>
              <a:rPr lang="ru-RU" sz="1400" b="1" dirty="0" smtClean="0"/>
              <a:t> с изображением современных российских танков – Т-72, Т-90 и Т-80 </a:t>
            </a:r>
            <a:r>
              <a:rPr lang="ru-RU" sz="1400" i="1" dirty="0" smtClean="0"/>
              <a:t>(так как площади стен закончились, решили использовать оконные проемы).</a:t>
            </a:r>
          </a:p>
          <a:p>
            <a:pPr marL="0" indent="0">
              <a:buNone/>
            </a:pPr>
            <a:r>
              <a:rPr lang="ru-RU" sz="1400" dirty="0"/>
              <a:t>В </a:t>
            </a:r>
            <a:r>
              <a:rPr lang="ru-RU" sz="1400" dirty="0" smtClean="0"/>
              <a:t>Российской Федерации </a:t>
            </a:r>
            <a:r>
              <a:rPr lang="ru-RU" sz="1400" dirty="0"/>
              <a:t>уже имеется научно-исследовательский </a:t>
            </a:r>
            <a:r>
              <a:rPr lang="ru-RU" sz="1400" dirty="0" smtClean="0"/>
              <a:t/>
            </a:r>
            <a:br>
              <a:rPr lang="ru-RU" sz="1400" dirty="0" smtClean="0"/>
            </a:br>
            <a:r>
              <a:rPr lang="ru-RU" sz="1400" dirty="0" smtClean="0"/>
              <a:t>и </a:t>
            </a:r>
            <a:r>
              <a:rPr lang="ru-RU" sz="1400" dirty="0"/>
              <a:t>производственный потенциал для создания основного боевого танка нового поколения. От существующих моделей </a:t>
            </a:r>
            <a:r>
              <a:rPr lang="ru-RU" sz="1400" dirty="0" smtClean="0"/>
              <a:t>его </a:t>
            </a:r>
            <a:r>
              <a:rPr lang="ru-RU" sz="1400" dirty="0"/>
              <a:t>отличает повышенная живучесть за счет средств ПВО </a:t>
            </a:r>
            <a:r>
              <a:rPr lang="ru-RU" sz="1400" dirty="0" smtClean="0"/>
              <a:t>и </a:t>
            </a:r>
            <a:r>
              <a:rPr lang="ru-RU" sz="1400" dirty="0"/>
              <a:t>защиты верхней полусферы, а также управление с помощью голосовых команд</a:t>
            </a:r>
            <a:r>
              <a:rPr lang="ru-RU" sz="1400" dirty="0" smtClean="0"/>
              <a:t>.</a:t>
            </a:r>
          </a:p>
          <a:p>
            <a:pPr marL="0" indent="0">
              <a:buNone/>
            </a:pPr>
            <a:r>
              <a:rPr lang="ru-RU" sz="1400" b="1" dirty="0" smtClean="0"/>
              <a:t>Современная Россия уверенно продолжает важную патриотическую традицию,  которая включает в себя </a:t>
            </a:r>
            <a:br>
              <a:rPr lang="ru-RU" sz="1400" b="1" dirty="0" smtClean="0"/>
            </a:br>
            <a:r>
              <a:rPr lang="ru-RU" sz="1400" b="1" dirty="0" smtClean="0"/>
              <a:t>и убедительное идеологическое воздействие</a:t>
            </a:r>
            <a:r>
              <a:rPr lang="ru-RU" sz="1400" b="1" dirty="0"/>
              <a:t>:</a:t>
            </a:r>
            <a:r>
              <a:rPr lang="ru-RU" sz="1400" b="1" dirty="0" smtClean="0"/>
              <a:t> </a:t>
            </a:r>
            <a:br>
              <a:rPr lang="ru-RU" sz="1400" b="1" dirty="0" smtClean="0"/>
            </a:br>
            <a:r>
              <a:rPr lang="ru-RU" sz="1400" b="1" dirty="0" smtClean="0"/>
              <a:t>оборона нашей страны - самая надежная в мире!</a:t>
            </a:r>
            <a:endParaRPr lang="ru-RU" sz="1400" b="1" dirty="0"/>
          </a:p>
          <a:p>
            <a:pPr marL="0" indent="0">
              <a:buFont typeface="Arial" panose="020B0604020202020204" pitchFamily="34" charset="0"/>
              <a:buNone/>
            </a:pPr>
            <a:endParaRPr lang="ru-RU" sz="1600" dirty="0"/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4657" b="12479"/>
          <a:stretch/>
        </p:blipFill>
        <p:spPr>
          <a:xfrm>
            <a:off x="301752" y="2119728"/>
            <a:ext cx="4325112" cy="2039197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8" name="Прямоугольник 7"/>
          <p:cNvSpPr/>
          <p:nvPr/>
        </p:nvSpPr>
        <p:spPr>
          <a:xfrm>
            <a:off x="4823455" y="547803"/>
            <a:ext cx="6655483" cy="457635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600" b="1" dirty="0" smtClean="0">
                <a:solidFill>
                  <a:srgbClr val="B53826"/>
                </a:solidFill>
              </a:rPr>
              <a:t>Выставка, посвященная вкладу Ж.Я. </a:t>
            </a:r>
            <a:r>
              <a:rPr lang="ru-RU" sz="2600" b="1" dirty="0" err="1" smtClean="0">
                <a:solidFill>
                  <a:srgbClr val="B53826"/>
                </a:solidFill>
              </a:rPr>
              <a:t>Котина</a:t>
            </a:r>
            <a:r>
              <a:rPr lang="ru-RU" sz="2600" b="1" dirty="0" smtClean="0">
                <a:solidFill>
                  <a:srgbClr val="B53826"/>
                </a:solidFill>
              </a:rPr>
              <a:t> </a:t>
            </a:r>
            <a:br>
              <a:rPr lang="ru-RU" sz="2600" b="1" dirty="0" smtClean="0">
                <a:solidFill>
                  <a:srgbClr val="B53826"/>
                </a:solidFill>
              </a:rPr>
            </a:br>
            <a:r>
              <a:rPr lang="ru-RU" sz="2600" b="1" dirty="0" smtClean="0">
                <a:solidFill>
                  <a:srgbClr val="B53826"/>
                </a:solidFill>
              </a:rPr>
              <a:t>в Великую Победу</a:t>
            </a:r>
            <a:endParaRPr lang="ru-RU" sz="2600" b="1" dirty="0">
              <a:solidFill>
                <a:srgbClr val="B53826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42277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2">
            <a:extLst>
              <a:ext uri="{FF2B5EF4-FFF2-40B4-BE49-F238E27FC236}">
                <a16:creationId xmlns:a16="http://schemas.microsoft.com/office/drawing/2014/main" id="{FF51788F-1A00-5140-A22D-50F80C8CC8D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0"/>
            <a:ext cx="12192001" cy="6858000"/>
          </a:xfrm>
          <a:prstGeom prst="rect">
            <a:avLst/>
          </a:prstGeom>
        </p:spPr>
      </p:pic>
      <p:pic>
        <p:nvPicPr>
          <p:cNvPr id="3" name="Рисунок 3">
            <a:extLst>
              <a:ext uri="{FF2B5EF4-FFF2-40B4-BE49-F238E27FC236}">
                <a16:creationId xmlns:a16="http://schemas.microsoft.com/office/drawing/2014/main" id="{59F7DD41-6CFE-1F42-97F3-A6ABD82ADBE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4" name="Рисунок 4">
            <a:extLst>
              <a:ext uri="{FF2B5EF4-FFF2-40B4-BE49-F238E27FC236}">
                <a16:creationId xmlns:a16="http://schemas.microsoft.com/office/drawing/2014/main" id="{064E665F-D99C-4E4D-AB6F-D4758148A187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" y="0"/>
            <a:ext cx="12192000" cy="6858000"/>
          </a:xfrm>
          <a:prstGeom prst="rect">
            <a:avLst/>
          </a:prstGeom>
        </p:spPr>
      </p:pic>
      <p:pic>
        <p:nvPicPr>
          <p:cNvPr id="5" name="Рисунок 5">
            <a:extLst>
              <a:ext uri="{FF2B5EF4-FFF2-40B4-BE49-F238E27FC236}">
                <a16:creationId xmlns:a16="http://schemas.microsoft.com/office/drawing/2014/main" id="{D142CDE3-BC59-824F-949F-CDB80AD6B500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4" y="0"/>
            <a:ext cx="12192000" cy="6858000"/>
          </a:xfrm>
          <a:prstGeom prst="rect">
            <a:avLst/>
          </a:prstGeom>
        </p:spPr>
      </p:pic>
      <p:pic>
        <p:nvPicPr>
          <p:cNvPr id="6" name="Рисунок 6">
            <a:extLst>
              <a:ext uri="{FF2B5EF4-FFF2-40B4-BE49-F238E27FC236}">
                <a16:creationId xmlns:a16="http://schemas.microsoft.com/office/drawing/2014/main" id="{06BF1C84-2F45-C345-8F51-03F9CE60A942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750790"/>
          </a:xfrm>
          <a:prstGeom prst="rect">
            <a:avLst/>
          </a:prstGeom>
        </p:spPr>
      </p:pic>
      <p:pic>
        <p:nvPicPr>
          <p:cNvPr id="13" name="Рисунок 12"/>
          <p:cNvPicPr>
            <a:picLocks noChangeAspect="1"/>
          </p:cNvPicPr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568" t="2133" r="2933" b="3733"/>
          <a:stretch/>
        </p:blipFill>
        <p:spPr>
          <a:xfrm>
            <a:off x="798952" y="1962354"/>
            <a:ext cx="4649225" cy="2933291"/>
          </a:xfrm>
          <a:prstGeom prst="rect">
            <a:avLst/>
          </a:prstGeom>
          <a:ln w="38100">
            <a:solidFill>
              <a:schemeClr val="accent4">
                <a:lumMod val="75000"/>
              </a:schemeClr>
            </a:solidFill>
          </a:ln>
        </p:spPr>
      </p:pic>
      <p:sp>
        <p:nvSpPr>
          <p:cNvPr id="14" name="Объект 2"/>
          <p:cNvSpPr txBox="1">
            <a:spLocks/>
          </p:cNvSpPr>
          <p:nvPr/>
        </p:nvSpPr>
        <p:spPr>
          <a:xfrm>
            <a:off x="6494970" y="1921490"/>
            <a:ext cx="4650233" cy="3252866"/>
          </a:xfrm>
          <a:prstGeom prst="rect">
            <a:avLst/>
          </a:prstGeom>
          <a:noFill/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fontAlgn="base">
              <a:buNone/>
            </a:pPr>
            <a:r>
              <a:rPr lang="ru-RU" sz="1800" dirty="0"/>
              <a:t>…А в истории Великой Отечественной войны, в славной истории побед Красной </a:t>
            </a:r>
            <a:r>
              <a:rPr lang="ru-RU" sz="1800" dirty="0" smtClean="0"/>
              <a:t>армии </a:t>
            </a:r>
            <a:r>
              <a:rPr lang="ru-RU" sz="1800" dirty="0"/>
              <a:t>навсегда останется имя создателя тяжелых танков прорыва </a:t>
            </a:r>
            <a:r>
              <a:rPr lang="ru-RU" sz="1800" dirty="0" smtClean="0"/>
              <a:t>– Ж.Я. </a:t>
            </a:r>
            <a:r>
              <a:rPr lang="ru-RU" sz="1800" dirty="0" err="1" smtClean="0"/>
              <a:t>Котина</a:t>
            </a:r>
            <a:r>
              <a:rPr lang="ru-RU" sz="1800" dirty="0"/>
              <a:t>. </a:t>
            </a:r>
          </a:p>
          <a:p>
            <a:pPr marL="0" indent="0">
              <a:buNone/>
            </a:pPr>
            <a:r>
              <a:rPr lang="ru-RU" sz="1800" dirty="0" smtClean="0"/>
              <a:t>И </a:t>
            </a:r>
            <a:r>
              <a:rPr lang="ru-RU" sz="1800" dirty="0"/>
              <a:t>Академия машиностроения с особой гордостью и высокой долей ответственности несёт имя этого легендарного советского конструктора! </a:t>
            </a:r>
            <a:endParaRPr lang="ru-RU" sz="1800" dirty="0" smtClean="0"/>
          </a:p>
          <a:p>
            <a:pPr marL="0" indent="0">
              <a:buNone/>
            </a:pPr>
            <a:r>
              <a:rPr lang="ru-RU" sz="1400" b="1" i="1" dirty="0" smtClean="0"/>
              <a:t>На последнем стенде - </a:t>
            </a:r>
            <a:r>
              <a:rPr lang="en-US" sz="1400" b="1" i="1" dirty="0" smtClean="0"/>
              <a:t>QR</a:t>
            </a:r>
            <a:r>
              <a:rPr lang="ru-RU" sz="1400" b="1" i="1" dirty="0" smtClean="0"/>
              <a:t>-коды редких знаковых фильмов, которые раскрывают тему значимости личности конструктора </a:t>
            </a:r>
            <a:r>
              <a:rPr lang="ru-RU" sz="1400" b="1" i="1" dirty="0" err="1" smtClean="0"/>
              <a:t>Котина</a:t>
            </a:r>
            <a:r>
              <a:rPr lang="ru-RU" sz="1400" b="1" i="1" dirty="0" smtClean="0"/>
              <a:t> и его вклад </a:t>
            </a:r>
            <a:br>
              <a:rPr lang="ru-RU" sz="1400" b="1" i="1" dirty="0" smtClean="0"/>
            </a:br>
            <a:r>
              <a:rPr lang="ru-RU" sz="1400" b="1" i="1" dirty="0" smtClean="0"/>
              <a:t>в Великую Победу. </a:t>
            </a:r>
          </a:p>
        </p:txBody>
      </p:sp>
      <p:sp>
        <p:nvSpPr>
          <p:cNvPr id="10" name="Прямоугольник 9"/>
          <p:cNvSpPr/>
          <p:nvPr/>
        </p:nvSpPr>
        <p:spPr>
          <a:xfrm>
            <a:off x="4823455" y="547803"/>
            <a:ext cx="6655483" cy="457635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600" b="1" dirty="0" smtClean="0">
                <a:solidFill>
                  <a:srgbClr val="B53827"/>
                </a:solidFill>
              </a:rPr>
              <a:t>Выставка, посвященная вкладу Ж.Я. </a:t>
            </a:r>
            <a:r>
              <a:rPr lang="ru-RU" sz="2600" b="1" dirty="0" err="1" smtClean="0">
                <a:solidFill>
                  <a:srgbClr val="B53827"/>
                </a:solidFill>
              </a:rPr>
              <a:t>Котина</a:t>
            </a:r>
            <a:r>
              <a:rPr lang="ru-RU" sz="2600" b="1" dirty="0" smtClean="0">
                <a:solidFill>
                  <a:srgbClr val="B53827"/>
                </a:solidFill>
              </a:rPr>
              <a:t> </a:t>
            </a:r>
            <a:br>
              <a:rPr lang="ru-RU" sz="2600" b="1" dirty="0" smtClean="0">
                <a:solidFill>
                  <a:srgbClr val="B53827"/>
                </a:solidFill>
              </a:rPr>
            </a:br>
            <a:r>
              <a:rPr lang="ru-RU" sz="2600" b="1" dirty="0" smtClean="0">
                <a:solidFill>
                  <a:srgbClr val="B53827"/>
                </a:solidFill>
              </a:rPr>
              <a:t>в Великую Победу</a:t>
            </a:r>
            <a:endParaRPr lang="ru-RU" sz="2600" b="1" dirty="0">
              <a:solidFill>
                <a:srgbClr val="B53827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116401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2">
            <a:extLst>
              <a:ext uri="{FF2B5EF4-FFF2-40B4-BE49-F238E27FC236}">
                <a16:creationId xmlns:a16="http://schemas.microsoft.com/office/drawing/2014/main" id="{61E95650-97F2-8A41-89B0-6288D2B2D49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0"/>
            <a:ext cx="12385623" cy="6858000"/>
          </a:xfrm>
          <a:prstGeom prst="rect">
            <a:avLst/>
          </a:prstGeom>
        </p:spPr>
      </p:pic>
      <p:pic>
        <p:nvPicPr>
          <p:cNvPr id="3" name="Рисунок 3">
            <a:extLst>
              <a:ext uri="{FF2B5EF4-FFF2-40B4-BE49-F238E27FC236}">
                <a16:creationId xmlns:a16="http://schemas.microsoft.com/office/drawing/2014/main" id="{2B273BD9-5790-974E-A20A-2C724B3C2D7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0"/>
            <a:ext cx="12385622" cy="6858000"/>
          </a:xfrm>
          <a:prstGeom prst="rect">
            <a:avLst/>
          </a:prstGeom>
        </p:spPr>
      </p:pic>
      <p:pic>
        <p:nvPicPr>
          <p:cNvPr id="4" name="Рисунок 4">
            <a:extLst>
              <a:ext uri="{FF2B5EF4-FFF2-40B4-BE49-F238E27FC236}">
                <a16:creationId xmlns:a16="http://schemas.microsoft.com/office/drawing/2014/main" id="{1985D4D3-1EA7-4645-B589-26E97903C0E7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0"/>
            <a:ext cx="12385623" cy="6858000"/>
          </a:xfrm>
          <a:prstGeom prst="rect">
            <a:avLst/>
          </a:prstGeom>
        </p:spPr>
      </p:pic>
      <p:pic>
        <p:nvPicPr>
          <p:cNvPr id="5" name="Рисунок 5">
            <a:extLst>
              <a:ext uri="{FF2B5EF4-FFF2-40B4-BE49-F238E27FC236}">
                <a16:creationId xmlns:a16="http://schemas.microsoft.com/office/drawing/2014/main" id="{C3C99758-9D31-D04A-9374-491623C808A4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0"/>
            <a:ext cx="12385623" cy="6858000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6400"/>
          <a:stretch/>
        </p:blipFill>
        <p:spPr>
          <a:xfrm>
            <a:off x="890391" y="2028721"/>
            <a:ext cx="3434721" cy="2558731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12" name="Объект 2"/>
          <p:cNvSpPr txBox="1">
            <a:spLocks/>
          </p:cNvSpPr>
          <p:nvPr/>
        </p:nvSpPr>
        <p:spPr>
          <a:xfrm>
            <a:off x="4901783" y="1930583"/>
            <a:ext cx="6345337" cy="3252866"/>
          </a:xfrm>
          <a:prstGeom prst="rect">
            <a:avLst/>
          </a:prstGeom>
          <a:noFill/>
        </p:spPr>
        <p:txBody>
          <a:bodyPr vert="horz" lIns="91440" tIns="45720" rIns="91440" bIns="45720" rtlCol="0">
            <a:normAutofit fontScale="92500" lnSpcReduction="10000"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anose="020B0604020202020204" pitchFamily="34" charset="0"/>
              <a:buNone/>
            </a:pPr>
            <a:r>
              <a:rPr lang="ru-RU" sz="1600" b="1" dirty="0" smtClean="0"/>
              <a:t>Обязательным «экспонатом» выставки станет «Книга почетных гостей», где право первого обращения будет предоставлено</a:t>
            </a:r>
            <a:r>
              <a:rPr lang="ru-RU" sz="1600" b="1" dirty="0"/>
              <a:t> </a:t>
            </a:r>
            <a:r>
              <a:rPr lang="ru-RU" sz="1600" b="1" dirty="0" smtClean="0"/>
              <a:t>дочери Ж.Я. </a:t>
            </a:r>
            <a:r>
              <a:rPr lang="ru-RU" sz="1600" b="1" dirty="0" err="1" smtClean="0"/>
              <a:t>Котина</a:t>
            </a:r>
            <a:r>
              <a:rPr lang="ru-RU" sz="1600" b="1" dirty="0" smtClean="0"/>
              <a:t> – Надежде </a:t>
            </a:r>
            <a:r>
              <a:rPr lang="ru-RU" sz="1600" b="1" dirty="0" err="1" smtClean="0"/>
              <a:t>Жозефовне</a:t>
            </a:r>
            <a:r>
              <a:rPr lang="ru-RU" sz="1600" b="1" dirty="0" smtClean="0"/>
              <a:t> на торжественном открытии выставки, которое планируется в ближайшие дни. </a:t>
            </a:r>
          </a:p>
          <a:p>
            <a:pPr marL="0" indent="0">
              <a:buFont typeface="Arial" panose="020B0604020202020204" pitchFamily="34" charset="0"/>
              <a:buNone/>
            </a:pPr>
            <a:r>
              <a:rPr lang="ru-RU" sz="1600" dirty="0" smtClean="0"/>
              <a:t>Такая «летопись впечатлений» об увиденном и услышанном здесь </a:t>
            </a:r>
            <a:br>
              <a:rPr lang="ru-RU" sz="1600" dirty="0" smtClean="0"/>
            </a:br>
            <a:r>
              <a:rPr lang="ru-RU" sz="1600" dirty="0" smtClean="0"/>
              <a:t>от самых разных людей – представителей власти, бизнеса, ветеранов, студентов и школьников, гостей Санкт-Петербурга и России, будет оценкой созданного и показателем того, что посетители эмоционально и информационно зарядились, а значит надолго запомнили имя советского конструктора </a:t>
            </a:r>
            <a:r>
              <a:rPr lang="ru-RU" sz="1600" u="sng" dirty="0" smtClean="0"/>
              <a:t>Ж.Я. </a:t>
            </a:r>
            <a:r>
              <a:rPr lang="ru-RU" sz="1600" u="sng" dirty="0" err="1" smtClean="0"/>
              <a:t>Котина</a:t>
            </a:r>
            <a:r>
              <a:rPr lang="ru-RU" sz="1600" u="sng" dirty="0" smtClean="0"/>
              <a:t> </a:t>
            </a:r>
            <a:r>
              <a:rPr lang="ru-RU" sz="1600" dirty="0" smtClean="0"/>
              <a:t>и </a:t>
            </a:r>
            <a:r>
              <a:rPr lang="ru-RU" sz="1600" u="sng" dirty="0" smtClean="0"/>
              <a:t>его тяжелые танки прорыва, танки ПОБЕДЫ</a:t>
            </a:r>
            <a:r>
              <a:rPr lang="ru-RU" sz="1600" dirty="0" smtClean="0"/>
              <a:t>…</a:t>
            </a:r>
          </a:p>
          <a:p>
            <a:pPr marL="0" indent="0">
              <a:buFont typeface="Arial" panose="020B0604020202020204" pitchFamily="34" charset="0"/>
              <a:buNone/>
            </a:pPr>
            <a:endParaRPr lang="ru-RU" sz="1600" dirty="0"/>
          </a:p>
          <a:p>
            <a:pPr marL="0" indent="0">
              <a:buFont typeface="Arial" panose="020B0604020202020204" pitchFamily="34" charset="0"/>
              <a:buNone/>
            </a:pPr>
            <a:r>
              <a:rPr lang="ru-RU" sz="1600" i="1" dirty="0" smtClean="0"/>
              <a:t>…С нового года данная лаборатория будет оснащаться соответствующим современным оборудованием, которое создаст особый контраст историческому </a:t>
            </a:r>
            <a:r>
              <a:rPr lang="ru-RU" sz="1600" i="1" dirty="0" err="1" smtClean="0"/>
              <a:t>отсылу</a:t>
            </a:r>
            <a:r>
              <a:rPr lang="ru-RU" sz="1600" i="1" dirty="0" smtClean="0"/>
              <a:t> этого стендового линейного оформления.</a:t>
            </a:r>
            <a:endParaRPr lang="ru-RU" sz="1600" i="1" dirty="0"/>
          </a:p>
        </p:txBody>
      </p:sp>
      <p:sp>
        <p:nvSpPr>
          <p:cNvPr id="9" name="Прямоугольник 8"/>
          <p:cNvSpPr/>
          <p:nvPr/>
        </p:nvSpPr>
        <p:spPr>
          <a:xfrm>
            <a:off x="4823455" y="547803"/>
            <a:ext cx="6655483" cy="457635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600" b="1" dirty="0" smtClean="0">
                <a:solidFill>
                  <a:srgbClr val="B53827"/>
                </a:solidFill>
              </a:rPr>
              <a:t>Выставка, посвященная вкладу Ж.Я. </a:t>
            </a:r>
            <a:r>
              <a:rPr lang="ru-RU" sz="2600" b="1" dirty="0" err="1" smtClean="0">
                <a:solidFill>
                  <a:srgbClr val="B53827"/>
                </a:solidFill>
              </a:rPr>
              <a:t>Котина</a:t>
            </a:r>
            <a:r>
              <a:rPr lang="ru-RU" sz="2600" b="1" dirty="0" smtClean="0">
                <a:solidFill>
                  <a:srgbClr val="B53827"/>
                </a:solidFill>
              </a:rPr>
              <a:t> </a:t>
            </a:r>
            <a:br>
              <a:rPr lang="ru-RU" sz="2600" b="1" dirty="0" smtClean="0">
                <a:solidFill>
                  <a:srgbClr val="B53827"/>
                </a:solidFill>
              </a:rPr>
            </a:br>
            <a:r>
              <a:rPr lang="ru-RU" sz="2600" b="1" dirty="0" smtClean="0">
                <a:solidFill>
                  <a:srgbClr val="B53827"/>
                </a:solidFill>
              </a:rPr>
              <a:t>в Великую Победу</a:t>
            </a:r>
            <a:endParaRPr lang="ru-RU" sz="2600" b="1" dirty="0">
              <a:solidFill>
                <a:srgbClr val="B53827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159801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2">
            <a:extLst>
              <a:ext uri="{FF2B5EF4-FFF2-40B4-BE49-F238E27FC236}">
                <a16:creationId xmlns:a16="http://schemas.microsoft.com/office/drawing/2014/main" id="{3207A879-0B18-4D40-9FE1-2CB09780470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3" name="Рисунок 3">
            <a:extLst>
              <a:ext uri="{FF2B5EF4-FFF2-40B4-BE49-F238E27FC236}">
                <a16:creationId xmlns:a16="http://schemas.microsoft.com/office/drawing/2014/main" id="{70B174A2-D408-8644-A75A-F2F35AF535F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0"/>
            <a:ext cx="12385623" cy="6858000"/>
          </a:xfrm>
          <a:prstGeom prst="rect">
            <a:avLst/>
          </a:prstGeom>
        </p:spPr>
      </p:pic>
      <p:pic>
        <p:nvPicPr>
          <p:cNvPr id="4" name="Рисунок 4">
            <a:extLst>
              <a:ext uri="{FF2B5EF4-FFF2-40B4-BE49-F238E27FC236}">
                <a16:creationId xmlns:a16="http://schemas.microsoft.com/office/drawing/2014/main" id="{4EEE36D3-8712-B446-97C7-E396C3F766F6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3" y="0"/>
            <a:ext cx="12385623" cy="6858000"/>
          </a:xfrm>
          <a:prstGeom prst="rect">
            <a:avLst/>
          </a:prstGeom>
        </p:spPr>
      </p:pic>
      <p:pic>
        <p:nvPicPr>
          <p:cNvPr id="5" name="Рисунок 5">
            <a:extLst>
              <a:ext uri="{FF2B5EF4-FFF2-40B4-BE49-F238E27FC236}">
                <a16:creationId xmlns:a16="http://schemas.microsoft.com/office/drawing/2014/main" id="{ECE031B9-F145-C548-B992-98DCC27E4793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750790"/>
          </a:xfrm>
          <a:prstGeom prst="rect">
            <a:avLst/>
          </a:prstGeom>
        </p:spPr>
      </p:pic>
      <p:pic>
        <p:nvPicPr>
          <p:cNvPr id="8" name="Рисунок 8">
            <a:extLst>
              <a:ext uri="{FF2B5EF4-FFF2-40B4-BE49-F238E27FC236}">
                <a16:creationId xmlns:a16="http://schemas.microsoft.com/office/drawing/2014/main" id="{6B8DE8F3-96A0-704C-97F9-059B96E7F152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6786" y="0"/>
            <a:ext cx="11965214" cy="6858000"/>
          </a:xfrm>
          <a:prstGeom prst="rect">
            <a:avLst/>
          </a:prstGeom>
        </p:spPr>
      </p:pic>
      <p:pic>
        <p:nvPicPr>
          <p:cNvPr id="9" name="Рисунок 9">
            <a:extLst>
              <a:ext uri="{FF2B5EF4-FFF2-40B4-BE49-F238E27FC236}">
                <a16:creationId xmlns:a16="http://schemas.microsoft.com/office/drawing/2014/main" id="{FA6C301F-24A0-B44F-9E09-EC5E3B4858B2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6" y="0"/>
            <a:ext cx="12385623" cy="6858000"/>
          </a:xfrm>
          <a:prstGeom prst="rect">
            <a:avLst/>
          </a:prstGeom>
        </p:spPr>
      </p:pic>
      <p:sp>
        <p:nvSpPr>
          <p:cNvPr id="20" name="Объект 2"/>
          <p:cNvSpPr txBox="1">
            <a:spLocks/>
          </p:cNvSpPr>
          <p:nvPr/>
        </p:nvSpPr>
        <p:spPr>
          <a:xfrm>
            <a:off x="6331912" y="1823058"/>
            <a:ext cx="6053705" cy="4110112"/>
          </a:xfrm>
          <a:prstGeom prst="rect">
            <a:avLst/>
          </a:prstGeom>
          <a:noFill/>
        </p:spPr>
        <p:txBody>
          <a:bodyPr vert="horz" lIns="91440" tIns="45720" rIns="91440" bIns="45720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anose="020B0604020202020204" pitchFamily="34" charset="0"/>
              <a:buNone/>
            </a:pPr>
            <a:r>
              <a:rPr lang="ru-RU" sz="2000" b="1" dirty="0" smtClean="0">
                <a:solidFill>
                  <a:schemeClr val="bg1"/>
                </a:solidFill>
              </a:rPr>
              <a:t>ПРИГЛАШАЕМ ВСЕХ В ГОСТИ!</a:t>
            </a:r>
          </a:p>
          <a:p>
            <a:pPr marL="0" indent="0">
              <a:buFont typeface="Arial" panose="020B0604020202020204" pitchFamily="34" charset="0"/>
              <a:buNone/>
            </a:pPr>
            <a:endParaRPr lang="ru-RU" sz="2000" dirty="0">
              <a:solidFill>
                <a:schemeClr val="bg1"/>
              </a:solidFill>
            </a:endParaRPr>
          </a:p>
          <a:p>
            <a:pPr marL="0" indent="0">
              <a:buFont typeface="Arial" panose="020B0604020202020204" pitchFamily="34" charset="0"/>
              <a:buNone/>
            </a:pPr>
            <a:r>
              <a:rPr lang="ru-RU" sz="2000" dirty="0" smtClean="0">
                <a:solidFill>
                  <a:schemeClr val="bg1"/>
                </a:solidFill>
              </a:rPr>
              <a:t>г. Санкт-Петербург, проспект Стачек, д. 47, литера Ц</a:t>
            </a:r>
            <a:br>
              <a:rPr lang="ru-RU" sz="2000" dirty="0" smtClean="0">
                <a:solidFill>
                  <a:schemeClr val="bg1"/>
                </a:solidFill>
              </a:rPr>
            </a:br>
            <a:endParaRPr lang="ru-RU" sz="2000" dirty="0" smtClean="0">
              <a:solidFill>
                <a:schemeClr val="bg1"/>
              </a:solidFill>
            </a:endParaRPr>
          </a:p>
          <a:p>
            <a:pPr marL="0" indent="0">
              <a:buFont typeface="Arial" panose="020B0604020202020204" pitchFamily="34" charset="0"/>
              <a:buNone/>
            </a:pPr>
            <a:r>
              <a:rPr lang="ru-RU" sz="2000" b="1" dirty="0" smtClean="0">
                <a:solidFill>
                  <a:schemeClr val="bg1"/>
                </a:solidFill>
              </a:rPr>
              <a:t>Ленинградский машиностроительный факультет </a:t>
            </a:r>
            <a:r>
              <a:rPr lang="ru-RU" sz="2000" dirty="0" smtClean="0">
                <a:solidFill>
                  <a:schemeClr val="bg1"/>
                </a:solidFill>
              </a:rPr>
              <a:t/>
            </a:r>
            <a:br>
              <a:rPr lang="ru-RU" sz="2000" dirty="0" smtClean="0">
                <a:solidFill>
                  <a:schemeClr val="bg1"/>
                </a:solidFill>
              </a:rPr>
            </a:br>
            <a:r>
              <a:rPr lang="ru-RU" sz="2000" dirty="0" smtClean="0">
                <a:solidFill>
                  <a:schemeClr val="bg1"/>
                </a:solidFill>
              </a:rPr>
              <a:t>Академии машиностроения имени Ж.Я. </a:t>
            </a:r>
            <a:r>
              <a:rPr lang="ru-RU" sz="2000" dirty="0" err="1" smtClean="0">
                <a:solidFill>
                  <a:schemeClr val="bg1"/>
                </a:solidFill>
              </a:rPr>
              <a:t>Котина</a:t>
            </a:r>
            <a:r>
              <a:rPr lang="ru-RU" sz="2000" dirty="0" smtClean="0">
                <a:solidFill>
                  <a:schemeClr val="bg1"/>
                </a:solidFill>
              </a:rPr>
              <a:t/>
            </a:r>
            <a:br>
              <a:rPr lang="ru-RU" sz="2000" dirty="0" smtClean="0">
                <a:solidFill>
                  <a:schemeClr val="bg1"/>
                </a:solidFill>
              </a:rPr>
            </a:br>
            <a:endParaRPr lang="ru-RU" sz="2000" dirty="0" smtClean="0">
              <a:solidFill>
                <a:schemeClr val="bg1"/>
              </a:solidFill>
            </a:endParaRPr>
          </a:p>
          <a:p>
            <a:pPr marL="0" indent="0">
              <a:buFont typeface="Arial" panose="020B0604020202020204" pitchFamily="34" charset="0"/>
              <a:buNone/>
            </a:pPr>
            <a:r>
              <a:rPr lang="ru-RU" sz="2000" dirty="0" smtClean="0">
                <a:solidFill>
                  <a:schemeClr val="bg1"/>
                </a:solidFill>
              </a:rPr>
              <a:t>(аудитория № 105)</a:t>
            </a:r>
            <a:br>
              <a:rPr lang="ru-RU" sz="2000" dirty="0" smtClean="0">
                <a:solidFill>
                  <a:schemeClr val="bg1"/>
                </a:solidFill>
              </a:rPr>
            </a:br>
            <a:endParaRPr lang="ru-RU" sz="2000" dirty="0" smtClean="0">
              <a:solidFill>
                <a:schemeClr val="bg1"/>
              </a:solidFill>
            </a:endParaRPr>
          </a:p>
          <a:p>
            <a:pPr marL="0" indent="0">
              <a:buFont typeface="Arial" panose="020B0604020202020204" pitchFamily="34" charset="0"/>
              <a:buNone/>
            </a:pPr>
            <a:r>
              <a:rPr lang="ru-RU" sz="2000" dirty="0" smtClean="0">
                <a:solidFill>
                  <a:schemeClr val="bg1"/>
                </a:solidFill>
              </a:rPr>
              <a:t>8 (812) 302-60-40</a:t>
            </a:r>
          </a:p>
          <a:p>
            <a:pPr marL="0" indent="0">
              <a:buNone/>
            </a:pPr>
            <a:r>
              <a:rPr lang="en-US" sz="2000" dirty="0" smtClean="0">
                <a:solidFill>
                  <a:srgbClr val="C00000"/>
                </a:solidFill>
                <a:hlinkClick r:id="rId8"/>
              </a:rPr>
              <a:t>lf-sec@academykotin.ru</a:t>
            </a:r>
            <a:endParaRPr lang="ru-RU" sz="2000" dirty="0" smtClean="0">
              <a:solidFill>
                <a:srgbClr val="C00000"/>
              </a:solidFill>
            </a:endParaRPr>
          </a:p>
          <a:p>
            <a:pPr marL="0" indent="0">
              <a:buNone/>
            </a:pPr>
            <a:r>
              <a:rPr lang="en-US" sz="2000" dirty="0">
                <a:solidFill>
                  <a:srgbClr val="C00000"/>
                </a:solidFill>
                <a:hlinkClick r:id="rId9"/>
              </a:rPr>
              <a:t>https://academykotin.ru</a:t>
            </a:r>
            <a:r>
              <a:rPr lang="en-US" sz="2000" dirty="0" smtClean="0">
                <a:solidFill>
                  <a:srgbClr val="C00000"/>
                </a:solidFill>
                <a:hlinkClick r:id="rId9"/>
              </a:rPr>
              <a:t>/</a:t>
            </a:r>
            <a:endParaRPr lang="ru-RU" sz="2000" dirty="0" smtClean="0">
              <a:solidFill>
                <a:srgbClr val="C00000"/>
              </a:solidFill>
            </a:endParaRPr>
          </a:p>
          <a:p>
            <a:pPr marL="0" indent="0">
              <a:buNone/>
            </a:pPr>
            <a:endParaRPr lang="ru-RU" sz="2400" dirty="0">
              <a:solidFill>
                <a:schemeClr val="bg1"/>
              </a:solidFill>
            </a:endParaRPr>
          </a:p>
          <a:p>
            <a:pPr marL="0" indent="0">
              <a:buNone/>
            </a:pPr>
            <a:endParaRPr lang="ru-RU" sz="2000" dirty="0">
              <a:solidFill>
                <a:schemeClr val="bg1"/>
              </a:solidFill>
            </a:endParaRPr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0419" y="1271016"/>
            <a:ext cx="3425547" cy="2267712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1" name="Рисунок 10" descr="F:\ЛМФ_аудит. им. Котина\СТЕНДЫ\!для КП_закупка\ФОТО_ГОТОВЫЕ СТЕНДЫ В АУДИТОРИИ\DSCF9739.JPG"/>
          <p:cNvPicPr/>
          <p:nvPr/>
        </p:nvPicPr>
        <p:blipFill rotWithShape="1"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6145"/>
          <a:stretch/>
        </p:blipFill>
        <p:spPr bwMode="auto">
          <a:xfrm>
            <a:off x="1287834" y="3581521"/>
            <a:ext cx="4372302" cy="245644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53640926-AAD7-44D8-BBD7-CCE9431645EC}">
              <a14:shadowObscured xmlns:a14="http://schemas.microsoft.com/office/drawing/2010/main"/>
            </a:ext>
          </a:extLst>
        </p:spPr>
      </p:pic>
      <p:sp>
        <p:nvSpPr>
          <p:cNvPr id="12" name="Прямоугольник 11"/>
          <p:cNvSpPr/>
          <p:nvPr/>
        </p:nvSpPr>
        <p:spPr>
          <a:xfrm>
            <a:off x="512064" y="216939"/>
            <a:ext cx="11612879" cy="7885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400" b="1" dirty="0" smtClean="0">
                <a:solidFill>
                  <a:schemeClr val="bg1"/>
                </a:solidFill>
              </a:rPr>
              <a:t>Выставка, посвященная вкладу Ж.Я. </a:t>
            </a:r>
            <a:r>
              <a:rPr lang="ru-RU" sz="3400" b="1" dirty="0" err="1" smtClean="0">
                <a:solidFill>
                  <a:schemeClr val="bg1"/>
                </a:solidFill>
              </a:rPr>
              <a:t>Котина</a:t>
            </a:r>
            <a:r>
              <a:rPr lang="ru-RU" sz="3400" b="1" dirty="0" smtClean="0">
                <a:solidFill>
                  <a:schemeClr val="bg1"/>
                </a:solidFill>
              </a:rPr>
              <a:t> </a:t>
            </a:r>
            <a:br>
              <a:rPr lang="ru-RU" sz="3400" b="1" dirty="0" smtClean="0">
                <a:solidFill>
                  <a:schemeClr val="bg1"/>
                </a:solidFill>
              </a:rPr>
            </a:br>
            <a:r>
              <a:rPr lang="ru-RU" sz="3400" b="1" dirty="0" smtClean="0">
                <a:solidFill>
                  <a:schemeClr val="bg1"/>
                </a:solidFill>
              </a:rPr>
              <a:t>в Великую Победу</a:t>
            </a:r>
            <a:endParaRPr lang="ru-RU" sz="3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498144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2442</TotalTime>
  <Words>431</Words>
  <Application>Microsoft Office PowerPoint</Application>
  <PresentationFormat>Широкоэкранный</PresentationFormat>
  <Paragraphs>71</Paragraphs>
  <Slides>13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3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13</vt:i4>
      </vt:variant>
    </vt:vector>
  </HeadingPairs>
  <TitlesOfParts>
    <vt:vector size="17" baseType="lpstr">
      <vt:lpstr>Arial</vt:lpstr>
      <vt:lpstr>Calibri</vt:lpstr>
      <vt:lpstr>Calibri Light</vt:lpstr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1</dc:creator>
  <cp:lastModifiedBy>Филатова Татьяна</cp:lastModifiedBy>
  <cp:revision>111</cp:revision>
  <dcterms:created xsi:type="dcterms:W3CDTF">2021-05-21T09:18:48Z</dcterms:created>
  <dcterms:modified xsi:type="dcterms:W3CDTF">2021-11-03T09:13:54Z</dcterms:modified>
</cp:coreProperties>
</file>