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E24A683-7F71-458A-9396-C7CC1599E217}" type="datetimeFigureOut">
              <a:rPr lang="ru-RU" smtClean="0"/>
              <a:pPr/>
              <a:t>10.02.2025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59887EB-C822-457B-A3EC-FFD3FAE818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E24A683-7F71-458A-9396-C7CC1599E217}" type="datetimeFigureOut">
              <a:rPr lang="ru-RU" smtClean="0"/>
              <a:pPr/>
              <a:t>10.02.2025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59887EB-C822-457B-A3EC-FFD3FAE818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E24A683-7F71-458A-9396-C7CC1599E217}" type="datetimeFigureOut">
              <a:rPr lang="ru-RU" smtClean="0"/>
              <a:pPr/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59887EB-C822-457B-A3EC-FFD3FAE818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4A683-7F71-458A-9396-C7CC1599E217}" type="datetimeFigureOut">
              <a:rPr lang="ru-RU" smtClean="0"/>
              <a:pPr/>
              <a:t>10.02.2025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87EB-C822-457B-A3EC-FFD3FAE818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4A683-7F71-458A-9396-C7CC1599E217}" type="datetimeFigureOut">
              <a:rPr lang="ru-RU" smtClean="0"/>
              <a:pPr/>
              <a:t>10.02.2025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87EB-C822-457B-A3EC-FFD3FAE818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E24A683-7F71-458A-9396-C7CC1599E217}" type="datetimeFigureOut">
              <a:rPr lang="ru-RU" smtClean="0"/>
              <a:pPr/>
              <a:t>10.02.2025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59887EB-C822-457B-A3EC-FFD3FAE818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4A683-7F71-458A-9396-C7CC1599E217}" type="datetimeFigureOut">
              <a:rPr lang="ru-RU" smtClean="0"/>
              <a:pPr/>
              <a:t>10.02.2025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87EB-C822-457B-A3EC-FFD3FAE818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E24A683-7F71-458A-9396-C7CC1599E217}" type="datetimeFigureOut">
              <a:rPr lang="ru-RU" smtClean="0"/>
              <a:pPr/>
              <a:t>10.02.2025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59887EB-C822-457B-A3EC-FFD3FAE818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E24A683-7F71-458A-9396-C7CC1599E217}" type="datetimeFigureOut">
              <a:rPr lang="ru-RU" smtClean="0"/>
              <a:pPr/>
              <a:t>10.02.2025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59887EB-C822-457B-A3EC-FFD3FAE8182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4A683-7F71-458A-9396-C7CC1599E217}" type="datetimeFigureOut">
              <a:rPr lang="ru-RU" smtClean="0"/>
              <a:pPr/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87EB-C822-457B-A3EC-FFD3FAE818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4A683-7F71-458A-9396-C7CC1599E217}" type="datetimeFigureOut">
              <a:rPr lang="ru-RU" smtClean="0"/>
              <a:pPr/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9887EB-C822-457B-A3EC-FFD3FAE8182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E24A683-7F71-458A-9396-C7CC1599E217}" type="datetimeFigureOut">
              <a:rPr lang="ru-RU" smtClean="0"/>
              <a:pPr/>
              <a:t>10.02.2025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59887EB-C822-457B-A3EC-FFD3FAE8182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51720" y="188640"/>
            <a:ext cx="6172200" cy="124629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ТЕОРЕТИЧЕСКИЕ И МЕТОДИЧЕСКИЕ ОСНОВЫ</a:t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ОРГАНИЗАЦИИ ИГРОВОЙ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ДЕЯТЕЛЬНОСТИ  ДЕТЕЙ 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РАННЕГО</a:t>
            </a:r>
            <a:b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ДОШКОЛЬНОГО ВОЗРАСТА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3356992"/>
            <a:ext cx="6172200" cy="2376264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6568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1760" y="404664"/>
            <a:ext cx="6161112" cy="1872208"/>
          </a:xfrm>
        </p:spPr>
        <p:txBody>
          <a:bodyPr>
            <a:noAutofit/>
          </a:bodyPr>
          <a:lstStyle/>
          <a:p>
            <a:pPr algn="r">
              <a:lnSpc>
                <a:spcPct val="150000"/>
              </a:lnSpc>
            </a:pPr>
            <a:r>
              <a:rPr lang="ru-RU" sz="1800" dirty="0">
                <a:solidFill>
                  <a:srgbClr val="333333"/>
                </a:solidFill>
                <a:latin typeface="Georgia"/>
              </a:rPr>
              <a:t>Игра — в значительной степени основа всей человеческой культуры.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>
                <a:solidFill>
                  <a:srgbClr val="333333"/>
                </a:solidFill>
                <a:latin typeface="Georgia"/>
              </a:rPr>
              <a:t>Анатолий Васильевич Луначарский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0453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467600" cy="576064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СЮЖЕТНО-РОЛЕВАЯ ИГРА «МАГАЗИН»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15616" y="4001293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Сюжетно-ролевая игра «Магазин» 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76056" y="4221088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Сюжетно-ролевая игра «Магазин», взаимодействие продавца с покупателями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76056" y="5450739"/>
            <a:ext cx="2582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Подготовка атрибутов для игры «Магазин»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08720"/>
            <a:ext cx="2286000" cy="304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908720"/>
            <a:ext cx="4067175" cy="304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673461"/>
            <a:ext cx="3924436" cy="18315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27555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7467600" cy="50405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СТРОИТЕЛЬНАЯ ИГРА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785866"/>
            <a:ext cx="3291830" cy="295232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88024" y="4361328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Строительные игры с модульным конструктором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08720"/>
            <a:ext cx="3456384" cy="26642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908720"/>
            <a:ext cx="3291830" cy="266429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9059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467600" cy="50405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ТЕАТРАЛИЗОВАННАЯ ИГРА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80728"/>
            <a:ext cx="3625585" cy="271918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861048"/>
            <a:ext cx="3870288" cy="259228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427984" y="1124744"/>
            <a:ext cx="3240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Обыгрывание сказки  «Кот и мыши»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4437112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Обыгрывание сказки «Лиса, заяц и петух»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73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4197" y="260648"/>
            <a:ext cx="7467600" cy="72008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РЕЖИССЕРСКАЯ ИГРА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196752"/>
            <a:ext cx="5568619" cy="417646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83768" y="5634662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Режиссерская игра: сказка «Теремок»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55259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7467600" cy="50405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ИГРЫ С ПРАВИЛАМИ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24744"/>
            <a:ext cx="4140460" cy="35283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552" y="4721702"/>
            <a:ext cx="4032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Дидактическая игра «Найди фигуру»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117817"/>
            <a:ext cx="3672408" cy="33913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36096" y="4721702"/>
            <a:ext cx="28803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Подвижная игра «Гуси-Лебеди»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198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7467600" cy="1008112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СТИМУЛИРОВАНИЕ САМОСТОЯТЕЛЬНОЙ ИГРОВОЙ ДЕЯТЕЛЬНОСТИ 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412777"/>
            <a:ext cx="3818600" cy="252028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5300" y="3933057"/>
            <a:ext cx="4074064" cy="284303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48064" y="1988840"/>
            <a:ext cx="28803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Подготовка к показу вечерних платьев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68732" y="4869160"/>
            <a:ext cx="25922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Приготовление обеда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7079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467600" cy="720080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ИГРОВАЯ СРЕДА В СРЕДНЕЙ ГРУППЕ МБДОУ «Детский сад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№ »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1052736"/>
            <a:ext cx="3898374" cy="23762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980729"/>
            <a:ext cx="3454923" cy="28083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645024"/>
            <a:ext cx="4083918" cy="273630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933055"/>
            <a:ext cx="3744416" cy="281419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4713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7467600" cy="778098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СПИСОК ИСПОЛЬЗУЕМЫХ ИСТОЧНИКОВ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27584" y="1484784"/>
            <a:ext cx="7467600" cy="4873752"/>
          </a:xfrm>
        </p:spPr>
        <p:txBody>
          <a:bodyPr>
            <a:normAutofit/>
          </a:bodyPr>
          <a:lstStyle/>
          <a:p>
            <a:pPr marL="0" indent="4500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1. Арсентьева</a:t>
            </a:r>
            <a:r>
              <a:rPr lang="ru-RU" sz="1400" dirty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, В.П. Игра - ведущий вид деятельности в дошкольном </a:t>
            </a:r>
            <a:r>
              <a:rPr lang="ru-RU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детстве</a:t>
            </a:r>
            <a:r>
              <a:rPr lang="en-US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ru-RU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Текст</a:t>
            </a:r>
            <a:r>
              <a:rPr lang="en-US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] / </a:t>
            </a:r>
            <a:r>
              <a:rPr lang="ru-RU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В.П.Арсентьева. - Москва: Форум, 2012. – 144 с</a:t>
            </a:r>
            <a:r>
              <a:rPr lang="ru-RU" sz="1400" dirty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1400" dirty="0" smtClean="0">
              <a:solidFill>
                <a:srgbClr val="242424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00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2. Воронова</a:t>
            </a:r>
            <a:r>
              <a:rPr lang="ru-RU" sz="1400" dirty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, В.Я. Творческие игры старших </a:t>
            </a:r>
            <a:r>
              <a:rPr lang="ru-RU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дошкольников </a:t>
            </a:r>
            <a:r>
              <a:rPr lang="en-US" sz="1400" dirty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1400" dirty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Текст</a:t>
            </a:r>
            <a:r>
              <a:rPr lang="en-US" sz="1400" dirty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] </a:t>
            </a:r>
            <a:r>
              <a:rPr lang="en-US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ru-RU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 В.Я.Воронова. -Москва: Просвещение, 2011. – 236 с.</a:t>
            </a:r>
            <a:endParaRPr lang="ru-RU" sz="1400" dirty="0">
              <a:solidFill>
                <a:srgbClr val="242424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4500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3. Воронкова</a:t>
            </a:r>
            <a:r>
              <a:rPr lang="ru-RU" sz="1400" dirty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, Л.В. Сюжетно - ролевые игры [Текст] </a:t>
            </a:r>
            <a:r>
              <a:rPr lang="ru-RU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/ Л.В.Воронкова. – Москва: Просвещение, 2011. - </a:t>
            </a:r>
            <a:r>
              <a:rPr lang="ru-RU" sz="1400" dirty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№ 1-2</a:t>
            </a:r>
            <a:r>
              <a:rPr lang="ru-RU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. - </a:t>
            </a:r>
            <a:r>
              <a:rPr lang="ru-RU" sz="1400" dirty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С.62-68.</a:t>
            </a:r>
          </a:p>
          <a:p>
            <a:pPr marL="0" indent="4500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4. Жуковская</a:t>
            </a:r>
            <a:r>
              <a:rPr lang="ru-RU" sz="1400" dirty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, Р.И. Игра и её педагогическое </a:t>
            </a:r>
            <a:r>
              <a:rPr lang="ru-RU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значение </a:t>
            </a:r>
            <a:r>
              <a:rPr lang="en-US" sz="1400" dirty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1400" dirty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Текст</a:t>
            </a:r>
            <a:r>
              <a:rPr lang="en-US" sz="1400" dirty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] / </a:t>
            </a:r>
            <a:r>
              <a:rPr lang="ru-RU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Р.И.Жуковская. - Москва: </a:t>
            </a:r>
            <a:r>
              <a:rPr lang="ru-RU" sz="1400" dirty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Педагогика, </a:t>
            </a:r>
            <a:r>
              <a:rPr lang="ru-RU" sz="1400" dirty="0" smtClean="0">
                <a:solidFill>
                  <a:srgbClr val="242424"/>
                </a:solidFill>
                <a:latin typeface="Times New Roman" pitchFamily="18" charset="0"/>
                <a:cs typeface="Times New Roman" pitchFamily="18" charset="0"/>
              </a:rPr>
              <a:t>2015. – 185 с.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1008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467600" cy="706090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ПЕРСПЕКТИВЫ</a:t>
            </a:r>
            <a:endParaRPr lang="ru-RU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827584" y="1484784"/>
            <a:ext cx="7467600" cy="4873752"/>
          </a:xfrm>
        </p:spPr>
        <p:txBody>
          <a:bodyPr/>
          <a:lstStyle/>
          <a:p>
            <a:pPr marL="0" indent="450000" algn="just">
              <a:lnSpc>
                <a:spcPct val="150000"/>
              </a:lnSpc>
              <a:spcBef>
                <a:spcPts val="0"/>
              </a:spcBef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Работать в направлении по сенсорному развитию детей с использованием дидактических игр;</a:t>
            </a:r>
          </a:p>
          <a:p>
            <a:pPr marL="0" indent="450000" algn="just">
              <a:lnSpc>
                <a:spcPct val="150000"/>
              </a:lnSpc>
              <a:spcBef>
                <a:spcPts val="0"/>
              </a:spcBef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Сделать картотеку игр по сенсорному воспитанию;</a:t>
            </a:r>
          </a:p>
          <a:p>
            <a:pPr marL="0" indent="450000" algn="just">
              <a:lnSpc>
                <a:spcPct val="150000"/>
              </a:lnSpc>
              <a:spcBef>
                <a:spcPts val="0"/>
              </a:spcBef>
              <a:buFontTx/>
              <a:buChar char="-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Совершенствовать свое мастерство через изучение и внедрение в практику новых игровых методик и технологий.</a:t>
            </a:r>
          </a:p>
        </p:txBody>
      </p:sp>
    </p:spTree>
    <p:extLst>
      <p:ext uri="{BB962C8B-B14F-4D97-AF65-F5344CB8AC3E}">
        <p14:creationId xmlns="" xmlns:p14="http://schemas.microsoft.com/office/powerpoint/2010/main" val="40900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2468031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СПАСИБО ЗА ВНИМАНИЕ !!!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5329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119</TotalTime>
  <Words>262</Words>
  <Application>Microsoft Office PowerPoint</Application>
  <PresentationFormat>Экран (4:3)</PresentationFormat>
  <Paragraphs>30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 ТЕОРЕТИЧЕСКИЕ И МЕТОДИЧЕСКИЕ ОСНОВЫ ОРГАНИЗАЦИИ ИГРОВОЙ  ДЕЯТЕЛЬНОСТИ  ДЕТЕЙ  РАННЕГО И ДОШКОЛЬНОГО ВОЗРАСТА</vt:lpstr>
      <vt:lpstr>Игра — в значительной степени основа всей человеческой культуры. Анатолий Васильевич Луначарский</vt:lpstr>
      <vt:lpstr>СЮЖЕТНО-РОЛЕВАЯ ИГРА «МАГАЗИН»</vt:lpstr>
      <vt:lpstr>СТРОИТЕЛЬНАЯ ИГРА</vt:lpstr>
      <vt:lpstr>ТЕАТРАЛИЗОВАННАЯ ИГРА</vt:lpstr>
      <vt:lpstr>РЕЖИССЕРСКАЯ ИГРА</vt:lpstr>
      <vt:lpstr>ИГРЫ С ПРАВИЛАМИ</vt:lpstr>
      <vt:lpstr>СТИМУЛИРОВАНИЕ САМОСТОЯТЕЛЬНОЙ ИГРОВОЙ ДЕЯТЕЛЬНОСТИ </vt:lpstr>
      <vt:lpstr>ИГРОВАЯ СРЕДА В СРЕДНЕЙ ГРУППЕ МБДОУ «Детский сад  № »</vt:lpstr>
      <vt:lpstr>СПИСОК ИСПОЛЬЗУЕМЫХ ИСТОЧНИКОВ</vt:lpstr>
      <vt:lpstr>ПЕРСПЕКТИВЫ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МДК. 02.01. ТЕОРЕТИЧЕСКИЕ И МЕТОДИЧЕСКИЕ ОСНОВЫ ОРГАНИЗАЦИИ ИГРОВОЙ ДЕЯТЕЛЬНОСТИ ДЕТЕЙ РАННЕГО И ДОШКОЛЬНОГО ВОЗРАСТА.</dc:title>
  <dc:creator>User</dc:creator>
  <cp:lastModifiedBy>79960</cp:lastModifiedBy>
  <cp:revision>17</cp:revision>
  <dcterms:created xsi:type="dcterms:W3CDTF">2019-02-27T19:11:44Z</dcterms:created>
  <dcterms:modified xsi:type="dcterms:W3CDTF">2025-02-10T13:04:31Z</dcterms:modified>
</cp:coreProperties>
</file>