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60" r:id="rId4"/>
    <p:sldId id="304" r:id="rId5"/>
    <p:sldId id="305" r:id="rId6"/>
    <p:sldId id="261" r:id="rId7"/>
    <p:sldId id="262" r:id="rId8"/>
    <p:sldId id="303" r:id="rId9"/>
    <p:sldId id="266" r:id="rId10"/>
    <p:sldId id="263" r:id="rId11"/>
    <p:sldId id="269" r:id="rId12"/>
    <p:sldId id="270" r:id="rId13"/>
    <p:sldId id="271" r:id="rId14"/>
    <p:sldId id="273" r:id="rId15"/>
    <p:sldId id="274" r:id="rId16"/>
    <p:sldId id="275" r:id="rId17"/>
    <p:sldId id="313" r:id="rId18"/>
    <p:sldId id="306" r:id="rId19"/>
    <p:sldId id="307" r:id="rId20"/>
    <p:sldId id="308" r:id="rId21"/>
    <p:sldId id="314" r:id="rId22"/>
    <p:sldId id="309" r:id="rId23"/>
    <p:sldId id="315" r:id="rId24"/>
    <p:sldId id="310" r:id="rId25"/>
    <p:sldId id="311" r:id="rId26"/>
    <p:sldId id="300" r:id="rId27"/>
    <p:sldId id="31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222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09E349-039C-41F6-84AD-AF07E2039CAF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9B63F9-39EC-4BD8-B0DE-6692F6A897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35090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B63F9-39EC-4BD8-B0DE-6692F6A89728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5B72-E297-42F8-A651-5DE105193DD6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78A5-1DC9-4026-9C8C-DC89C38336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7970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5B72-E297-42F8-A651-5DE105193DD6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78A5-1DC9-4026-9C8C-DC89C38336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78177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5B72-E297-42F8-A651-5DE105193DD6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78A5-1DC9-4026-9C8C-DC89C38336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6501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5B72-E297-42F8-A651-5DE105193DD6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78A5-1DC9-4026-9C8C-DC89C38336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71941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5B72-E297-42F8-A651-5DE105193DD6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78A5-1DC9-4026-9C8C-DC89C38336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7892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5B72-E297-42F8-A651-5DE105193DD6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78A5-1DC9-4026-9C8C-DC89C38336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95281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5B72-E297-42F8-A651-5DE105193DD6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78A5-1DC9-4026-9C8C-DC89C38336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9825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5B72-E297-42F8-A651-5DE105193DD6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78A5-1DC9-4026-9C8C-DC89C38336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7944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5B72-E297-42F8-A651-5DE105193DD6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78A5-1DC9-4026-9C8C-DC89C38336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35046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5B72-E297-42F8-A651-5DE105193DD6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78A5-1DC9-4026-9C8C-DC89C38336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68415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5B72-E297-42F8-A651-5DE105193DD6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78A5-1DC9-4026-9C8C-DC89C38336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09212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95B72-E297-42F8-A651-5DE105193DD6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E678A5-1DC9-4026-9C8C-DC89C38336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264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47864" y="2564904"/>
            <a:ext cx="5509846" cy="324036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Воспитатель МБДОУ детский сад «Родничок»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Забанова Наталия Александровна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57224" y="620688"/>
            <a:ext cx="7772400" cy="2143139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C00000"/>
                </a:solidFill>
              </a:rPr>
              <a:t>Защита опыта работы по теме:</a:t>
            </a:r>
            <a:br>
              <a:rPr lang="ru-RU" sz="3100" b="1" dirty="0" smtClean="0">
                <a:solidFill>
                  <a:srgbClr val="C00000"/>
                </a:solidFill>
              </a:rPr>
            </a:br>
            <a:r>
              <a:rPr lang="ru-RU" sz="3100" b="1" dirty="0" smtClean="0">
                <a:solidFill>
                  <a:srgbClr val="C00000"/>
                </a:solidFill>
              </a:rPr>
              <a:t>«Использование игровых технологий в воспитании  и обучении детей дошкольного возраста»</a:t>
            </a:r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IMG-20180407-WA0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2060848"/>
            <a:ext cx="2334245" cy="44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3318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357298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 </a:t>
            </a:r>
            <a:endParaRPr lang="ru-RU" sz="2800" b="1" dirty="0" smtClean="0">
              <a:solidFill>
                <a:srgbClr val="C00000"/>
              </a:solidFill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3960440"/>
          </a:xfrm>
        </p:spPr>
        <p:txBody>
          <a:bodyPr>
            <a:normAutofit fontScale="90000"/>
          </a:bodyPr>
          <a:lstStyle/>
          <a:p>
            <a:r>
              <a:rPr lang="ru-RU" sz="3100" i="1" dirty="0" smtClean="0">
                <a:solidFill>
                  <a:schemeClr val="accent2"/>
                </a:solidFill>
              </a:rPr>
              <a:t>«Игра – это огромное светлое нежное, через  которое в духовный мир ребенка вливается живительный поток представлений и понятий об окружающем мире. Игра – это искра, зажигающая огонек пытливости и любознательности».</a:t>
            </a:r>
            <a:r>
              <a:rPr lang="ru-RU" sz="3100" dirty="0" smtClean="0">
                <a:solidFill>
                  <a:schemeClr val="accent2"/>
                </a:solidFill>
              </a:rPr>
              <a:t/>
            </a:r>
            <a:br>
              <a:rPr lang="ru-RU" sz="3100" dirty="0" smtClean="0">
                <a:solidFill>
                  <a:schemeClr val="accent2"/>
                </a:solidFill>
              </a:rPr>
            </a:br>
            <a:r>
              <a:rPr lang="ru-RU" sz="3100" i="1" dirty="0" smtClean="0">
                <a:solidFill>
                  <a:schemeClr val="accent2"/>
                </a:solidFill>
              </a:rPr>
              <a:t>                                                                В.А.Сухомлинский</a:t>
            </a:r>
            <a:r>
              <a:rPr lang="ru-RU" dirty="0" smtClean="0">
                <a:solidFill>
                  <a:schemeClr val="accent2"/>
                </a:solidFill>
              </a:rPr>
              <a:t/>
            </a:r>
            <a:br>
              <a:rPr lang="ru-RU" dirty="0" smtClean="0">
                <a:solidFill>
                  <a:schemeClr val="accent2"/>
                </a:solidFill>
              </a:rPr>
            </a:br>
            <a:endParaRPr lang="ru-RU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753480"/>
            <a:ext cx="82424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endParaRPr lang="ru-RU" sz="2200" dirty="0">
              <a:solidFill>
                <a:srgbClr val="C0000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115616" y="989304"/>
            <a:ext cx="777686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соответствии с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требованиями ФОП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во главу воспитательно-образовательного процесса ставится 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индивидуальный подход к ребенку через игру.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</a:rPr>
              <a:t>Актуальность.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accent2"/>
                </a:solidFill>
              </a:rPr>
              <a:t>Ребёнок познаёт мир во всём его многообразии через те виды деятельности,</a:t>
            </a:r>
            <a:r>
              <a:rPr lang="ru-RU" b="1" dirty="0" smtClean="0">
                <a:solidFill>
                  <a:schemeClr val="accent2"/>
                </a:solidFill>
              </a:rPr>
              <a:t> </a:t>
            </a:r>
            <a:r>
              <a:rPr lang="ru-RU" dirty="0" smtClean="0">
                <a:solidFill>
                  <a:schemeClr val="accent2"/>
                </a:solidFill>
              </a:rPr>
              <a:t>которые малышу оказываются понятными и близкими. В этом контексте </a:t>
            </a:r>
            <a:r>
              <a:rPr lang="ru-RU" b="1" dirty="0" smtClean="0">
                <a:solidFill>
                  <a:schemeClr val="accent2"/>
                </a:solidFill>
              </a:rPr>
              <a:t>ведущую позицию занимает игра</a:t>
            </a:r>
            <a:r>
              <a:rPr lang="ru-RU" dirty="0" smtClean="0">
                <a:solidFill>
                  <a:schemeClr val="accent2"/>
                </a:solidFill>
              </a:rPr>
              <a:t>. Именно поэтому реализация целей и задач обучения, развития и</a:t>
            </a:r>
            <a:r>
              <a:rPr lang="ru-RU" b="1" dirty="0" smtClean="0">
                <a:solidFill>
                  <a:schemeClr val="accent2"/>
                </a:solidFill>
              </a:rPr>
              <a:t> </a:t>
            </a:r>
            <a:r>
              <a:rPr lang="ru-RU" dirty="0" smtClean="0">
                <a:solidFill>
                  <a:schemeClr val="accent2"/>
                </a:solidFill>
              </a:rPr>
              <a:t>воспитания детей в дошкольных образовательных учреждениях осуществляется через</a:t>
            </a:r>
            <a:r>
              <a:rPr lang="ru-RU" b="1" dirty="0" smtClean="0">
                <a:solidFill>
                  <a:schemeClr val="accent2"/>
                </a:solidFill>
              </a:rPr>
              <a:t> </a:t>
            </a:r>
            <a:r>
              <a:rPr lang="ru-RU" dirty="0" smtClean="0">
                <a:solidFill>
                  <a:schemeClr val="accent2"/>
                </a:solidFill>
              </a:rPr>
              <a:t>игровые элементы. Одной из задач игровой деятельности является связь с</a:t>
            </a:r>
            <a:r>
              <a:rPr lang="ru-RU" b="1" dirty="0" smtClean="0">
                <a:solidFill>
                  <a:schemeClr val="accent2"/>
                </a:solidFill>
              </a:rPr>
              <a:t> </a:t>
            </a:r>
            <a:r>
              <a:rPr lang="ru-RU" dirty="0" smtClean="0">
                <a:solidFill>
                  <a:schemeClr val="accent2"/>
                </a:solidFill>
              </a:rPr>
              <a:t>действительностью, дети должны учиться жить в современном мире. </a:t>
            </a:r>
            <a:r>
              <a:rPr lang="ru-RU" b="1" dirty="0" smtClean="0">
                <a:solidFill>
                  <a:schemeClr val="accent2"/>
                </a:solidFill>
              </a:rPr>
              <a:t>Игра способствует самореализации</a:t>
            </a:r>
            <a:r>
              <a:rPr lang="ru-RU" dirty="0" smtClean="0">
                <a:solidFill>
                  <a:schemeClr val="accent2"/>
                </a:solidFill>
              </a:rPr>
              <a:t> ребёнка в среде </a:t>
            </a:r>
            <a:r>
              <a:rPr lang="ru-RU" dirty="0" smtClean="0">
                <a:solidFill>
                  <a:srgbClr val="C00000"/>
                </a:solidFill>
              </a:rPr>
              <a:t>сверстников.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440160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>
                <a:solidFill>
                  <a:schemeClr val="accent2"/>
                </a:solidFill>
              </a:rPr>
              <a:t>Правильно организованная и умело направляемая игра позволяет ребёнку:</a:t>
            </a:r>
            <a:r>
              <a:rPr lang="ru-RU" b="1" dirty="0" smtClean="0">
                <a:solidFill>
                  <a:schemeClr val="accent2"/>
                </a:solidFill>
              </a:rPr>
              <a:t/>
            </a:r>
            <a:br>
              <a:rPr lang="ru-RU" b="1" dirty="0" smtClean="0">
                <a:solidFill>
                  <a:schemeClr val="accent2"/>
                </a:solidFill>
              </a:rPr>
            </a:br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- развиваться физически и интеллектуально;</a:t>
            </a:r>
          </a:p>
          <a:p>
            <a:r>
              <a:rPr lang="ru-RU" dirty="0" smtClean="0">
                <a:solidFill>
                  <a:schemeClr val="accent2"/>
                </a:solidFill>
              </a:rPr>
              <a:t> - формировать положительные черты характера;</a:t>
            </a:r>
          </a:p>
          <a:p>
            <a:r>
              <a:rPr lang="ru-RU" dirty="0" smtClean="0">
                <a:solidFill>
                  <a:schemeClr val="accent2"/>
                </a:solidFill>
              </a:rPr>
              <a:t> - учиться общению со сверстниками и окружающими взрослыми;</a:t>
            </a:r>
          </a:p>
          <a:p>
            <a:r>
              <a:rPr lang="ru-RU" dirty="0" smtClean="0">
                <a:solidFill>
                  <a:schemeClr val="accent2"/>
                </a:solidFill>
              </a:rPr>
              <a:t> - быстро и легко усваивать новые знания.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           Игровые технологии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2100" dirty="0" smtClean="0">
                <a:solidFill>
                  <a:schemeClr val="accent2"/>
                </a:solidFill>
              </a:rPr>
              <a:t> </a:t>
            </a:r>
            <a:r>
              <a:rPr lang="ru-RU" sz="2400" b="1" dirty="0" smtClean="0">
                <a:solidFill>
                  <a:schemeClr val="accent2"/>
                </a:solidFill>
              </a:rPr>
              <a:t>-</a:t>
            </a:r>
            <a:r>
              <a:rPr lang="ru-RU" sz="2400" dirty="0" smtClean="0">
                <a:solidFill>
                  <a:schemeClr val="accent2"/>
                </a:solidFill>
              </a:rPr>
              <a:t> это организация педагогического процесса в форме различных педагогических игр;</a:t>
            </a:r>
          </a:p>
          <a:p>
            <a:r>
              <a:rPr lang="ru-RU" sz="2400" b="1" dirty="0" smtClean="0">
                <a:solidFill>
                  <a:schemeClr val="accent2"/>
                </a:solidFill>
              </a:rPr>
              <a:t>        – это игровые формы </a:t>
            </a:r>
            <a:r>
              <a:rPr lang="ru-RU" sz="2400" dirty="0" smtClean="0">
                <a:solidFill>
                  <a:schemeClr val="accent2"/>
                </a:solidFill>
              </a:rPr>
              <a:t>взаимодействия педагога и детей через реализацию определенного сюжета (</a:t>
            </a:r>
            <a:r>
              <a:rPr lang="ru-RU" sz="2400" i="1" dirty="0" smtClean="0">
                <a:solidFill>
                  <a:schemeClr val="accent2"/>
                </a:solidFill>
              </a:rPr>
              <a:t>игры, сказки, спектакля);</a:t>
            </a:r>
            <a:endParaRPr lang="ru-RU" sz="2400" dirty="0">
              <a:solidFill>
                <a:schemeClr val="accent2"/>
              </a:solidFill>
            </a:endParaRPr>
          </a:p>
        </p:txBody>
      </p:sp>
      <p:pic>
        <p:nvPicPr>
          <p:cNvPr id="10" name="Содержимое 9" descr="IMG-20241216-WA001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21007444">
            <a:off x="4623689" y="1321612"/>
            <a:ext cx="4038600" cy="20543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IMG-20250208-WA00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903628">
            <a:off x="4477313" y="3389407"/>
            <a:ext cx="4334310" cy="2061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 rot="10800000" flipV="1">
            <a:off x="571472" y="161834"/>
            <a:ext cx="8072494" cy="597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7475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                        </a:t>
            </a:r>
          </a:p>
          <a:p>
            <a:pPr marL="0" marR="0" lvl="0" indent="117475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600" b="1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Главная цель игровой технологии</a:t>
            </a:r>
            <a:r>
              <a:rPr kumimoji="0" lang="ru-RU" sz="3600" b="0" i="0" u="sng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 - </a:t>
            </a:r>
          </a:p>
          <a:p>
            <a:endParaRPr lang="ru-RU" sz="2400" dirty="0" smtClean="0"/>
          </a:p>
          <a:p>
            <a:r>
              <a:rPr lang="ru-RU" sz="3200" dirty="0" smtClean="0">
                <a:solidFill>
                  <a:schemeClr val="accent2"/>
                </a:solidFill>
              </a:rPr>
              <a:t>дать ребёнку возможность </a:t>
            </a:r>
            <a:r>
              <a:rPr lang="ru-RU" sz="3200" i="1" dirty="0" smtClean="0">
                <a:solidFill>
                  <a:schemeClr val="accent2"/>
                </a:solidFill>
              </a:rPr>
              <a:t>«прожить»</a:t>
            </a:r>
            <a:r>
              <a:rPr lang="ru-RU" sz="3200" dirty="0" smtClean="0">
                <a:solidFill>
                  <a:schemeClr val="accent2"/>
                </a:solidFill>
              </a:rPr>
              <a:t> в игре волнующие его ситуации при полном внимании и сопереживании взрослого, а также повысить значимость организации игр в </a:t>
            </a:r>
            <a:r>
              <a:rPr lang="ru-RU" sz="3200" dirty="0" err="1" smtClean="0">
                <a:solidFill>
                  <a:schemeClr val="accent2"/>
                </a:solidFill>
              </a:rPr>
              <a:t>воспитательно</a:t>
            </a:r>
            <a:r>
              <a:rPr lang="ru-RU" sz="3200" dirty="0" smtClean="0">
                <a:solidFill>
                  <a:schemeClr val="accent2"/>
                </a:solidFill>
              </a:rPr>
              <a:t> - образовательном процессе ДОУ,  не меняя ребёнка и не переделывая его.</a:t>
            </a:r>
          </a:p>
          <a:p>
            <a:r>
              <a:rPr lang="ru-RU" sz="2400" b="1" dirty="0" smtClean="0">
                <a:solidFill>
                  <a:schemeClr val="accent2"/>
                </a:solidFill>
              </a:rPr>
              <a:t> </a:t>
            </a:r>
            <a:endParaRPr lang="ru-RU" sz="2400" dirty="0" smtClean="0">
              <a:solidFill>
                <a:schemeClr val="accent2"/>
              </a:solidFill>
            </a:endParaRPr>
          </a:p>
          <a:p>
            <a:pPr marL="0" marR="0" lvl="0" indent="1174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3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  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8509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/>
                </a:solidFill>
              </a:rPr>
              <a:t/>
            </a:r>
            <a:br>
              <a:rPr lang="ru-RU" b="1" dirty="0" smtClean="0">
                <a:solidFill>
                  <a:schemeClr val="accent2"/>
                </a:solidFill>
              </a:rPr>
            </a:br>
            <a:r>
              <a:rPr lang="ru-RU" b="1" dirty="0" smtClean="0">
                <a:solidFill>
                  <a:schemeClr val="accent2"/>
                </a:solidFill>
              </a:rPr>
              <a:t>Задачи игровой технологии: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>
              <a:buFont typeface="Wingdings" pitchFamily="2" charset="2"/>
              <a:buChar char="q"/>
            </a:pPr>
            <a:r>
              <a:rPr lang="ru-RU" dirty="0" smtClean="0">
                <a:solidFill>
                  <a:schemeClr val="accent2"/>
                </a:solidFill>
              </a:rPr>
              <a:t>достигнуть высокого уровня мотивации, осознанной потребности в усвоении знаний и умений за счет собственной активности ребенка;</a:t>
            </a:r>
          </a:p>
          <a:p>
            <a:pPr lvl="0">
              <a:buFont typeface="Wingdings" pitchFamily="2" charset="2"/>
              <a:buChar char="q"/>
            </a:pPr>
            <a:r>
              <a:rPr lang="ru-RU" dirty="0" smtClean="0">
                <a:solidFill>
                  <a:schemeClr val="accent2"/>
                </a:solidFill>
              </a:rPr>
              <a:t>подобрать средства, активизирующие деятельность детей и повышающие её результативность;</a:t>
            </a:r>
          </a:p>
          <a:p>
            <a:pPr lvl="0">
              <a:buFont typeface="Wingdings" pitchFamily="2" charset="2"/>
              <a:buChar char="q"/>
            </a:pPr>
            <a:r>
              <a:rPr lang="ru-RU" dirty="0" smtClean="0">
                <a:solidFill>
                  <a:schemeClr val="accent2"/>
                </a:solidFill>
              </a:rPr>
              <a:t>сделать воспитательный </a:t>
            </a:r>
            <a:r>
              <a:rPr lang="ru-RU" b="1" dirty="0" smtClean="0">
                <a:solidFill>
                  <a:schemeClr val="accent2"/>
                </a:solidFill>
              </a:rPr>
              <a:t>процесс управляемым</a:t>
            </a:r>
            <a:r>
              <a:rPr lang="ru-RU" dirty="0" smtClean="0">
                <a:solidFill>
                  <a:schemeClr val="accent2"/>
                </a:solidFill>
              </a:rPr>
              <a:t>;</a:t>
            </a:r>
          </a:p>
          <a:p>
            <a:pPr lvl="0">
              <a:buFont typeface="Wingdings" pitchFamily="2" charset="2"/>
              <a:buChar char="q"/>
            </a:pPr>
            <a:r>
              <a:rPr lang="ru-RU" dirty="0" smtClean="0">
                <a:solidFill>
                  <a:schemeClr val="accent2"/>
                </a:solidFill>
              </a:rPr>
              <a:t>помочь организовать игры, сделать их увлекательными, насыщенными действиями; </a:t>
            </a:r>
          </a:p>
          <a:p>
            <a:pPr lvl="0">
              <a:buFont typeface="Wingdings" pitchFamily="2" charset="2"/>
              <a:buChar char="q"/>
            </a:pPr>
            <a:r>
              <a:rPr lang="ru-RU" dirty="0" smtClean="0">
                <a:solidFill>
                  <a:schemeClr val="accent2"/>
                </a:solidFill>
              </a:rPr>
              <a:t>помочь ребенку выбрать из массы жизненных впечатлений самые яркие, которые могут послужить сюжетом хорошей игры.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 rot="10800000" flipV="1">
            <a:off x="251520" y="867995"/>
            <a:ext cx="8496944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74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Игровые технологии тесно связаны со всеми сторонами воспитательной и образовательной работы детского сада и решением его основных задач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74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Игровые технологии, дают ребёнку: возможность «примерить» на себя важнейшие социальные роли; быть лично причастным к изучаемому явлению 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(мотивация ориентирована на удовлетворение познавательных интересов и радость творчества)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; прожить некоторое время в «реальных жизненных условиях».</a:t>
            </a:r>
          </a:p>
          <a:p>
            <a:pPr lvl="0" indent="117475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ru-RU" sz="2400" dirty="0" smtClean="0">
                <a:solidFill>
                  <a:schemeClr val="accent2"/>
                </a:solidFill>
              </a:rPr>
              <a:t>наиболее эффективно решают задачи социально - личностного развития дошкольников;</a:t>
            </a:r>
          </a:p>
          <a:p>
            <a:pPr lvl="0" indent="117475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ru-RU" sz="2400" b="1" dirty="0" smtClean="0">
                <a:solidFill>
                  <a:schemeClr val="accent2"/>
                </a:solidFill>
              </a:rPr>
              <a:t>способствуют</a:t>
            </a:r>
            <a:r>
              <a:rPr lang="ru-RU" sz="2400" dirty="0" smtClean="0">
                <a:solidFill>
                  <a:schemeClr val="accent2"/>
                </a:solidFill>
              </a:rPr>
              <a:t> также и формированию основных форм мышления: наглядно-действенного, наглядно-образного и логического. </a:t>
            </a:r>
            <a:endParaRPr kumimoji="0" lang="ru-RU" sz="2400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214290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solidFill>
                  <a:srgbClr val="C00000"/>
                </a:solidFill>
              </a:rPr>
              <a:t>                  Особенности игровых технологий</a:t>
            </a:r>
          </a:p>
          <a:p>
            <a:endParaRPr lang="ru-RU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571472" y="1214422"/>
            <a:ext cx="81439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 rot="10800000" flipV="1">
            <a:off x="339488" y="108325"/>
            <a:ext cx="8607900" cy="7048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Игровая технология строится как целостное образование. В нее включаются последовательно: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Игры и упражнения, формирующие умение выделять основные, характерные признаки предметов, сравнивать, сопоставлять их.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Группы игр на обобщение предметов по определенным признакам.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Группы игр, воспитывающих умение владеть собой, быстроту реакции на слово, фонематический слух, смекалку и др.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Группы игр, в процессе которых у дошкольников развивается умение отличать реальные явления от нереальных.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</a:b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 rot="10800000" flipV="1">
            <a:off x="478819" y="-263609"/>
            <a:ext cx="8643966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7475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                           </a:t>
            </a:r>
          </a:p>
          <a:p>
            <a:pPr marL="0" marR="0" lvl="0" indent="1174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Главный компонент игровой технологии -                непосредственное и систематическое </a:t>
            </a:r>
          </a:p>
          <a:p>
            <a:pPr marL="0" marR="0" lvl="0" indent="1174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общение педагога и детей.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  <a:p>
            <a:pPr marL="0" marR="0" lvl="0" indent="1174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Его значение: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  <a:p>
            <a:pPr marL="0" marR="0" lvl="0" indent="1174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- активизирует воспитанников;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  <a:p>
            <a:pPr marL="0" marR="0" lvl="0" indent="1174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- повышает познавательный интерес;</a:t>
            </a:r>
            <a:endParaRPr kumimoji="0" lang="ru-RU" sz="2800" b="0" i="1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  <a:p>
            <a:pPr marL="0" marR="0" lvl="0" indent="1174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- вызывает эмоциональный подъём;</a:t>
            </a:r>
            <a:endParaRPr kumimoji="0" lang="ru-RU" sz="2800" b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  <a:p>
            <a:pPr marL="0" marR="0" lvl="0" indent="1174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- способствует развитию творчества;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  <a:p>
            <a:pPr marL="0" marR="0" lvl="0" indent="1174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- максимально концентрирует время занятий за счёт чётко сформулированных условий игры;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  <a:p>
            <a:pPr marL="0" marR="0" lvl="0" indent="1174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Times New Roman" pitchFamily="18" charset="0"/>
                <a:cs typeface="Times New Roman" pitchFamily="18" charset="0"/>
              </a:rPr>
              <a:t>- позволяет педагогу варьировать стратегию и тактику игровых действий за счёт усложнения или упрощения игровых задач в зависимости от уровня освоения материала.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 rot="10800000" flipV="1">
            <a:off x="395536" y="172588"/>
            <a:ext cx="842493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Целевые ориентации игровых</a:t>
            </a:r>
            <a:r>
              <a:rPr kumimoji="0" lang="ru-RU" sz="32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технологий: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i="1" dirty="0" smtClean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Д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идактические: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расширение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кругозора, познавательная деятельность, формирование определённых умений и навыков, развитие трудовых навыков.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Воспитывающие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: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воспитание самостоятельности, воли, сотрудни</a:t>
            </a:r>
            <a:r>
              <a:rPr lang="ru-RU" sz="2400" dirty="0" smtClean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чества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,коллективизма, коммуникативности.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Развивающие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: развитие внимания, памяти, речи, мышления, умения сравнивать, сопоставлять, находить аналогии, воображения, фантазии, творческих способностей, развитие мотивации учебной деятельности.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Социализирующие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: приобщение к нормам и ценностям общества, адаптация к условиям среды,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саморегуляция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.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19672" y="650467"/>
            <a:ext cx="70723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</a:rPr>
              <a:t> </a:t>
            </a:r>
            <a:endParaRPr lang="ru-RU" sz="2400" dirty="0" smtClean="0">
              <a:solidFill>
                <a:srgbClr val="C00000"/>
              </a:solidFill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</a:rPr>
              <a:t>Словесно дидактические игры</a:t>
            </a:r>
            <a:endParaRPr lang="ru-RU" b="1" dirty="0">
              <a:solidFill>
                <a:schemeClr val="accent2"/>
              </a:solidFill>
            </a:endParaRPr>
          </a:p>
        </p:txBody>
      </p:sp>
      <p:pic>
        <p:nvPicPr>
          <p:cNvPr id="8" name="Содержимое 7" descr="slide_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6875" t="17500" r="12500" b="11579"/>
          <a:stretch>
            <a:fillRect/>
          </a:stretch>
        </p:blipFill>
        <p:spPr>
          <a:xfrm>
            <a:off x="1881187" y="1836614"/>
            <a:ext cx="5381625" cy="4053135"/>
          </a:xfrm>
          <a:prstGeom prst="ellipse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sz="half" idx="4294967295"/>
          </p:nvPr>
        </p:nvSpPr>
        <p:spPr>
          <a:xfrm>
            <a:off x="0" y="404664"/>
            <a:ext cx="4355976" cy="583264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accent2"/>
                </a:solidFill>
              </a:rPr>
              <a:t>Словесные дидактические игры во время занятий по речевому и познавательному развитию, позволяют детям, смеясь и играя, освоить любой трудный материал </a:t>
            </a:r>
            <a:r>
              <a:rPr lang="ru-RU" i="1" dirty="0" smtClean="0">
                <a:solidFill>
                  <a:schemeClr val="accent2"/>
                </a:solidFill>
              </a:rPr>
              <a:t>(«Собери цветок», «Подбери слова», «Кто в домике живет»). </a:t>
            </a:r>
            <a:r>
              <a:rPr lang="ru-RU" dirty="0" smtClean="0">
                <a:solidFill>
                  <a:schemeClr val="accent2"/>
                </a:solidFill>
              </a:rPr>
              <a:t>Интересные задания в </a:t>
            </a:r>
            <a:r>
              <a:rPr lang="ru-RU" b="1" dirty="0" smtClean="0">
                <a:solidFill>
                  <a:schemeClr val="accent2"/>
                </a:solidFill>
              </a:rPr>
              <a:t>игровой</a:t>
            </a:r>
            <a:r>
              <a:rPr lang="ru-RU" dirty="0" smtClean="0">
                <a:solidFill>
                  <a:schemeClr val="accent2"/>
                </a:solidFill>
              </a:rPr>
              <a:t> форме помогают детям познать много нового и интересного.</a:t>
            </a:r>
          </a:p>
          <a:p>
            <a:endParaRPr lang="ru-RU" dirty="0"/>
          </a:p>
        </p:txBody>
      </p:sp>
      <p:pic>
        <p:nvPicPr>
          <p:cNvPr id="14" name="Рисунок 13" descr="IMG-20240110-WA0025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01818">
            <a:off x="4175416" y="528781"/>
            <a:ext cx="4836029" cy="2176213"/>
          </a:xfrm>
          <a:prstGeom prst="rect">
            <a:avLst/>
          </a:prstGeom>
        </p:spPr>
      </p:pic>
      <p:pic>
        <p:nvPicPr>
          <p:cNvPr id="15" name="Рисунок 14" descr="IMG-20231030-WA0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242182">
            <a:off x="4139952" y="2348880"/>
            <a:ext cx="4732018" cy="2129408"/>
          </a:xfrm>
          <a:prstGeom prst="rect">
            <a:avLst/>
          </a:prstGeom>
        </p:spPr>
      </p:pic>
      <p:pic>
        <p:nvPicPr>
          <p:cNvPr id="16" name="Рисунок 15" descr="IMG-20250206-WA00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14566">
            <a:off x="4211960" y="4509120"/>
            <a:ext cx="4572000" cy="2057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5518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 .</a:t>
            </a:r>
            <a:endParaRPr lang="ru-RU" dirty="0"/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397052" y="2505670"/>
            <a:ext cx="85274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</a:rPr>
              <a:t>Игры на развитие внимания</a:t>
            </a:r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accent2"/>
                </a:solidFill>
              </a:rPr>
              <a:t>Игры, направленные на </a:t>
            </a:r>
            <a:r>
              <a:rPr lang="ru-RU" b="1" dirty="0" smtClean="0">
                <a:solidFill>
                  <a:schemeClr val="accent2"/>
                </a:solidFill>
              </a:rPr>
              <a:t>развитие внимания</a:t>
            </a:r>
            <a:r>
              <a:rPr lang="ru-RU" dirty="0" smtClean="0">
                <a:solidFill>
                  <a:schemeClr val="accent2"/>
                </a:solidFill>
              </a:rPr>
              <a:t>, осуществляют у дошкольников постепенный переход от непроизвольного внимания к произвольному. Произвольное внимание предполагает умение сосредоточиться на задании, даже если оно не очень интересно. В своей работе использую игровые упражнения </a:t>
            </a:r>
            <a:r>
              <a:rPr lang="ru-RU" i="1" dirty="0" smtClean="0">
                <a:solidFill>
                  <a:schemeClr val="accent2"/>
                </a:solidFill>
              </a:rPr>
              <a:t>«Исправь ошибки», «Найди ошибку», «Найди отличия», «Сложи картинку»,</a:t>
            </a:r>
            <a:r>
              <a:rPr lang="ru-RU" dirty="0" smtClean="0">
                <a:solidFill>
                  <a:schemeClr val="accent2"/>
                </a:solidFill>
              </a:rPr>
              <a:t> и др.</a:t>
            </a:r>
          </a:p>
          <a:p>
            <a:endParaRPr lang="ru-RU" dirty="0"/>
          </a:p>
        </p:txBody>
      </p:sp>
      <p:pic>
        <p:nvPicPr>
          <p:cNvPr id="11" name="Содержимое 10" descr="20250204_095408 (1)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99992" y="3429000"/>
            <a:ext cx="4038600" cy="2034997"/>
          </a:xfrm>
        </p:spPr>
      </p:pic>
      <p:pic>
        <p:nvPicPr>
          <p:cNvPr id="18" name="Рисунок 17" descr="IMG-20250208-WA00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412776"/>
            <a:ext cx="3960440" cy="1872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</a:rPr>
              <a:t>Игры на развитие мышления</a:t>
            </a:r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>
                <a:solidFill>
                  <a:schemeClr val="accent2"/>
                </a:solidFill>
              </a:rPr>
              <a:t>Позволяют научить ребенка умению рассуждать, находить причинно-следственные связи, делать умозаключения: </a:t>
            </a:r>
            <a:r>
              <a:rPr lang="ru-RU" i="1" dirty="0" smtClean="0">
                <a:solidFill>
                  <a:schemeClr val="accent2"/>
                </a:solidFill>
              </a:rPr>
              <a:t>«Разложи предметы», «Будь внимательным», «Скажи наоборот», «Подбери пару к слову», «Что это? Кто это?».</a:t>
            </a:r>
            <a:endParaRPr lang="ru-RU" dirty="0" smtClean="0">
              <a:solidFill>
                <a:schemeClr val="accent2"/>
              </a:solidFill>
            </a:endParaRPr>
          </a:p>
          <a:p>
            <a:endParaRPr lang="ru-RU" dirty="0"/>
          </a:p>
        </p:txBody>
      </p:sp>
      <p:pic>
        <p:nvPicPr>
          <p:cNvPr id="8" name="Содержимое 7" descr="IMG-20250204-WA000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21321395">
            <a:off x="4644008" y="1675834"/>
            <a:ext cx="4038600" cy="18173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IMG-20250208-WA0063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89561">
            <a:off x="4644008" y="3789040"/>
            <a:ext cx="4211960" cy="18953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G-20250208-WA00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958" y="326356"/>
            <a:ext cx="5344663" cy="24050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IMG-20250208-WA00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620688"/>
            <a:ext cx="4732018" cy="24246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IMG-20241216-WA00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564904"/>
            <a:ext cx="5310394" cy="23896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IMG-20250118-WA005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5264">
            <a:off x="3978724" y="2620144"/>
            <a:ext cx="5353889" cy="2409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IMG-20250131-WA000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63688" y="4365104"/>
            <a:ext cx="5148064" cy="23166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052736"/>
            <a:ext cx="8892480" cy="2664296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chemeClr val="accent2"/>
                </a:solidFill>
              </a:rPr>
              <a:t>Широко использую различные развивающие игры,</a:t>
            </a:r>
            <a:r>
              <a:rPr lang="ru-RU" dirty="0" smtClean="0">
                <a:solidFill>
                  <a:schemeClr val="accent2"/>
                </a:solidFill>
              </a:rPr>
              <a:t> такие как: </a:t>
            </a:r>
            <a:r>
              <a:rPr lang="ru-RU" i="1" dirty="0" smtClean="0">
                <a:solidFill>
                  <a:schemeClr val="accent2"/>
                </a:solidFill>
              </a:rPr>
              <a:t>«Игры </a:t>
            </a:r>
            <a:r>
              <a:rPr lang="ru-RU" i="1" dirty="0" err="1" smtClean="0">
                <a:solidFill>
                  <a:schemeClr val="accent2"/>
                </a:solidFill>
              </a:rPr>
              <a:t>Воскобовича</a:t>
            </a:r>
            <a:r>
              <a:rPr lang="ru-RU" i="1" dirty="0" smtClean="0">
                <a:solidFill>
                  <a:schemeClr val="accent2"/>
                </a:solidFill>
              </a:rPr>
              <a:t>», «блоки </a:t>
            </a:r>
            <a:r>
              <a:rPr lang="ru-RU" i="1" dirty="0" err="1" smtClean="0">
                <a:solidFill>
                  <a:schemeClr val="accent2"/>
                </a:solidFill>
              </a:rPr>
              <a:t>Дьенеша</a:t>
            </a:r>
            <a:r>
              <a:rPr lang="ru-RU" i="1" dirty="0" smtClean="0">
                <a:solidFill>
                  <a:schemeClr val="accent2"/>
                </a:solidFill>
              </a:rPr>
              <a:t>», «палочки </a:t>
            </a:r>
            <a:r>
              <a:rPr lang="ru-RU" i="1" dirty="0" err="1" smtClean="0">
                <a:solidFill>
                  <a:schemeClr val="accent2"/>
                </a:solidFill>
              </a:rPr>
              <a:t>Кьюизинера</a:t>
            </a:r>
            <a:r>
              <a:rPr lang="ru-RU" dirty="0" smtClean="0">
                <a:solidFill>
                  <a:schemeClr val="accent2"/>
                </a:solidFill>
              </a:rPr>
              <a:t>». Применяемые мной современные образовательные технологии использую в организации непосредственно образовательной деятельности, осуществляю в ходе режимных моментов при реализации задач образовательных областей</a:t>
            </a:r>
          </a:p>
          <a:p>
            <a:endParaRPr lang="ru-RU" dirty="0"/>
          </a:p>
        </p:txBody>
      </p:sp>
      <p:pic>
        <p:nvPicPr>
          <p:cNvPr id="7" name="Рисунок 6" descr="IMG-20250208-WA00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3573016"/>
            <a:ext cx="5631610" cy="2534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</a:rPr>
              <a:t>Сюжетно – ролевые игры</a:t>
            </a:r>
            <a:endParaRPr lang="ru-RU" b="1" dirty="0">
              <a:solidFill>
                <a:schemeClr val="accent2"/>
              </a:solidFill>
            </a:endParaRPr>
          </a:p>
        </p:txBody>
      </p:sp>
      <p:pic>
        <p:nvPicPr>
          <p:cNvPr id="4" name="Содержимое 7" descr="slide_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6875" t="17500" r="12500" b="11579"/>
          <a:stretch>
            <a:fillRect/>
          </a:stretch>
        </p:blipFill>
        <p:spPr>
          <a:xfrm>
            <a:off x="1881187" y="1836614"/>
            <a:ext cx="5381625" cy="4053135"/>
          </a:xfrm>
          <a:prstGeom prst="ellipse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Содержимое 10" descr="e69bf045-2b74-4292-820e-2715f0b9a1e1 (1).jp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1763688" y="188640"/>
            <a:ext cx="5281084" cy="23764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Содержимое 8" descr="IMG-20250118-WA0048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 rot="706926">
            <a:off x="4572000" y="2708920"/>
            <a:ext cx="2016224" cy="3960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 descr="IMG-20250118-WA006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61371">
            <a:off x="1691680" y="2708920"/>
            <a:ext cx="2654052" cy="40017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</a:rPr>
              <a:t>Игры со спортивным элементом</a:t>
            </a:r>
            <a:endParaRPr lang="ru-RU" b="1" dirty="0">
              <a:solidFill>
                <a:schemeClr val="accent2"/>
              </a:solidFill>
            </a:endParaRPr>
          </a:p>
        </p:txBody>
      </p:sp>
      <p:pic>
        <p:nvPicPr>
          <p:cNvPr id="4" name="Содержимое 3" descr="IMG-20250118-WA00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124744"/>
            <a:ext cx="2036683" cy="45259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-20250208-WA0043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052736"/>
            <a:ext cx="4983538" cy="22425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-20250208-WA00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1800" y="2708920"/>
            <a:ext cx="5692124" cy="25614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-20250208-WA00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4365104"/>
            <a:ext cx="4644008" cy="20898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692696"/>
            <a:ext cx="3635896" cy="561662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buNone/>
            </a:pPr>
            <a:r>
              <a:rPr lang="ru-RU" dirty="0" smtClean="0">
                <a:solidFill>
                  <a:schemeClr val="accent2"/>
                </a:solidFill>
              </a:rPr>
              <a:t>     В качестве </a:t>
            </a:r>
            <a:r>
              <a:rPr lang="ru-RU" b="1" dirty="0" smtClean="0">
                <a:solidFill>
                  <a:schemeClr val="accent2"/>
                </a:solidFill>
              </a:rPr>
              <a:t>одного из</a:t>
            </a:r>
            <a:r>
              <a:rPr lang="ru-RU" dirty="0" smtClean="0">
                <a:solidFill>
                  <a:schemeClr val="accent2"/>
                </a:solidFill>
              </a:rPr>
              <a:t> </a:t>
            </a:r>
            <a:r>
              <a:rPr lang="ru-RU" b="1" dirty="0" smtClean="0">
                <a:solidFill>
                  <a:schemeClr val="accent2"/>
                </a:solidFill>
              </a:rPr>
              <a:t>эффективных видов я применяю</a:t>
            </a:r>
            <a:r>
              <a:rPr lang="ru-RU" dirty="0" smtClean="0">
                <a:solidFill>
                  <a:schemeClr val="accent2"/>
                </a:solidFill>
              </a:rPr>
              <a:t> игры с куклами, </a:t>
            </a:r>
            <a:r>
              <a:rPr lang="ru-RU" dirty="0" err="1" smtClean="0">
                <a:solidFill>
                  <a:schemeClr val="accent2"/>
                </a:solidFill>
              </a:rPr>
              <a:t>потешками</a:t>
            </a:r>
            <a:r>
              <a:rPr lang="ru-RU" dirty="0" smtClean="0">
                <a:solidFill>
                  <a:schemeClr val="accent2"/>
                </a:solidFill>
              </a:rPr>
              <a:t>, хороводами, играми-шутками.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5" name="Рисунок 4" descr="IMG-20190322-WA0036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176855">
            <a:off x="4250249" y="464230"/>
            <a:ext cx="2335188" cy="31135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IMG-20231021-WA0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3861048"/>
            <a:ext cx="3456384" cy="2592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IMG-20250208-WA0041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76466">
            <a:off x="6876256" y="332656"/>
            <a:ext cx="1656184" cy="36804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20230411-WA0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0"/>
            <a:ext cx="5692124" cy="25614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IMG-20250208-WA0051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1987" y="1628800"/>
            <a:ext cx="4692013" cy="27363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-20250208-WA005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060848"/>
            <a:ext cx="5292080" cy="23814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-20240502-WA00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39752" y="3429000"/>
            <a:ext cx="5004048" cy="27306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</a:rPr>
              <a:t>Результативность</a:t>
            </a:r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40560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b="1" dirty="0" smtClean="0">
                <a:solidFill>
                  <a:schemeClr val="accent2"/>
                </a:solidFill>
              </a:rPr>
              <a:t>Повышение умственной активности</a:t>
            </a:r>
            <a:r>
              <a:rPr lang="ru-RU" dirty="0" smtClean="0">
                <a:solidFill>
                  <a:schemeClr val="accent2"/>
                </a:solidFill>
              </a:rPr>
              <a:t>. Совершенствуются речевые навыки, развиваются психические процессы, формируются навыки мелкой моторики рук. </a:t>
            </a:r>
          </a:p>
          <a:p>
            <a:pPr lvl="0"/>
            <a:r>
              <a:rPr lang="ru-RU" b="1" dirty="0" smtClean="0">
                <a:solidFill>
                  <a:schemeClr val="accent2"/>
                </a:solidFill>
              </a:rPr>
              <a:t>Развитие творческого мышления и воображения</a:t>
            </a:r>
            <a:r>
              <a:rPr lang="ru-RU" dirty="0" smtClean="0">
                <a:solidFill>
                  <a:schemeClr val="accent2"/>
                </a:solidFill>
              </a:rPr>
              <a:t>. Использование игровых приёмов и методов в нестандартных, проблемных ситуациях формирует гибкое, оригинальное мышление у детей. </a:t>
            </a:r>
          </a:p>
          <a:p>
            <a:pPr lvl="0"/>
            <a:r>
              <a:rPr lang="ru-RU" b="1" dirty="0" smtClean="0">
                <a:solidFill>
                  <a:schemeClr val="accent2"/>
                </a:solidFill>
              </a:rPr>
              <a:t>Формирование мотивационной и эмоционально-волевой готовности к школе</a:t>
            </a:r>
            <a:r>
              <a:rPr lang="ru-RU" dirty="0" smtClean="0">
                <a:solidFill>
                  <a:schemeClr val="accent2"/>
                </a:solidFill>
              </a:rPr>
              <a:t>. Ребёнок учится радоваться успеху сверстника, спокойно переносить свои неудачи, регулировать своё поведение в соответствии с социальными требованиями. </a:t>
            </a:r>
          </a:p>
          <a:p>
            <a:pPr lvl="0"/>
            <a:r>
              <a:rPr lang="ru-RU" b="1" dirty="0" smtClean="0">
                <a:solidFill>
                  <a:schemeClr val="accent2"/>
                </a:solidFill>
              </a:rPr>
              <a:t>Повышение социальной активности</a:t>
            </a:r>
            <a:r>
              <a:rPr lang="ru-RU" dirty="0" smtClean="0">
                <a:solidFill>
                  <a:schemeClr val="accent2"/>
                </a:solidFill>
              </a:rPr>
              <a:t>. Дети учатся сознательно принимать игровую задачу, планировать игровые действия, выполнять игровые действия по правилам, добиваться правильного результата, рассуждать, логически мыслить, справедливо оценивать свои действия и поступки и своих сверстников. </a:t>
            </a:r>
          </a:p>
          <a:p>
            <a:pPr lvl="0"/>
            <a:r>
              <a:rPr lang="ru-RU" b="1" dirty="0" smtClean="0">
                <a:solidFill>
                  <a:schemeClr val="accent2"/>
                </a:solidFill>
              </a:rPr>
              <a:t>Создание </a:t>
            </a:r>
            <a:r>
              <a:rPr lang="ru-RU" b="1" dirty="0" err="1" smtClean="0">
                <a:solidFill>
                  <a:schemeClr val="accent2"/>
                </a:solidFill>
              </a:rPr>
              <a:t>здоровьесберегающей</a:t>
            </a:r>
            <a:r>
              <a:rPr lang="ru-RU" b="1" dirty="0" smtClean="0">
                <a:solidFill>
                  <a:schemeClr val="accent2"/>
                </a:solidFill>
              </a:rPr>
              <a:t> среды</a:t>
            </a:r>
            <a:r>
              <a:rPr lang="ru-RU" dirty="0" smtClean="0">
                <a:solidFill>
                  <a:schemeClr val="accent2"/>
                </a:solidFill>
              </a:rPr>
              <a:t>. Выстраиваются партнёрские отношения между педагогом и ребёнком.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</a:rPr>
              <a:t>Вывод:</a:t>
            </a:r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/>
                </a:solidFill>
              </a:rPr>
              <a:t>применение игровых технологий в моей педагогической работе помогает</a:t>
            </a:r>
            <a:r>
              <a:rPr lang="ru-RU" dirty="0" smtClean="0">
                <a:solidFill>
                  <a:schemeClr val="accent2"/>
                </a:solidFill>
              </a:rPr>
              <a:t> влиять на качество образовательного процесса и позволяет осуществлять текущую коррекцию его результатов, так как обладает двойной направленностью: на повышение эффективности воспитания и обучения детей и на снятие отрицательных последствий образования.</a:t>
            </a:r>
            <a:endParaRPr lang="ru-RU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196752"/>
            <a:ext cx="875020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rgbClr val="C0504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В какие бы игры не играли наши воспитанники, нужно быть не рядом, а вместе с ними. Уважать личность каждого ребёнка, учитывать индивидуальные особенности. Только такое партнерство и сотрудничество воспитателя с детьми в игре создает зону ближайшего развития самостоятельной игры детей. Таким образом сам ребёнок становится активным и полноценным участником образовательного процесса, что отвечает сути Федеральной Образовательной Программе Дошкольного Образования.</a:t>
            </a:r>
          </a:p>
          <a:p>
            <a:endParaRPr lang="ru-RU" sz="2200" dirty="0">
              <a:solidFill>
                <a:srgbClr val="C0504D">
                  <a:lumMod val="75000"/>
                </a:srgbClr>
              </a:solidFill>
            </a:endParaRPr>
          </a:p>
          <a:p>
            <a:r>
              <a:rPr lang="ru-RU" sz="2800" b="1" dirty="0">
                <a:solidFill>
                  <a:srgbClr val="C0504D">
                    <a:lumMod val="75000"/>
                  </a:srgbClr>
                </a:solidFill>
                <a:ea typeface="Times New Roman" pitchFamily="18" charset="0"/>
                <a:cs typeface="Calibri" pitchFamily="34" charset="0"/>
              </a:rPr>
              <a:t>Дайте детству </a:t>
            </a:r>
            <a:r>
              <a:rPr lang="ru-RU" sz="2800" b="1" dirty="0" smtClean="0">
                <a:solidFill>
                  <a:srgbClr val="C0504D">
                    <a:lumMod val="75000"/>
                  </a:srgbClr>
                </a:solidFill>
                <a:ea typeface="Times New Roman" pitchFamily="18" charset="0"/>
                <a:cs typeface="Calibri" pitchFamily="34" charset="0"/>
              </a:rPr>
              <a:t>наиграться! </a:t>
            </a:r>
            <a:r>
              <a:rPr lang="ru-RU" sz="2800" b="1" dirty="0">
                <a:solidFill>
                  <a:srgbClr val="C0504D">
                    <a:lumMod val="75000"/>
                  </a:srgbClr>
                </a:solidFill>
                <a:ea typeface="Times New Roman" pitchFamily="18" charset="0"/>
                <a:cs typeface="Calibri" pitchFamily="34" charset="0"/>
              </a:rPr>
              <a:t>Дайте детству </a:t>
            </a:r>
            <a:r>
              <a:rPr lang="ru-RU" sz="2800" b="1" dirty="0" smtClean="0">
                <a:solidFill>
                  <a:srgbClr val="C0504D">
                    <a:lumMod val="75000"/>
                  </a:srgbClr>
                </a:solidFill>
                <a:ea typeface="Times New Roman" pitchFamily="18" charset="0"/>
                <a:cs typeface="Calibri" pitchFamily="34" charset="0"/>
              </a:rPr>
              <a:t>состояться!</a:t>
            </a:r>
            <a:endParaRPr lang="ru-RU" sz="2200" dirty="0" smtClean="0">
              <a:solidFill>
                <a:srgbClr val="C0504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69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47332904_new_preview_spasibo-za-vnimanie-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theme/theme1.xml><?xml version="1.0" encoding="utf-8"?>
<a:theme xmlns:a="http://schemas.openxmlformats.org/drawingml/2006/main" name="shablon2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shablon23</Template>
  <TotalTime>1634</TotalTime>
  <Words>467</Words>
  <Application>Microsoft Office PowerPoint</Application>
  <PresentationFormat>Экран (4:3)</PresentationFormat>
  <Paragraphs>86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shablon23</vt:lpstr>
      <vt:lpstr>Защита опыта работы по теме: «Использование игровых технологий в воспитании  и обучении детей дошкольного возраста» </vt:lpstr>
      <vt:lpstr>«Игра – это огромное светлое нежное, через  которое в духовный мир ребенка вливается живительный поток представлений и понятий об окружающем мире. Игра – это искра, зажигающая огонек пытливости и любознательности».                                                                 В.А.Сухомлинский </vt:lpstr>
      <vt:lpstr>Слайд 3</vt:lpstr>
      <vt:lpstr>Актуальность.</vt:lpstr>
      <vt:lpstr> Правильно организованная и умело направляемая игра позволяет ребёнку: </vt:lpstr>
      <vt:lpstr>           Игровые технологии</vt:lpstr>
      <vt:lpstr>  </vt:lpstr>
      <vt:lpstr> Задачи игровой технологии: </vt:lpstr>
      <vt:lpstr>Слайд 9</vt:lpstr>
      <vt:lpstr>Слайд 10</vt:lpstr>
      <vt:lpstr>Слайд 11</vt:lpstr>
      <vt:lpstr>Слайд 12</vt:lpstr>
      <vt:lpstr>Словесно дидактические игры</vt:lpstr>
      <vt:lpstr>Слайд 14</vt:lpstr>
      <vt:lpstr>Игры на развитие внимания</vt:lpstr>
      <vt:lpstr>Игры на развитие мышления</vt:lpstr>
      <vt:lpstr>Слайд 17</vt:lpstr>
      <vt:lpstr>Слайд 18</vt:lpstr>
      <vt:lpstr>Сюжетно – ролевые игры</vt:lpstr>
      <vt:lpstr>Слайд 20</vt:lpstr>
      <vt:lpstr>Игры со спортивным элементом</vt:lpstr>
      <vt:lpstr>Слайд 22</vt:lpstr>
      <vt:lpstr>Слайд 23</vt:lpstr>
      <vt:lpstr>Результативность</vt:lpstr>
      <vt:lpstr>Вывод: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Игровые технологии в детском саду</dc:title>
  <dc:creator>111</dc:creator>
  <cp:lastModifiedBy>User</cp:lastModifiedBy>
  <cp:revision>170</cp:revision>
  <dcterms:created xsi:type="dcterms:W3CDTF">2016-03-19T04:03:13Z</dcterms:created>
  <dcterms:modified xsi:type="dcterms:W3CDTF">2025-02-12T13:32:11Z</dcterms:modified>
</cp:coreProperties>
</file>