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notesMasterIdLst>
    <p:notesMasterId r:id="rId22"/>
  </p:notesMasterIdLst>
  <p:sldSz cx="18288000" cy="10287000"/>
  <p:notesSz cx="10287000" cy="18288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image" Target="../media/image-2-2.png"/><Relationship Id="rId3" Type="http://schemas.openxmlformats.org/officeDocument/2006/relationships/image" Target="../media/image-2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image" Target="../media/image-3-2.png"/><Relationship Id="rId3" Type="http://schemas.openxmlformats.org/officeDocument/2006/relationships/image" Target="../media/image-3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4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image" Target="../media/image-6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image" Target="../media/image-7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png"/><Relationship Id="rId2" Type="http://schemas.openxmlformats.org/officeDocument/2006/relationships/image" Target="../media/image-10-2.png"/><Relationship Id="rId3" Type="http://schemas.openxmlformats.org/officeDocument/2006/relationships/image" Target="../media/image-10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1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3-1.png"/><Relationship Id="rId2" Type="http://schemas.openxmlformats.org/officeDocument/2006/relationships/image" Target="../media/image-13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4-1.png"/><Relationship Id="rId2" Type="http://schemas.openxmlformats.org/officeDocument/2006/relationships/image" Target="../media/image-14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5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6-1.png"/><Relationship Id="rId2" Type="http://schemas.openxmlformats.org/officeDocument/2006/relationships/image" Target="../media/image-16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7-1.png"/><Relationship Id="rId2" Type="http://schemas.openxmlformats.org/officeDocument/2006/relationships/image" Target="../media/image-17-2.png"/><Relationship Id="rId3" Type="http://schemas.openxmlformats.org/officeDocument/2006/relationships/image" Target="../media/image-17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9-1.png"/><Relationship Id="rId2" Type="http://schemas.openxmlformats.org/officeDocument/2006/relationships/image" Target="../media/image-19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0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D64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663675" y="4258175"/>
            <a:ext cx="16960500" cy="3940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6541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Обзор использования игровых технологий в начальной школе
</a:t>
            </a:r>
            <a:pPr algn="ctr" indent="0" marL="0">
              <a:buNone/>
            </a:pPr>
            <a:r>
              <a:rPr lang="en-US" sz="5344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ctr" indent="0" marL="0">
              <a:buNone/>
            </a:pPr>
            <a:r>
              <a:rPr lang="en-US" sz="3059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Игровые технологии — ключевой инструмент мотивации и развития младших школьников.</a:t>
            </a:r>
            <a:pPr algn="ctr" indent="0" marL="0">
              <a:buNone/>
            </a:pPr>
            <a:r>
              <a:rPr lang="en-US" sz="9543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654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DCA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5698" y="0"/>
            <a:ext cx="8589243" cy="10287000"/>
          </a:xfrm>
          <a:prstGeom prst="rect">
            <a:avLst/>
          </a:prstGeom>
        </p:spPr>
      </p:pic>
      <p:pic>
        <p:nvPicPr>
          <p:cNvPr id="4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636400" y="2079545"/>
            <a:ext cx="8826759" cy="564849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5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Современные вызовы в обучении младших школьников
</a:t>
            </a:r>
            <a:pPr algn="l" indent="0" marL="0">
              <a:buNone/>
            </a:pPr>
            <a:r>
              <a:rPr lang="en-US" sz="5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28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Начальная школа стремится сохранить интерес и мотивацию учеников. Игровые технологии обеспечивают системный подход с чёткими целями, снижая тревожность и развивая универсальные учебные действия.</a:t>
            </a:r>
            <a:endParaRPr lang="en-US" sz="5000" dirty="0"/>
          </a:p>
        </p:txBody>
      </p:sp>
      <p:sp>
        <p:nvSpPr>
          <p:cNvPr id="6" name="Text 1"/>
          <p:cNvSpPr txBox="1"/>
          <p:nvPr/>
        </p:nvSpPr>
        <p:spPr>
          <a:xfrm>
            <a:off x="92525" y="9607900"/>
            <a:ext cx="632400" cy="2147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27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27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A1E2E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5698" y="0"/>
            <a:ext cx="8589243" cy="10287000"/>
          </a:xfrm>
          <a:prstGeom prst="rect">
            <a:avLst/>
          </a:prstGeom>
        </p:spPr>
      </p:pic>
      <p:pic>
        <p:nvPicPr>
          <p:cNvPr id="4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736025" y="1983225"/>
            <a:ext cx="8416212" cy="667719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5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Определение и структура игровых технологий
</a:t>
            </a:r>
            <a:pPr algn="l" indent="0" marL="0">
              <a:buNone/>
            </a:pPr>
            <a:r>
              <a:rPr lang="en-US" sz="28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28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28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 такое игровые технологии?
</a:t>
            </a:r>
            <a:pPr algn="l" indent="0" marL="0">
              <a:buNone/>
            </a:pPr>
            <a:r>
              <a:rPr lang="en-US" sz="1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Игровые технологии — это комплекс педагогических методов, основанных на игровой деятельности с конкретными образовательными задачами. Они стимулируют внимание, память и мышление учащихся.
</a:t>
            </a:r>
            <a:pPr algn="l" indent="0" marL="0">
              <a:buNone/>
            </a:pPr>
            <a:r>
              <a:rPr lang="en-US" sz="28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28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28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Структура педагогической игры
</a:t>
            </a:r>
            <a:pPr algn="l" indent="0" marL="0">
              <a:buNone/>
            </a:pPr>
            <a:r>
              <a:rPr lang="en-US" sz="1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Каждая игра имеет цель, правила, действия участников и ожидаемый результат. В отличие от свободной игры, педагогическая контролируется и направлена на усвоение знаний и навыков.</a:t>
            </a:r>
            <a:endParaRPr lang="en-US" sz="5000" dirty="0"/>
          </a:p>
        </p:txBody>
      </p:sp>
      <p:sp>
        <p:nvSpPr>
          <p:cNvPr id="6" name="Text 1"/>
          <p:cNvSpPr txBox="1"/>
          <p:nvPr/>
        </p:nvSpPr>
        <p:spPr>
          <a:xfrm>
            <a:off x="92525" y="9607900"/>
            <a:ext cx="632400" cy="2147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27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27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8550" y="2932346"/>
            <a:ext cx="10121400" cy="4033676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421200" y="1759811"/>
            <a:ext cx="6723600" cy="59571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Психолого-педагогические эффекты игровых технологий
</a:t>
            </a:r>
            <a:pPr algn="l" indent="0" marL="0">
              <a:buNone/>
            </a:pPr>
            <a:r>
              <a:rPr lang="en-US" sz="32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Сравнительная таблица демонстрирует улучшения после внедрения игровых методов: снижение тревожности, рост мотивации, облегчение усвоения знаний, развитие УУД.
</a:t>
            </a:r>
            <a:pPr algn="l" indent="0" marL="0">
              <a:buNone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Игровые технологии существенно улучшают эмоциональный климат и эффективность учебного процесса.</a:t>
            </a:r>
            <a:endParaRPr lang="en-US" sz="3200" dirty="0"/>
          </a:p>
        </p:txBody>
      </p:sp>
      <p:sp>
        <p:nvSpPr>
          <p:cNvPr id="5" name="Text 1"/>
          <p:cNvSpPr txBox="1"/>
          <p:nvPr/>
        </p:nvSpPr>
        <p:spPr>
          <a:xfrm>
            <a:off x="8929149" y="9760300"/>
            <a:ext cx="8950800" cy="27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 indent="0" marL="0">
              <a:buNone/>
            </a:pPr>
            <a:r>
              <a:rPr lang="en-US" sz="1800" i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Исследование в российских начальных школах, 2021 г.</a:t>
            </a:r>
            <a:endParaRPr lang="en-US" sz="1800" dirty="0"/>
          </a:p>
        </p:txBody>
      </p:sp>
      <p:sp>
        <p:nvSpPr>
          <p:cNvPr id="6" name="Text 2"/>
          <p:cNvSpPr txBox="1"/>
          <p:nvPr/>
        </p:nvSpPr>
        <p:spPr>
          <a:xfrm>
            <a:off x="92525" y="9607900"/>
            <a:ext cx="632400" cy="2147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27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27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89FA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6203597" y="364551"/>
            <a:ext cx="5527200" cy="600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 indent="0" marL="0">
              <a:buNone/>
            </a:pPr>
            <a:endParaRPr lang="en-US" dirty="0"/>
          </a:p>
        </p:txBody>
      </p:sp>
      <p:sp>
        <p:nvSpPr>
          <p:cNvPr id="4" name="Text 1"/>
          <p:cNvSpPr txBox="1"/>
          <p:nvPr/>
        </p:nvSpPr>
        <p:spPr>
          <a:xfrm>
            <a:off x="2261250" y="1451225"/>
            <a:ext cx="13765500" cy="954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4821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Возрастные особенности и значимость игры</a:t>
            </a:r>
            <a:endParaRPr lang="en-US" sz="4821" dirty="0"/>
          </a:p>
        </p:txBody>
      </p:sp>
      <p:sp>
        <p:nvSpPr>
          <p:cNvPr id="5" name="Text 2"/>
          <p:cNvSpPr txBox="1"/>
          <p:nvPr/>
        </p:nvSpPr>
        <p:spPr>
          <a:xfrm>
            <a:off x="1334386" y="4357428"/>
            <a:ext cx="5038531" cy="37968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5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Возраст 6–10 лет характеризуется ведущей деятельностью — игрой, которая способствует освоению мира и социальному взаимодействию младших школьников.</a:t>
            </a:r>
            <a:endParaRPr lang="en-US" sz="2500" dirty="0"/>
          </a:p>
        </p:txBody>
      </p:sp>
      <p:sp>
        <p:nvSpPr>
          <p:cNvPr id="6" name="Text 3"/>
          <p:cNvSpPr txBox="1"/>
          <p:nvPr/>
        </p:nvSpPr>
        <p:spPr>
          <a:xfrm>
            <a:off x="12918787" y="4357428"/>
            <a:ext cx="4851918" cy="377813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5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Через игру формируются навыки планирования, контроля и самооценки, соответствующие требованиям ФГОС по универсальным учебным действиям.</a:t>
            </a:r>
            <a:endParaRPr lang="en-US" sz="2500" dirty="0"/>
          </a:p>
        </p:txBody>
      </p:sp>
      <p:sp>
        <p:nvSpPr>
          <p:cNvPr id="7" name="Text 4"/>
          <p:cNvSpPr txBox="1"/>
          <p:nvPr/>
        </p:nvSpPr>
        <p:spPr>
          <a:xfrm>
            <a:off x="7154578" y="4357428"/>
            <a:ext cx="5057192" cy="377813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5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Игровые технологии повышают интерес к учёбе, снижают психологическое напряжение и способствуют развитию мыслительных и коммуникативных навыков.</a:t>
            </a:r>
            <a:endParaRPr lang="en-US" sz="2500" dirty="0"/>
          </a:p>
        </p:txBody>
      </p:sp>
      <p:sp>
        <p:nvSpPr>
          <p:cNvPr id="8" name="Text 5"/>
          <p:cNvSpPr txBox="1"/>
          <p:nvPr/>
        </p:nvSpPr>
        <p:spPr>
          <a:xfrm>
            <a:off x="92525" y="9607900"/>
            <a:ext cx="632400" cy="2147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27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27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233" y="2241862"/>
            <a:ext cx="9887095" cy="5910349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11396800" y="2720400"/>
            <a:ext cx="6364800" cy="4846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Статистика эффективности игровых технологий</a:t>
            </a:r>
            <a:pPr algn="l" indent="0" marL="0">
              <a:buNone/>
            </a:pPr>
            <a:r>
              <a:rPr lang="en-US" sz="28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Использование игровых методов повышает учебную мотивацию и успеваемость в начальной школе.</a:t>
            </a:r>
            <a:pPr algn="l" indent="0" marL="0">
              <a:buNone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28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Игры способствуют улучшению результатов обучения и активному вовлечению учеников.</a:t>
            </a:r>
            <a:endParaRPr lang="en-US" sz="3200" dirty="0"/>
          </a:p>
        </p:txBody>
      </p:sp>
      <p:sp>
        <p:nvSpPr>
          <p:cNvPr id="5" name="Text 1"/>
          <p:cNvSpPr txBox="1"/>
          <p:nvPr/>
        </p:nvSpPr>
        <p:spPr>
          <a:xfrm>
            <a:off x="2142746" y="9661656"/>
            <a:ext cx="8204400" cy="27720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r" indent="0" marL="0">
              <a:buNone/>
            </a:pPr>
            <a:r>
              <a:rPr lang="en-US" sz="1800" i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Эксперимент 2022 года по применению игровых технологий.</a:t>
            </a:r>
            <a:endParaRPr lang="en-US" sz="1800" dirty="0"/>
          </a:p>
        </p:txBody>
      </p:sp>
      <p:sp>
        <p:nvSpPr>
          <p:cNvPr id="6" name="Text 2"/>
          <p:cNvSpPr txBox="1"/>
          <p:nvPr/>
        </p:nvSpPr>
        <p:spPr>
          <a:xfrm>
            <a:off x="92525" y="9607900"/>
            <a:ext cx="632400" cy="2147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27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27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E4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52935" y="3184288"/>
            <a:ext cx="5492700" cy="4983123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977475" y="428100"/>
            <a:ext cx="14262600" cy="2262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50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Виды игровых технологий в начальной школе
</a:t>
            </a:r>
            <a:endParaRPr lang="en-US" sz="5000" dirty="0"/>
          </a:p>
        </p:txBody>
      </p:sp>
      <p:sp>
        <p:nvSpPr>
          <p:cNvPr id="5" name="Text 1"/>
          <p:cNvSpPr txBox="1"/>
          <p:nvPr/>
        </p:nvSpPr>
        <p:spPr>
          <a:xfrm>
            <a:off x="92525" y="9607900"/>
            <a:ext cx="632400" cy="2147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27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</a:t>
            </a:r>
            <a:endParaRPr lang="en-US" sz="2700" dirty="0"/>
          </a:p>
        </p:txBody>
      </p:sp>
      <p:sp>
        <p:nvSpPr>
          <p:cNvPr id="6" name="Text 2"/>
          <p:cNvSpPr txBox="1"/>
          <p:nvPr/>
        </p:nvSpPr>
        <p:spPr>
          <a:xfrm>
            <a:off x="1451800" y="4654050"/>
            <a:ext cx="4516016" cy="284295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Основные типы: дидактические, ролевые, интерактивные, творческие, физкультминутки. Все они ориентированы на развитие разных навыков и поддержание интереса к учёбе.</a:t>
            </a:r>
            <a:endParaRPr lang="en-US" sz="2400" dirty="0"/>
          </a:p>
        </p:txBody>
      </p:sp>
      <p:sp>
        <p:nvSpPr>
          <p:cNvPr id="7" name="Text 3"/>
          <p:cNvSpPr txBox="1"/>
          <p:nvPr/>
        </p:nvSpPr>
        <p:spPr>
          <a:xfrm>
            <a:off x="1451800" y="3589775"/>
            <a:ext cx="4516016" cy="78555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8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Классификация игровых методов</a:t>
            </a:r>
            <a:endParaRPr lang="en-US" sz="2800" dirty="0"/>
          </a:p>
        </p:txBody>
      </p:sp>
      <p:sp>
        <p:nvSpPr>
          <p:cNvPr id="8" name="Text 4"/>
          <p:cNvSpPr txBox="1"/>
          <p:nvPr/>
        </p:nvSpPr>
        <p:spPr>
          <a:xfrm>
            <a:off x="6863750" y="4654050"/>
            <a:ext cx="4516016" cy="284295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Примеры включают «Лото» и «Домино» для дидактики, «Суд над мусором» — ролевые, Kahoot — интерактивные, «Придумай сказку» — творческие игры, а также «Замри» — физкультминутки.</a:t>
            </a:r>
            <a:endParaRPr lang="en-US" sz="2400" dirty="0"/>
          </a:p>
        </p:txBody>
      </p:sp>
      <p:sp>
        <p:nvSpPr>
          <p:cNvPr id="9" name="Text 5"/>
          <p:cNvSpPr txBox="1"/>
          <p:nvPr/>
        </p:nvSpPr>
        <p:spPr>
          <a:xfrm>
            <a:off x="6863750" y="3589775"/>
            <a:ext cx="4516016" cy="78555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8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Примеры игровых форм</a:t>
            </a:r>
            <a:endParaRPr lang="en-US" sz="2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CCD8B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3201000" y="817850"/>
            <a:ext cx="11886000" cy="1723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5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Дидактические игры и их роль в обучении</a:t>
            </a:r>
            <a:endParaRPr lang="en-US" sz="5000" dirty="0"/>
          </a:p>
        </p:txBody>
      </p:sp>
      <p:sp>
        <p:nvSpPr>
          <p:cNvPr id="4" name="Text 1"/>
          <p:cNvSpPr txBox="1"/>
          <p:nvPr/>
        </p:nvSpPr>
        <p:spPr>
          <a:xfrm>
            <a:off x="3157450" y="3379600"/>
            <a:ext cx="5866800" cy="2493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Дидактические игры служат для закрепления знаний и формирования навыков через структурированные упражнения с чёткими учебными целями.</a:t>
            </a:r>
            <a:endParaRPr lang="en-US" sz="2400" dirty="0"/>
          </a:p>
        </p:txBody>
      </p:sp>
      <p:sp>
        <p:nvSpPr>
          <p:cNvPr id="5" name="Text 2"/>
          <p:cNvSpPr txBox="1"/>
          <p:nvPr/>
        </p:nvSpPr>
        <p:spPr>
          <a:xfrm>
            <a:off x="3157400" y="7031800"/>
            <a:ext cx="5859624" cy="2599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Использование таких игр повышает качество усвоения материала и превращает обучение в интересный процесс для детей.</a:t>
            </a:r>
            <a:endParaRPr lang="en-US" sz="2400" dirty="0"/>
          </a:p>
        </p:txBody>
      </p:sp>
      <p:sp>
        <p:nvSpPr>
          <p:cNvPr id="6" name="Text 3"/>
          <p:cNvSpPr txBox="1"/>
          <p:nvPr/>
        </p:nvSpPr>
        <p:spPr>
          <a:xfrm>
            <a:off x="10724149" y="3371450"/>
            <a:ext cx="5859624" cy="25436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Игры типа «Лото» и «Цепочка слов» активизируют память и логическое мышление учеников на уроках русского языка и математики.</a:t>
            </a:r>
            <a:endParaRPr lang="en-US" sz="2400" dirty="0"/>
          </a:p>
        </p:txBody>
      </p:sp>
      <p:sp>
        <p:nvSpPr>
          <p:cNvPr id="7" name="Text 4"/>
          <p:cNvSpPr txBox="1"/>
          <p:nvPr/>
        </p:nvSpPr>
        <p:spPr>
          <a:xfrm>
            <a:off x="17560320" y="9607900"/>
            <a:ext cx="632400" cy="2147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27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</a:t>
            </a:r>
            <a:endParaRPr lang="en-US" sz="27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E2D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2636075" y="574850"/>
            <a:ext cx="13187700" cy="1077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4241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Ролевые и сюжетно-ролевые игры в начальной школе</a:t>
            </a:r>
            <a:endParaRPr lang="en-US" sz="4241" dirty="0"/>
          </a:p>
        </p:txBody>
      </p:sp>
      <p:sp>
        <p:nvSpPr>
          <p:cNvPr id="4" name="Text 1"/>
          <p:cNvSpPr txBox="1"/>
          <p:nvPr/>
        </p:nvSpPr>
        <p:spPr>
          <a:xfrm>
            <a:off x="1255100" y="2507000"/>
            <a:ext cx="5006400" cy="1704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Ролевые игры позволяют детям «прожить» учебные ситуации, укрепляя понимание и применение знаний на практике.</a:t>
            </a:r>
            <a:endParaRPr lang="en-US" sz="2000" dirty="0"/>
          </a:p>
        </p:txBody>
      </p:sp>
      <p:sp>
        <p:nvSpPr>
          <p:cNvPr id="5" name="Text 2"/>
          <p:cNvSpPr txBox="1"/>
          <p:nvPr/>
        </p:nvSpPr>
        <p:spPr>
          <a:xfrm>
            <a:off x="1255100" y="6001300"/>
            <a:ext cx="5006400" cy="1686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Такие игры способствуют развитию диалога, навыков сотрудничества и умения работать в группе.</a:t>
            </a:r>
            <a:endParaRPr lang="en-US" sz="2000" dirty="0"/>
          </a:p>
        </p:txBody>
      </p:sp>
      <p:sp>
        <p:nvSpPr>
          <p:cNvPr id="6" name="Text 3"/>
          <p:cNvSpPr txBox="1"/>
          <p:nvPr/>
        </p:nvSpPr>
        <p:spPr>
          <a:xfrm>
            <a:off x="11876125" y="4299750"/>
            <a:ext cx="5166900" cy="1704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Примеры — «Суд над мусором» развивает экологическую ответственность, а «Путешествие во времени» — исторические представления.</a:t>
            </a:r>
            <a:endParaRPr lang="en-US" sz="2000" dirty="0"/>
          </a:p>
        </p:txBody>
      </p:sp>
      <p:sp>
        <p:nvSpPr>
          <p:cNvPr id="7" name="Text 4"/>
          <p:cNvSpPr txBox="1"/>
          <p:nvPr/>
        </p:nvSpPr>
        <p:spPr>
          <a:xfrm>
            <a:off x="11876125" y="7732425"/>
            <a:ext cx="5166900" cy="177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Они формируют коммуникативные умения, важные для успешного взаимодействия в образовательной среде.</a:t>
            </a:r>
            <a:endParaRPr lang="en-US" sz="2000" dirty="0"/>
          </a:p>
        </p:txBody>
      </p:sp>
      <p:sp>
        <p:nvSpPr>
          <p:cNvPr id="8" name="Text 5"/>
          <p:cNvSpPr txBox="1"/>
          <p:nvPr/>
        </p:nvSpPr>
        <p:spPr>
          <a:xfrm>
            <a:off x="92525" y="9607900"/>
            <a:ext cx="632400" cy="2147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27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</a:t>
            </a:r>
            <a:endParaRPr lang="en-US" sz="27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A1E2E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5698" y="0"/>
            <a:ext cx="8589243" cy="10287000"/>
          </a:xfrm>
          <a:prstGeom prst="rect">
            <a:avLst/>
          </a:prstGeom>
        </p:spPr>
      </p:pic>
      <p:pic>
        <p:nvPicPr>
          <p:cNvPr id="4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736025" y="1983225"/>
            <a:ext cx="8416212" cy="667719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5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Интерактивные игры и цифровые технологии в обучении
</a:t>
            </a:r>
            <a:pPr algn="l" indent="0" marL="0">
              <a:buNone/>
            </a:pPr>
            <a:r>
              <a:rPr lang="en-US" sz="28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28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28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Цифровые платформы в образовательном процессе
</a:t>
            </a:r>
            <a:pPr algn="l" indent="0" marL="0">
              <a:buNone/>
            </a:pPr>
            <a:r>
              <a:rPr lang="en-US" sz="1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Kahoot, LearningApps и Quizizz предлагают игровые викторины с мгновенной обратной связью, стимулируя интерес и соревновательный дух учащихся.
</a:t>
            </a:r>
            <a:pPr algn="l" indent="0" marL="0">
              <a:buNone/>
            </a:pPr>
            <a:r>
              <a:rPr lang="en-US" sz="28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28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28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Преимущества интерактивных методов
</a:t>
            </a:r>
            <a:pPr algn="l" indent="0" marL="0">
              <a:buNone/>
            </a:pPr>
            <a:r>
              <a:rPr lang="en-US" sz="1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Применение интерактивных игр повышает вовлечённость, поддерживает дифференцированный подход и развивает техническую грамотность школьников.</a:t>
            </a:r>
            <a:endParaRPr lang="en-US" sz="5000" dirty="0"/>
          </a:p>
        </p:txBody>
      </p:sp>
      <p:sp>
        <p:nvSpPr>
          <p:cNvPr id="6" name="Text 1"/>
          <p:cNvSpPr txBox="1"/>
          <p:nvPr/>
        </p:nvSpPr>
        <p:spPr>
          <a:xfrm>
            <a:off x="92525" y="9607900"/>
            <a:ext cx="632400" cy="2147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27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10</a:t>
            </a:r>
            <a:endParaRPr lang="en-US" sz="27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E2D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977475" y="428100"/>
            <a:ext cx="16432200" cy="2262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50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Творческие игры и развитие воображения</a:t>
            </a:r>
            <a:endParaRPr lang="en-US" sz="5000" dirty="0"/>
          </a:p>
        </p:txBody>
      </p:sp>
      <p:sp>
        <p:nvSpPr>
          <p:cNvPr id="4" name="Text 1"/>
          <p:cNvSpPr txBox="1"/>
          <p:nvPr/>
        </p:nvSpPr>
        <p:spPr>
          <a:xfrm>
            <a:off x="1504901" y="3665974"/>
            <a:ext cx="4217437" cy="38529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8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Творческие игры активизируют воображение и стимулируют творческое мышление у младших школьников, способствуя развитию нестандартного подхода к решению задач.</a:t>
            </a:r>
            <a:endParaRPr lang="en-US" sz="2800" dirty="0"/>
          </a:p>
        </p:txBody>
      </p:sp>
      <p:sp>
        <p:nvSpPr>
          <p:cNvPr id="5" name="Text 2"/>
          <p:cNvSpPr txBox="1"/>
          <p:nvPr/>
        </p:nvSpPr>
        <p:spPr>
          <a:xfrm>
            <a:off x="6457900" y="3665974"/>
            <a:ext cx="4310743" cy="381554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8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Примеры таких игр, как «Придумай сказку» и «Нарисуй настроение», помогают детям выражать свои эмоции и идеи, что усиливает положительное отношение к учебному процессу.</a:t>
            </a:r>
            <a:endParaRPr lang="en-US" sz="2800" dirty="0"/>
          </a:p>
        </p:txBody>
      </p:sp>
      <p:sp>
        <p:nvSpPr>
          <p:cNvPr id="6" name="Text 3"/>
          <p:cNvSpPr txBox="1"/>
          <p:nvPr/>
        </p:nvSpPr>
        <p:spPr>
          <a:xfrm>
            <a:off x="11487102" y="3665974"/>
            <a:ext cx="4273420" cy="381554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8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Исследования подтверждают, что регулярная творческая активность развивает когнитивные функции и поддерживает комплексное развитие личности ребёнка в начальной школе.</a:t>
            </a:r>
            <a:endParaRPr lang="en-US" sz="2800" dirty="0"/>
          </a:p>
        </p:txBody>
      </p:sp>
      <p:sp>
        <p:nvSpPr>
          <p:cNvPr id="7" name="Text 4"/>
          <p:cNvSpPr txBox="1"/>
          <p:nvPr/>
        </p:nvSpPr>
        <p:spPr>
          <a:xfrm>
            <a:off x="92525" y="9607900"/>
            <a:ext cx="632400" cy="2147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27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11</a:t>
            </a:r>
            <a:endParaRPr lang="en-US" sz="27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DCA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6758326" y="8307715"/>
            <a:ext cx="9442580" cy="13840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Регулярное проведение таких игр улучшает общее самочувствие школьников и способствует поддержанию вовлечённости в учебный процесс.</a:t>
            </a:r>
            <a:endParaRPr lang="en-US" sz="2400" dirty="0"/>
          </a:p>
        </p:txBody>
      </p:sp>
      <p:sp>
        <p:nvSpPr>
          <p:cNvPr id="4" name="Text 1"/>
          <p:cNvSpPr txBox="1"/>
          <p:nvPr/>
        </p:nvSpPr>
        <p:spPr>
          <a:xfrm>
            <a:off x="7080675" y="6615258"/>
            <a:ext cx="9442580" cy="127184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«Ритмическое движение под музыку» повышает уровень энергии и активизирует кровообращение, поддерживая бодрость и мотивацию у детей.</a:t>
            </a:r>
            <a:endParaRPr lang="en-US" sz="2400" dirty="0"/>
          </a:p>
        </p:txBody>
      </p:sp>
      <p:sp>
        <p:nvSpPr>
          <p:cNvPr id="5" name="Text 2"/>
          <p:cNvSpPr txBox="1"/>
          <p:nvPr/>
        </p:nvSpPr>
        <p:spPr>
          <a:xfrm>
            <a:off x="7405501" y="4920379"/>
            <a:ext cx="9442580" cy="12531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Игра «Замри» помогает временно замедлить движения, способствуя расслаблению и снижению напряжения в мышцах и уме.</a:t>
            </a:r>
            <a:endParaRPr lang="en-US" sz="2400" dirty="0"/>
          </a:p>
        </p:txBody>
      </p:sp>
      <p:sp>
        <p:nvSpPr>
          <p:cNvPr id="6" name="Text 3"/>
          <p:cNvSpPr txBox="1"/>
          <p:nvPr/>
        </p:nvSpPr>
        <p:spPr>
          <a:xfrm>
            <a:off x="7708425" y="3319018"/>
            <a:ext cx="9442580" cy="1159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Физкультминутки включаются в урок для предотвращения утомления и восстановления концентрации внимания учащихся в течение учебного процесса.</a:t>
            </a:r>
            <a:endParaRPr lang="en-US" sz="2400" dirty="0"/>
          </a:p>
        </p:txBody>
      </p:sp>
      <p:sp>
        <p:nvSpPr>
          <p:cNvPr id="7" name="Text 4"/>
          <p:cNvSpPr txBox="1"/>
          <p:nvPr/>
        </p:nvSpPr>
        <p:spPr>
          <a:xfrm>
            <a:off x="800100" y="788065"/>
            <a:ext cx="16421878" cy="14214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55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Физкультминутки-игры как средство снятия усталости и поддержания активности</a:t>
            </a:r>
            <a:endParaRPr lang="en-US" sz="5500" dirty="0"/>
          </a:p>
        </p:txBody>
      </p:sp>
      <p:sp>
        <p:nvSpPr>
          <p:cNvPr id="8" name="Text 5"/>
          <p:cNvSpPr txBox="1"/>
          <p:nvPr/>
        </p:nvSpPr>
        <p:spPr>
          <a:xfrm>
            <a:off x="92525" y="9607900"/>
            <a:ext cx="632400" cy="2147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27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12</a:t>
            </a:r>
            <a:endParaRPr lang="en-US" sz="27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8550" y="997373"/>
            <a:ext cx="10121400" cy="7903623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421200" y="1759811"/>
            <a:ext cx="6723600" cy="59571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Примеры использования игровых технологий по предметам в начальной школе
</a:t>
            </a:r>
            <a:pPr algn="l" indent="0" marL="0">
              <a:buNone/>
            </a:pPr>
            <a:r>
              <a:rPr lang="en-US" sz="32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Таблица демонстрирует игровые методики, применяемые на уроках разных предметов, и конкретные игры, способствующие эффективному усвоению знаний и развитию навыков у младших школьников.
</a:t>
            </a:r>
            <a:pPr algn="l" indent="0" marL="0">
              <a:buNone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Игровые методы широко применяются и эффективно повышают мотивацию и качество обучения по разным предметам.</a:t>
            </a:r>
            <a:endParaRPr lang="en-US" sz="3200" dirty="0"/>
          </a:p>
        </p:txBody>
      </p:sp>
      <p:sp>
        <p:nvSpPr>
          <p:cNvPr id="5" name="Text 1"/>
          <p:cNvSpPr txBox="1"/>
          <p:nvPr/>
        </p:nvSpPr>
        <p:spPr>
          <a:xfrm>
            <a:off x="8929149" y="9760300"/>
            <a:ext cx="8950800" cy="27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 indent="0" marL="0">
              <a:buNone/>
            </a:pPr>
            <a:r>
              <a:rPr lang="en-US" sz="1800" i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Опыт педагогов начальных школ России</a:t>
            </a:r>
            <a:endParaRPr lang="en-US" sz="1800" dirty="0"/>
          </a:p>
        </p:txBody>
      </p:sp>
      <p:sp>
        <p:nvSpPr>
          <p:cNvPr id="6" name="Text 2"/>
          <p:cNvSpPr txBox="1"/>
          <p:nvPr/>
        </p:nvSpPr>
        <p:spPr>
          <a:xfrm>
            <a:off x="92525" y="9607900"/>
            <a:ext cx="632400" cy="2147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27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13</a:t>
            </a:r>
            <a:endParaRPr lang="en-US" sz="27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E4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52935" y="3184288"/>
            <a:ext cx="5492700" cy="4983123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977475" y="428100"/>
            <a:ext cx="14262600" cy="2262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50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Игровые технологии в уроках математики
</a:t>
            </a:r>
            <a:endParaRPr lang="en-US" sz="5000" dirty="0"/>
          </a:p>
        </p:txBody>
      </p:sp>
      <p:sp>
        <p:nvSpPr>
          <p:cNvPr id="5" name="Text 1"/>
          <p:cNvSpPr txBox="1"/>
          <p:nvPr/>
        </p:nvSpPr>
        <p:spPr>
          <a:xfrm>
            <a:off x="92525" y="9607900"/>
            <a:ext cx="632400" cy="2147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27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14</a:t>
            </a:r>
            <a:endParaRPr lang="en-US" sz="2700" dirty="0"/>
          </a:p>
        </p:txBody>
      </p:sp>
      <p:sp>
        <p:nvSpPr>
          <p:cNvPr id="6" name="Text 2"/>
          <p:cNvSpPr txBox="1"/>
          <p:nvPr/>
        </p:nvSpPr>
        <p:spPr>
          <a:xfrm>
            <a:off x="1451800" y="4654050"/>
            <a:ext cx="4516016" cy="284295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Игровые методы в математике способствуют развитию быстрого мышления и навыков применения математических знаний в реальных ситуациях. Дети учатся решать задачи в игровой атмосфере, что повышает интерес к предмету.</a:t>
            </a:r>
            <a:endParaRPr lang="en-US" sz="2400" dirty="0"/>
          </a:p>
        </p:txBody>
      </p:sp>
      <p:sp>
        <p:nvSpPr>
          <p:cNvPr id="7" name="Text 3"/>
          <p:cNvSpPr txBox="1"/>
          <p:nvPr/>
        </p:nvSpPr>
        <p:spPr>
          <a:xfrm>
            <a:off x="1451800" y="3589775"/>
            <a:ext cx="4516016" cy="78555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75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Развитие быстроты мышления и практических навыков</a:t>
            </a:r>
            <a:endParaRPr lang="en-US" sz="2751" dirty="0"/>
          </a:p>
        </p:txBody>
      </p:sp>
      <p:sp>
        <p:nvSpPr>
          <p:cNvPr id="8" name="Text 4"/>
          <p:cNvSpPr txBox="1"/>
          <p:nvPr/>
        </p:nvSpPr>
        <p:spPr>
          <a:xfrm>
            <a:off x="6863750" y="4654050"/>
            <a:ext cx="4516016" cy="284295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Используются соревновательные игры, такие как «Кто быстрее решит?», логические «Математическое домино» и ролевые игры, например, «Магазин», моделирующие финансовые расчёты.</a:t>
            </a:r>
            <a:endParaRPr lang="en-US" sz="2400" dirty="0"/>
          </a:p>
        </p:txBody>
      </p:sp>
      <p:sp>
        <p:nvSpPr>
          <p:cNvPr id="9" name="Text 5"/>
          <p:cNvSpPr txBox="1"/>
          <p:nvPr/>
        </p:nvSpPr>
        <p:spPr>
          <a:xfrm>
            <a:off x="6863750" y="3589775"/>
            <a:ext cx="4516016" cy="78555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8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Примеры игровых форм и применение</a:t>
            </a:r>
            <a:endParaRPr lang="en-US" sz="28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E2D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2636075" y="574850"/>
            <a:ext cx="13187700" cy="1077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4241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Преимущества игровых технологий с педагогической точки зрения</a:t>
            </a:r>
            <a:endParaRPr lang="en-US" sz="4241" dirty="0"/>
          </a:p>
        </p:txBody>
      </p:sp>
      <p:sp>
        <p:nvSpPr>
          <p:cNvPr id="4" name="Text 1"/>
          <p:cNvSpPr txBox="1"/>
          <p:nvPr/>
        </p:nvSpPr>
        <p:spPr>
          <a:xfrm>
            <a:off x="1255100" y="2507000"/>
            <a:ext cx="5006400" cy="1704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Игровые технологии значительно повышают интерес учащихся к процессу обучения, что способствует активизации их речевой и мыслительной деятельности.</a:t>
            </a:r>
            <a:endParaRPr lang="en-US" sz="2000" dirty="0"/>
          </a:p>
        </p:txBody>
      </p:sp>
      <p:sp>
        <p:nvSpPr>
          <p:cNvPr id="5" name="Text 2"/>
          <p:cNvSpPr txBox="1"/>
          <p:nvPr/>
        </p:nvSpPr>
        <p:spPr>
          <a:xfrm>
            <a:off x="1255100" y="6001300"/>
            <a:ext cx="5006400" cy="1686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Активное участие в игровой деятельности переключает фокус с пассивного слушания на активное взаимодействие, расширяя возможности персонализации обучения.</a:t>
            </a:r>
            <a:endParaRPr lang="en-US" sz="2000" dirty="0"/>
          </a:p>
        </p:txBody>
      </p:sp>
      <p:sp>
        <p:nvSpPr>
          <p:cNvPr id="6" name="Text 3"/>
          <p:cNvSpPr txBox="1"/>
          <p:nvPr/>
        </p:nvSpPr>
        <p:spPr>
          <a:xfrm>
            <a:off x="11876125" y="4299750"/>
            <a:ext cx="5166900" cy="1704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Игры облегчают усвоение сложных тем, делая материал более доступным и понятным даже для младших школьников с разным уровнем подготовки.</a:t>
            </a:r>
            <a:endParaRPr lang="en-US" sz="2000" dirty="0"/>
          </a:p>
        </p:txBody>
      </p:sp>
      <p:sp>
        <p:nvSpPr>
          <p:cNvPr id="7" name="Text 4"/>
          <p:cNvSpPr txBox="1"/>
          <p:nvPr/>
        </p:nvSpPr>
        <p:spPr>
          <a:xfrm>
            <a:off x="11876125" y="7732425"/>
            <a:ext cx="5166900" cy="177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Исследования показывают, что внедрение игровых методов сокращает время усвоения материала и повышает качество знаний на 10-20%.</a:t>
            </a:r>
            <a:endParaRPr lang="en-US" sz="2000" dirty="0"/>
          </a:p>
        </p:txBody>
      </p:sp>
      <p:sp>
        <p:nvSpPr>
          <p:cNvPr id="8" name="Text 5"/>
          <p:cNvSpPr txBox="1"/>
          <p:nvPr/>
        </p:nvSpPr>
        <p:spPr>
          <a:xfrm>
            <a:off x="92525" y="9607900"/>
            <a:ext cx="632400" cy="2147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27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15</a:t>
            </a:r>
            <a:endParaRPr lang="en-US" sz="27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233" y="2241862"/>
            <a:ext cx="9887095" cy="5910349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11396800" y="2720400"/>
            <a:ext cx="6364800" cy="4846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Влияние игровых технологий на учебные показатели и мотивацию</a:t>
            </a:r>
            <a:pPr algn="l" indent="0" marL="0">
              <a:buNone/>
            </a:pPr>
            <a:r>
              <a:rPr lang="en-US" sz="28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После внедрения игровых методов отмечается значительный рост мотивации и успеваемости школьников, а уровень тревожности существенно снижается.</a:t>
            </a:r>
            <a:pPr algn="l" indent="0" marL="0">
              <a:buNone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28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Данные подтверждают, что игровые технологии улучшают эмоциональный климат и учебные результаты в начальной школе.</a:t>
            </a:r>
            <a:endParaRPr lang="en-US" sz="3200" dirty="0"/>
          </a:p>
        </p:txBody>
      </p:sp>
      <p:sp>
        <p:nvSpPr>
          <p:cNvPr id="5" name="Text 1"/>
          <p:cNvSpPr txBox="1"/>
          <p:nvPr/>
        </p:nvSpPr>
        <p:spPr>
          <a:xfrm>
            <a:off x="2142746" y="9661656"/>
            <a:ext cx="8204400" cy="27720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r" indent="0" marL="0">
              <a:buNone/>
            </a:pPr>
            <a:r>
              <a:rPr lang="en-US" sz="1800" i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Пилотные проекты в российских начальных школах (2020–2024)</a:t>
            </a:r>
            <a:endParaRPr lang="en-US" sz="1800" dirty="0"/>
          </a:p>
        </p:txBody>
      </p:sp>
      <p:sp>
        <p:nvSpPr>
          <p:cNvPr id="6" name="Text 2"/>
          <p:cNvSpPr txBox="1"/>
          <p:nvPr/>
        </p:nvSpPr>
        <p:spPr>
          <a:xfrm>
            <a:off x="92525" y="9607900"/>
            <a:ext cx="632400" cy="2147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27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16</a:t>
            </a:r>
            <a:endParaRPr lang="en-US" sz="27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A1E2E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5698" y="0"/>
            <a:ext cx="8589243" cy="10287000"/>
          </a:xfrm>
          <a:prstGeom prst="rect">
            <a:avLst/>
          </a:prstGeom>
        </p:spPr>
      </p:pic>
      <p:pic>
        <p:nvPicPr>
          <p:cNvPr id="4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736025" y="1983225"/>
            <a:ext cx="8416212" cy="667719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4802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Игровые технологии как средство формирования универсальных учебных действий (УУД)
</a:t>
            </a:r>
            <a:pPr algn="l" indent="0" marL="0">
              <a:buNone/>
            </a:pPr>
            <a:r>
              <a:rPr lang="en-US" sz="2689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2689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2689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Развитие регулятивных и познавательных УУД
</a:t>
            </a:r>
            <a:pPr algn="l" indent="0" marL="0">
              <a:buNone/>
            </a:pPr>
            <a:r>
              <a:rPr lang="en-US" sz="1345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2305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Игры способствуют формированию у детей умений планировать, контролировать и оценивать свои действия, а также развивают навыки анализа, сравнения и классификации.
</a:t>
            </a:r>
            <a:pPr algn="l" indent="0" marL="0">
              <a:buNone/>
            </a:pPr>
            <a:r>
              <a:rPr lang="en-US" sz="2689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2689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2689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Коммуникативные и личностные навыки в игре
</a:t>
            </a:r>
            <a:pPr algn="l" indent="0" marL="0">
              <a:buNone/>
            </a:pPr>
            <a:r>
              <a:rPr lang="en-US" sz="1345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2305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Через игровые упражнения дети учатся слушать и договариваться, развивают рефлексию и самооценку, что поддерживает личностное развитие и мотивацию к обучению.</a:t>
            </a:r>
            <a:endParaRPr lang="en-US" sz="4802" dirty="0"/>
          </a:p>
        </p:txBody>
      </p:sp>
      <p:sp>
        <p:nvSpPr>
          <p:cNvPr id="6" name="Text 1"/>
          <p:cNvSpPr txBox="1"/>
          <p:nvPr/>
        </p:nvSpPr>
        <p:spPr>
          <a:xfrm>
            <a:off x="92525" y="9607900"/>
            <a:ext cx="632400" cy="2147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27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17</a:t>
            </a:r>
            <a:endParaRPr lang="en-US" sz="27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FDCA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6758326" y="8307715"/>
            <a:ext cx="9442580" cy="13840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Регулярно оценивайте эффективность игровых методов и выполняйте роль фасилитатора, направляя и поддерживая игровую деятельность.</a:t>
            </a:r>
            <a:endParaRPr lang="en-US" sz="2400" dirty="0"/>
          </a:p>
        </p:txBody>
      </p:sp>
      <p:sp>
        <p:nvSpPr>
          <p:cNvPr id="4" name="Text 1"/>
          <p:cNvSpPr txBox="1"/>
          <p:nvPr/>
        </p:nvSpPr>
        <p:spPr>
          <a:xfrm>
            <a:off x="7080675" y="6615258"/>
            <a:ext cx="9442580" cy="127184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Подготавливайте игровые материалы заранее и используйте разнообразные формы игр для разных предметов и целей обучения.</a:t>
            </a:r>
            <a:endParaRPr lang="en-US" sz="2400" dirty="0"/>
          </a:p>
        </p:txBody>
      </p:sp>
      <p:sp>
        <p:nvSpPr>
          <p:cNvPr id="5" name="Text 2"/>
          <p:cNvSpPr txBox="1"/>
          <p:nvPr/>
        </p:nvSpPr>
        <p:spPr>
          <a:xfrm>
            <a:off x="7405501" y="4920379"/>
            <a:ext cx="9442580" cy="12531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Соблюдайте баланс между игровыми и традиционными методами, постепенно осложняя игровые задания по мере освоения материала.</a:t>
            </a:r>
            <a:endParaRPr lang="en-US" sz="2400" dirty="0"/>
          </a:p>
        </p:txBody>
      </p:sp>
      <p:sp>
        <p:nvSpPr>
          <p:cNvPr id="6" name="Text 3"/>
          <p:cNvSpPr txBox="1"/>
          <p:nvPr/>
        </p:nvSpPr>
        <p:spPr>
          <a:xfrm>
            <a:off x="7708425" y="3319018"/>
            <a:ext cx="9442580" cy="1159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Учитывайте возраст и психологические особенности учеников при планировании игровых элементов урока для максимально эффективного вовлечения.</a:t>
            </a:r>
            <a:endParaRPr lang="en-US" sz="2400" dirty="0"/>
          </a:p>
        </p:txBody>
      </p:sp>
      <p:sp>
        <p:nvSpPr>
          <p:cNvPr id="7" name="Text 4"/>
          <p:cNvSpPr txBox="1"/>
          <p:nvPr/>
        </p:nvSpPr>
        <p:spPr>
          <a:xfrm>
            <a:off x="800100" y="788065"/>
            <a:ext cx="16421878" cy="14214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55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Практические рекомендации по интеграции игровых технологий в уроки</a:t>
            </a:r>
            <a:endParaRPr lang="en-US" sz="5500" dirty="0"/>
          </a:p>
        </p:txBody>
      </p:sp>
      <p:sp>
        <p:nvSpPr>
          <p:cNvPr id="8" name="Text 5"/>
          <p:cNvSpPr txBox="1"/>
          <p:nvPr/>
        </p:nvSpPr>
        <p:spPr>
          <a:xfrm>
            <a:off x="92525" y="9607900"/>
            <a:ext cx="632400" cy="2147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27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18</a:t>
            </a:r>
            <a:endParaRPr lang="en-US" sz="27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FE4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52935" y="3184288"/>
            <a:ext cx="5492700" cy="4983123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977475" y="428100"/>
            <a:ext cx="14262600" cy="2262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50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Кейсы успешного применения игровых технологий в российских начальных школах
</a:t>
            </a:r>
            <a:endParaRPr lang="en-US" sz="5000" dirty="0"/>
          </a:p>
        </p:txBody>
      </p:sp>
      <p:sp>
        <p:nvSpPr>
          <p:cNvPr id="5" name="Text 1"/>
          <p:cNvSpPr txBox="1"/>
          <p:nvPr/>
        </p:nvSpPr>
        <p:spPr>
          <a:xfrm>
            <a:off x="92525" y="9607900"/>
            <a:ext cx="632400" cy="2147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27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19</a:t>
            </a:r>
            <a:endParaRPr lang="en-US" sz="2700" dirty="0"/>
          </a:p>
        </p:txBody>
      </p:sp>
      <p:sp>
        <p:nvSpPr>
          <p:cNvPr id="6" name="Text 2"/>
          <p:cNvSpPr txBox="1"/>
          <p:nvPr/>
        </p:nvSpPr>
        <p:spPr>
          <a:xfrm>
            <a:off x="1451800" y="4654050"/>
            <a:ext cx="4516016" cy="284295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 московской школе №45 успешно реализованы ролевые игры на уроках окружающего мира, что улучшило понимание материала и социокультурное взаимодействие.</a:t>
            </a:r>
            <a:endParaRPr lang="en-US" sz="2400" dirty="0"/>
          </a:p>
        </p:txBody>
      </p:sp>
      <p:sp>
        <p:nvSpPr>
          <p:cNvPr id="7" name="Text 3"/>
          <p:cNvSpPr txBox="1"/>
          <p:nvPr/>
        </p:nvSpPr>
        <p:spPr>
          <a:xfrm>
            <a:off x="1451800" y="3589775"/>
            <a:ext cx="4516016" cy="78555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8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Опыт различных школ и результаты</a:t>
            </a:r>
            <a:endParaRPr lang="en-US" sz="2800" dirty="0"/>
          </a:p>
        </p:txBody>
      </p:sp>
      <p:sp>
        <p:nvSpPr>
          <p:cNvPr id="8" name="Text 4"/>
          <p:cNvSpPr txBox="1"/>
          <p:nvPr/>
        </p:nvSpPr>
        <p:spPr>
          <a:xfrm>
            <a:off x="6863750" y="4654050"/>
            <a:ext cx="4516016" cy="284295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Опыт Санкт-Петербурга с платформами Kahoot и Quizizz, а также творческие проекты в Нижегородской области подтвердили рост учебной мотивации и позитивных оценок со стороны педагогов.</a:t>
            </a:r>
            <a:endParaRPr lang="en-US" sz="2400" dirty="0"/>
          </a:p>
        </p:txBody>
      </p:sp>
      <p:sp>
        <p:nvSpPr>
          <p:cNvPr id="9" name="Text 5"/>
          <p:cNvSpPr txBox="1"/>
          <p:nvPr/>
        </p:nvSpPr>
        <p:spPr>
          <a:xfrm>
            <a:off x="6863750" y="3589775"/>
            <a:ext cx="4516016" cy="78555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553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Положительное воздействие на мотивацию и успеваемость</a:t>
            </a:r>
            <a:endParaRPr lang="en-US" sz="2553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1234175" y="2152200"/>
            <a:ext cx="14499771" cy="52183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55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Заключение и перспективы развития игровых технологий
</a:t>
            </a:r>
            <a:pPr algn="l" indent="0" marL="0">
              <a:buNone/>
            </a:pPr>
            <a:r>
              <a:rPr lang="en-US" sz="58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3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Игровые технологии — ключевой фактор повышения мотивации и качества обучения в начальной школе, требующий профессиональной поддержки и расширения цифровых и межпредметных практик.</a:t>
            </a:r>
            <a:endParaRPr lang="en-US" sz="55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2025-06-19T08:31:41Z</dcterms:created>
  <dcterms:modified xsi:type="dcterms:W3CDTF">2025-06-19T08:31:41Z</dcterms:modified>
</cp:coreProperties>
</file>