
<file path=[Content_Types].xml><?xml version="1.0" encoding="utf-8"?>
<Types xmlns="http://schemas.openxmlformats.org/package/2006/content-types">
  <Default Extension="png" ContentType="image/png"/>
  <Default Extension="bin" ContentType="image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5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-108" y="-606"/>
      </p:cViewPr>
      <p:guideLst>
        <p:guide orient="horz" pos="2153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766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lnSpc>
                <a:spcPct val="130000"/>
              </a:lnSpc>
              <a:defRPr sz="6000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 Light" panose="020F030202020403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4400" b="1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 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3750945"/>
            <a:ext cx="9843135" cy="811530"/>
          </a:xfrm>
        </p:spPr>
        <p:txBody>
          <a:bodyPr anchor="b">
            <a:noAutofit/>
          </a:bodyPr>
          <a:lstStyle>
            <a:lvl1pPr>
              <a:defRPr sz="6000">
                <a:effectLst/>
              </a:defRPr>
            </a:lvl1pPr>
          </a:lstStyle>
          <a:p>
            <a:r>
              <a:rPr lang="en-US" dirty="0">
                <a:sym typeface="+mn-ea"/>
              </a:rPr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4400" b="0" i="0">
                <a:effectLst/>
              </a:defRPr>
            </a:lvl1pPr>
          </a:lstStyle>
          <a:p>
            <a:r>
              <a:rPr lang="en-US" dirty="0">
                <a:sym typeface="+mn-ea"/>
              </a:rPr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kumimoji="0" lang="en-US" sz="28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 dirty="0">
                <a:sym typeface="+mn-ea"/>
              </a:rPr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  <a:t>12/8/2025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12/8/2025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en-US" smtClean="0"/>
              <a:t>12/8/2025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Calibri Light" panose="020F0302020204030204" pitchFamily="34" charset="0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Tx/>
        <a:buFont typeface="Arial" panose="020B0604020202020204" pitchFamily="34" charset="0"/>
        <a:buNone/>
        <a:defRPr sz="2800" b="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bin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7" name="Изображение 6" descr="Дизайн без названия (11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" y="17145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143500" y="4514850"/>
            <a:ext cx="1016332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>
                    <a:lumMod val="95000"/>
                  </a:schemeClr>
                </a:solidFill>
              </a:rPr>
              <a:t>Автор: </a:t>
            </a:r>
            <a:r>
              <a:rPr lang="ru-RU" sz="3200" b="1" dirty="0" err="1" smtClean="0">
                <a:solidFill>
                  <a:schemeClr val="bg1">
                    <a:lumMod val="95000"/>
                  </a:schemeClr>
                </a:solidFill>
              </a:rPr>
              <a:t>Безногова</a:t>
            </a:r>
            <a:r>
              <a:rPr lang="ru-RU" sz="3200" b="1" dirty="0" smtClean="0">
                <a:solidFill>
                  <a:schemeClr val="bg1">
                    <a:lumMod val="95000"/>
                  </a:schemeClr>
                </a:solidFill>
              </a:rPr>
              <a:t> Надежда Ивановна,</a:t>
            </a:r>
          </a:p>
          <a:p>
            <a:r>
              <a:rPr lang="ru-RU" sz="3200" b="1" dirty="0" smtClean="0">
                <a:solidFill>
                  <a:schemeClr val="bg1">
                    <a:lumMod val="95000"/>
                  </a:schemeClr>
                </a:solidFill>
              </a:rPr>
              <a:t>воспитатель МАДОУ № 16 г. Кировска </a:t>
            </a:r>
            <a:endParaRPr lang="ru-RU" sz="32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 descr="Дизайн без названия (13)"/>
          <p:cNvPicPr>
            <a:picLocks noChangeAspect="1"/>
          </p:cNvPicPr>
          <p:nvPr/>
        </p:nvPicPr>
        <p:blipFill>
          <a:blip r:embed="rId2">
            <a:alphaModFix amt="6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460" y="798195"/>
            <a:ext cx="11576685" cy="1325880"/>
          </a:xfrm>
        </p:spPr>
        <p:txBody>
          <a:bodyPr>
            <a:normAutofit fontScale="90000"/>
          </a:bodyPr>
          <a:lstStyle/>
          <a:p>
            <a:r>
              <a:rPr lang="en-US" altLang="ru-RU" sz="6000">
                <a:latin typeface="Arial Black" panose="020B0A04020102020204" charset="0"/>
                <a:cs typeface="Arial Black" panose="020B0A04020102020204" charset="0"/>
              </a:rPr>
              <a:t>1.</a:t>
            </a:r>
            <a:r>
              <a:rPr lang="en-US" altLang="en-US" sz="6000">
                <a:latin typeface="Arial Black" panose="020B0A04020102020204" charset="0"/>
                <a:cs typeface="Arial Black" panose="020B0A04020102020204" charset="0"/>
              </a:rPr>
              <a:t>Как</a:t>
            </a:r>
            <a:r>
              <a:rPr lang="en-US" altLang="ru-RU" sz="6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6000">
                <a:latin typeface="Arial Black" panose="020B0A04020102020204" charset="0"/>
                <a:cs typeface="Arial Black" panose="020B0A04020102020204" charset="0"/>
              </a:rPr>
              <a:t>называется</a:t>
            </a:r>
            <a:r>
              <a:rPr lang="en-US" altLang="ru-RU" sz="6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6000">
                <a:latin typeface="Arial Black" panose="020B0A04020102020204" charset="0"/>
                <a:cs typeface="Arial Black" panose="020B0A04020102020204" charset="0"/>
              </a:rPr>
              <a:t>наш</a:t>
            </a:r>
            <a:r>
              <a:rPr lang="en-US" altLang="ru-RU" sz="6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6000">
                <a:latin typeface="Arial Black" panose="020B0A04020102020204" charset="0"/>
                <a:cs typeface="Arial Black" panose="020B0A04020102020204" charset="0"/>
              </a:rPr>
              <a:t>город</a:t>
            </a:r>
            <a:r>
              <a:rPr lang="en-US" altLang="ru-RU" sz="6000">
                <a:latin typeface="Arial Black" panose="020B0A04020102020204" charset="0"/>
                <a:cs typeface="Arial Black" panose="020B0A04020102020204" charset="0"/>
              </a:rPr>
              <a:t>?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br>
              <a:rPr lang="en-US" altLang="ru-RU">
                <a:latin typeface="Arial Black" panose="020B0A04020102020204" charset="0"/>
                <a:cs typeface="Arial Black" panose="020B0A04020102020204" charset="0"/>
              </a:rPr>
            </a:br>
            <a:endParaRPr lang="en-US" altLang="en-US">
              <a:latin typeface="Arial Black" panose="020B0A04020102020204" charset="0"/>
              <a:cs typeface="Arial Black" panose="020B0A04020102020204" charset="0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254000" y="2124075"/>
            <a:ext cx="11937365" cy="4351655"/>
          </a:xfrm>
        </p:spPr>
        <p:txBody>
          <a:bodyPr/>
          <a:lstStyle/>
          <a:p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А</a:t>
            </a:r>
            <a:r>
              <a:rPr lang="en-US" altLang="ru-RU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)</a:t>
            </a:r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Мурманск</a:t>
            </a:r>
            <a:r>
              <a:rPr lang="en-US" altLang="ru-RU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 </a:t>
            </a:r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Б</a:t>
            </a:r>
            <a:r>
              <a:rPr lang="en-US" altLang="ru-RU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)</a:t>
            </a:r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Кировск</a:t>
            </a:r>
            <a:r>
              <a:rPr lang="en-US" altLang="ru-RU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 </a:t>
            </a:r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В</a:t>
            </a:r>
            <a:r>
              <a:rPr lang="en-US" altLang="ru-RU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)</a:t>
            </a:r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Мончегорск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2720975" y="3804285"/>
            <a:ext cx="540702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4000">
                <a:latin typeface="Arial Black" panose="020B0A04020102020204" charset="0"/>
                <a:cs typeface="Arial Black" panose="020B0A04020102020204" charset="0"/>
              </a:rPr>
              <a:t>Б)КИРОВСК</a:t>
            </a:r>
          </a:p>
        </p:txBody>
      </p:sp>
      <p:pic>
        <p:nvPicPr>
          <p:cNvPr id="13" name="Изображение 12" descr="07aa5edab65c5f9c180f64860e868b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9850" y="4511040"/>
            <a:ext cx="2790825" cy="2790825"/>
          </a:xfrm>
          <a:prstGeom prst="rect">
            <a:avLst/>
          </a:prstGeom>
        </p:spPr>
      </p:pic>
      <p:pic>
        <p:nvPicPr>
          <p:cNvPr id="15" name="Изображение 14" descr="pngtree-watercolor-reindeer-clipart-png-image_14526288 (1)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4835" y="4226560"/>
            <a:ext cx="2853055" cy="2853055"/>
          </a:xfrm>
          <a:prstGeom prst="rect">
            <a:avLst/>
          </a:prstGeom>
        </p:spPr>
      </p:pic>
      <p:pic>
        <p:nvPicPr>
          <p:cNvPr id="16" name="Изображение 15"/>
          <p:cNvPicPr/>
          <p:nvPr/>
        </p:nvPicPr>
        <p:blipFill>
          <a:blip r:embed="rId5"/>
          <a:stretch>
            <a:fillRect/>
          </a:stretch>
        </p:blipFill>
        <p:spPr>
          <a:xfrm>
            <a:off x="6331585" y="2943225"/>
            <a:ext cx="3559175" cy="24295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 descr="Дизайн без названия (13)"/>
          <p:cNvPicPr>
            <a:picLocks noChangeAspect="1"/>
          </p:cNvPicPr>
          <p:nvPr/>
        </p:nvPicPr>
        <p:blipFill>
          <a:blip r:embed="rId2">
            <a:alphaModFix amt="6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2.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Из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каких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цветов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состоит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флаг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Российской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Федерации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?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</a:t>
            </a:r>
            <a:r>
              <a:rPr lang="en-US" altLang="ru-RU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en-US" altLang="en-US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Белый</a:t>
            </a:r>
            <a:r>
              <a:rPr lang="en-US" altLang="ru-RU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, </a:t>
            </a:r>
            <a:r>
              <a:rPr lang="en-US" altLang="en-US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синий</a:t>
            </a:r>
            <a:r>
              <a:rPr lang="en-US" altLang="ru-RU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, </a:t>
            </a:r>
            <a:r>
              <a:rPr lang="en-US" altLang="en-US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розовый</a:t>
            </a:r>
            <a:r>
              <a:rPr lang="en-US" altLang="ru-RU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ru-RU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en-US" altLang="en-US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Фиолетовый</a:t>
            </a:r>
            <a:r>
              <a:rPr lang="en-US" altLang="ru-RU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,</a:t>
            </a:r>
            <a:r>
              <a:rPr lang="en-US" altLang="en-US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красный</a:t>
            </a:r>
            <a:r>
              <a:rPr lang="en-US" altLang="ru-RU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,</a:t>
            </a:r>
            <a:r>
              <a:rPr lang="en-US" altLang="en-US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синий</a:t>
            </a:r>
            <a:r>
              <a:rPr lang="en-US" altLang="ru-RU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</a:p>
          <a:p>
            <a:r>
              <a:rPr lang="en-US" altLang="en-US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en-US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елый</a:t>
            </a:r>
            <a:r>
              <a:rPr lang="en-US" altLang="ru-RU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, </a:t>
            </a:r>
            <a:r>
              <a:rPr lang="en-US" altLang="en-US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синий</a:t>
            </a:r>
            <a:r>
              <a:rPr lang="en-US" altLang="ru-RU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, </a:t>
            </a:r>
            <a:r>
              <a:rPr lang="en-US" altLang="en-US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красный</a:t>
            </a: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870585" y="3519805"/>
            <a:ext cx="603948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4000">
                <a:latin typeface="Arial Black" panose="020B0A04020102020204" charset="0"/>
                <a:cs typeface="Arial Black" panose="020B0A04020102020204" charset="0"/>
              </a:rPr>
              <a:t>Б)Белый, синий, красный</a:t>
            </a:r>
          </a:p>
        </p:txBody>
      </p:sp>
      <p:pic>
        <p:nvPicPr>
          <p:cNvPr id="13" name="Изображение 12" descr="07aa5edab65c5f9c180f64860e868b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9850" y="4511040"/>
            <a:ext cx="2790825" cy="2790825"/>
          </a:xfrm>
          <a:prstGeom prst="rect">
            <a:avLst/>
          </a:prstGeom>
        </p:spPr>
      </p:pic>
      <p:pic>
        <p:nvPicPr>
          <p:cNvPr id="15" name="Изображение 14" descr="pngtree-watercolor-reindeer-clipart-png-image_14526288 (1)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4835" y="4226560"/>
            <a:ext cx="2853055" cy="2853055"/>
          </a:xfrm>
          <a:prstGeom prst="rect">
            <a:avLst/>
          </a:prstGeom>
        </p:spPr>
      </p:pic>
      <p:pic>
        <p:nvPicPr>
          <p:cNvPr id="10" name="Изображение 9"/>
          <p:cNvPicPr/>
          <p:nvPr/>
        </p:nvPicPr>
        <p:blipFill>
          <a:blip r:embed="rId5"/>
          <a:stretch>
            <a:fillRect/>
          </a:stretch>
        </p:blipFill>
        <p:spPr>
          <a:xfrm>
            <a:off x="6315075" y="3277870"/>
            <a:ext cx="3079750" cy="18059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 descr="Дизайн без названия (13)"/>
          <p:cNvPicPr>
            <a:picLocks noChangeAspect="1"/>
          </p:cNvPicPr>
          <p:nvPr/>
        </p:nvPicPr>
        <p:blipFill>
          <a:blip r:embed="rId2">
            <a:alphaModFix amt="6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3.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Какой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самый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большой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город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Мурманской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области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? </a:t>
            </a:r>
            <a:endParaRPr lang="en-US" altLang="en-US" sz="3555">
              <a:latin typeface="Arial Black" panose="020B0A04020102020204" charset="0"/>
              <a:cs typeface="Arial Black" panose="020B0A04020102020204" charset="0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А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)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Мурманск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Б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)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Кандалакша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В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)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Апатиты</a:t>
            </a:r>
            <a:endParaRPr lang="en-US" altLang="en-US" sz="3600">
              <a:solidFill>
                <a:schemeClr val="tx1"/>
              </a:solidFill>
              <a:latin typeface="Arial Black" panose="020B0A04020102020204" charset="0"/>
              <a:cs typeface="Arial Black" panose="020B0A04020102020204" charset="0"/>
            </a:endParaRPr>
          </a:p>
          <a:p>
            <a:endParaRPr lang="en-US" altLang="en-US" sz="3600">
              <a:solidFill>
                <a:schemeClr val="tx1"/>
              </a:solidFill>
              <a:latin typeface="Arial Black" panose="020B0A04020102020204" charset="0"/>
              <a:cs typeface="Arial Black" panose="020B0A04020102020204" charset="0"/>
            </a:endParaRP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1759585" y="3349625"/>
            <a:ext cx="70338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>
                <a:latin typeface="Arial Black" panose="020B0A04020102020204" charset="0"/>
                <a:cs typeface="Arial Black" panose="020B0A04020102020204" charset="0"/>
              </a:rPr>
              <a:t>А)МУРМАНСК</a:t>
            </a:r>
          </a:p>
        </p:txBody>
      </p:sp>
      <p:pic>
        <p:nvPicPr>
          <p:cNvPr id="15" name="Изображение 14" descr="pngtree-watercolor-reindeer-clipart-png-image_14526288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4835" y="4226560"/>
            <a:ext cx="2853055" cy="2853055"/>
          </a:xfrm>
          <a:prstGeom prst="rect">
            <a:avLst/>
          </a:prstGeom>
        </p:spPr>
      </p:pic>
      <p:pic>
        <p:nvPicPr>
          <p:cNvPr id="13" name="Изображение 12" descr="07aa5edab65c5f9c180f64860e868b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850" y="4511040"/>
            <a:ext cx="2790825" cy="2790825"/>
          </a:xfrm>
          <a:prstGeom prst="rect">
            <a:avLst/>
          </a:prstGeom>
        </p:spPr>
      </p:pic>
      <p:pic>
        <p:nvPicPr>
          <p:cNvPr id="8" name="Изображение 7"/>
          <p:cNvPicPr/>
          <p:nvPr/>
        </p:nvPicPr>
        <p:blipFill>
          <a:blip r:embed="rId5"/>
          <a:stretch>
            <a:fillRect/>
          </a:stretch>
        </p:blipFill>
        <p:spPr>
          <a:xfrm>
            <a:off x="5953760" y="2719705"/>
            <a:ext cx="3607435" cy="23850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 descr="Дизайн без названия (13)"/>
          <p:cNvPicPr>
            <a:picLocks noChangeAspect="1"/>
          </p:cNvPicPr>
          <p:nvPr/>
        </p:nvPicPr>
        <p:blipFill>
          <a:blip r:embed="rId2">
            <a:alphaModFix amt="6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000">
                <a:latin typeface="Arial Black" panose="020B0A04020102020204" charset="0"/>
                <a:cs typeface="Arial Black" panose="020B0A04020102020204" charset="0"/>
              </a:rPr>
              <a:t>4.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Какой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морской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зверь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живет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водах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Баренцевого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моря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и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очень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любит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холод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?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4.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Т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юлень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, 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Т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реска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М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орской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еж</a:t>
            </a: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1784985" y="3014345"/>
            <a:ext cx="478345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4800">
                <a:latin typeface="Arial Black" panose="020B0A04020102020204" charset="0"/>
                <a:cs typeface="Arial Black" panose="020B0A04020102020204" charset="0"/>
              </a:rPr>
              <a:t>А)ТЮЛЕНЬ</a:t>
            </a:r>
          </a:p>
        </p:txBody>
      </p:sp>
      <p:pic>
        <p:nvPicPr>
          <p:cNvPr id="15" name="Изображение 14" descr="pngtree-watercolor-reindeer-clipart-png-image_14526288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4835" y="4226560"/>
            <a:ext cx="2853055" cy="2853055"/>
          </a:xfrm>
          <a:prstGeom prst="rect">
            <a:avLst/>
          </a:prstGeom>
        </p:spPr>
      </p:pic>
      <p:pic>
        <p:nvPicPr>
          <p:cNvPr id="13" name="Изображение 12" descr="07aa5edab65c5f9c180f64860e868b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850" y="4511040"/>
            <a:ext cx="2790825" cy="2790825"/>
          </a:xfrm>
          <a:prstGeom prst="rect">
            <a:avLst/>
          </a:prstGeom>
        </p:spPr>
      </p:pic>
      <p:pic>
        <p:nvPicPr>
          <p:cNvPr id="7" name="Изображение 6"/>
          <p:cNvPicPr/>
          <p:nvPr/>
        </p:nvPicPr>
        <p:blipFill>
          <a:blip r:embed="rId5"/>
          <a:stretch>
            <a:fillRect/>
          </a:stretch>
        </p:blipFill>
        <p:spPr>
          <a:xfrm>
            <a:off x="5867400" y="2718435"/>
            <a:ext cx="3925570" cy="24352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 descr="Дизайн без названия (13)"/>
          <p:cNvPicPr>
            <a:picLocks noChangeAspect="1"/>
          </p:cNvPicPr>
          <p:nvPr/>
        </p:nvPicPr>
        <p:blipFill>
          <a:blip r:embed="rId2">
            <a:alphaModFix amt="6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000">
                <a:latin typeface="Arial Black" panose="020B0A04020102020204" charset="0"/>
                <a:cs typeface="Arial Black" panose="020B0A04020102020204" charset="0"/>
              </a:rPr>
              <a:t>5.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Какой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зверь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считается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символом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Арктики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и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может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плавать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холодной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latin typeface="Arial Black" panose="020B0A04020102020204" charset="0"/>
                <a:cs typeface="Arial Black" panose="020B0A04020102020204" charset="0"/>
              </a:rPr>
              <a:t>воде</a:t>
            </a:r>
            <a:r>
              <a:rPr lang="en-US" altLang="ru-RU" sz="4000">
                <a:latin typeface="Arial Black" panose="020B0A04020102020204" charset="0"/>
                <a:cs typeface="Arial Black" panose="020B0A04020102020204" charset="0"/>
              </a:rPr>
              <a:t>? 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 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Дельфин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,  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елый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медведь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Крокодил</a:t>
            </a: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862965" y="3510280"/>
            <a:ext cx="615442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4000">
                <a:latin typeface="Arial Black" panose="020B0A04020102020204" charset="0"/>
                <a:cs typeface="Arial Black" panose="020B0A04020102020204" charset="0"/>
              </a:rPr>
              <a:t>Б)БЕЛЫЙ МЕДВЕДЬ</a:t>
            </a:r>
            <a:endParaRPr lang="en-US" altLang="en-US" sz="4000">
              <a:latin typeface="Arial Black" panose="020B0A04020102020204" charset="0"/>
              <a:cs typeface="Arial Black" panose="020B0A04020102020204" charset="0"/>
            </a:endParaRPr>
          </a:p>
        </p:txBody>
      </p:sp>
      <p:pic>
        <p:nvPicPr>
          <p:cNvPr id="15" name="Изображение 14" descr="pngtree-watercolor-reindeer-clipart-png-image_14526288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4835" y="4217035"/>
            <a:ext cx="2853055" cy="2853055"/>
          </a:xfrm>
          <a:prstGeom prst="rect">
            <a:avLst/>
          </a:prstGeom>
        </p:spPr>
      </p:pic>
      <p:pic>
        <p:nvPicPr>
          <p:cNvPr id="13" name="Изображение 12" descr="07aa5edab65c5f9c180f64860e868b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850" y="4511040"/>
            <a:ext cx="2790825" cy="2790825"/>
          </a:xfrm>
          <a:prstGeom prst="rect">
            <a:avLst/>
          </a:prstGeom>
        </p:spPr>
      </p:pic>
      <p:pic>
        <p:nvPicPr>
          <p:cNvPr id="7" name="Изображение 6"/>
          <p:cNvPicPr/>
          <p:nvPr/>
        </p:nvPicPr>
        <p:blipFill>
          <a:blip r:embed="rId5"/>
          <a:stretch>
            <a:fillRect/>
          </a:stretch>
        </p:blipFill>
        <p:spPr>
          <a:xfrm>
            <a:off x="6858635" y="2807335"/>
            <a:ext cx="3112135" cy="1901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 descr="Дизайн без названия (13)"/>
          <p:cNvPicPr>
            <a:picLocks noChangeAspect="1"/>
          </p:cNvPicPr>
          <p:nvPr/>
        </p:nvPicPr>
        <p:blipFill>
          <a:blip r:embed="rId2">
            <a:alphaModFix amt="6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en-US">
                <a:latin typeface="Arial Black" panose="020B0A04020102020204" charset="0"/>
                <a:cs typeface="Arial Black" panose="020B0A04020102020204" charset="0"/>
              </a:rPr>
              <a:t>6.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Какое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животное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является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символом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севера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?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47700" y="1964690"/>
            <a:ext cx="10515600" cy="4351338"/>
          </a:xfrm>
        </p:spPr>
        <p:txBody>
          <a:bodyPr/>
          <a:lstStyle/>
          <a:p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 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З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аяц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 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 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Лось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С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еверный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олень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300355" y="3429000"/>
            <a:ext cx="627634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4000">
                <a:latin typeface="Arial Black" panose="020B0A04020102020204" charset="0"/>
                <a:cs typeface="Arial Black" panose="020B0A04020102020204" charset="0"/>
              </a:rPr>
              <a:t>В)СЕВЕРНЫЙ ОЛЕНЬ</a:t>
            </a:r>
          </a:p>
        </p:txBody>
      </p:sp>
      <p:pic>
        <p:nvPicPr>
          <p:cNvPr id="15" name="Изображение 14" descr="pngtree-watercolor-reindeer-clipart-png-image_14526288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4835" y="4226560"/>
            <a:ext cx="2853055" cy="2853055"/>
          </a:xfrm>
          <a:prstGeom prst="rect">
            <a:avLst/>
          </a:prstGeom>
        </p:spPr>
      </p:pic>
      <p:pic>
        <p:nvPicPr>
          <p:cNvPr id="13" name="Изображение 12" descr="07aa5edab65c5f9c180f64860e868b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850" y="4511040"/>
            <a:ext cx="2790825" cy="2790825"/>
          </a:xfrm>
          <a:prstGeom prst="rect">
            <a:avLst/>
          </a:prstGeom>
        </p:spPr>
      </p:pic>
      <p:pic>
        <p:nvPicPr>
          <p:cNvPr id="7" name="Изображение 6"/>
          <p:cNvPicPr/>
          <p:nvPr/>
        </p:nvPicPr>
        <p:blipFill>
          <a:blip r:embed="rId5"/>
          <a:stretch>
            <a:fillRect/>
          </a:stretch>
        </p:blipFill>
        <p:spPr>
          <a:xfrm>
            <a:off x="6983730" y="2824480"/>
            <a:ext cx="2677160" cy="19151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 descr="Дизайн без названия (13)"/>
          <p:cNvPicPr>
            <a:picLocks noChangeAspect="1"/>
          </p:cNvPicPr>
          <p:nvPr/>
        </p:nvPicPr>
        <p:blipFill>
          <a:blip r:embed="rId2">
            <a:alphaModFix amt="6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3555">
                <a:latin typeface="Arial Black" panose="020B0A04020102020204" charset="0"/>
                <a:cs typeface="Arial Black" panose="020B0A04020102020204" charset="0"/>
              </a:rPr>
              <a:t>7.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Этот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пушистый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зверек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меняет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свой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мех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с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летнего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коричневого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на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белый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зимой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,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чтобы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быть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незаметным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,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кто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555">
                <a:latin typeface="Arial Black" panose="020B0A04020102020204" charset="0"/>
                <a:cs typeface="Arial Black" panose="020B0A04020102020204" charset="0"/>
              </a:rPr>
              <a:t>это</a:t>
            </a:r>
            <a:r>
              <a:rPr lang="en-US" altLang="ru-RU" sz="3555">
                <a:latin typeface="Arial Black" panose="020B0A04020102020204" charset="0"/>
                <a:cs typeface="Arial Black" panose="020B0A04020102020204" charset="0"/>
              </a:rPr>
              <a:t>?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 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Л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иса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П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есец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М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едведь</a:t>
            </a: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2090420" y="3286760"/>
            <a:ext cx="556577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4000">
                <a:latin typeface="Arial Black" panose="020B0A04020102020204" charset="0"/>
                <a:cs typeface="Arial Black" panose="020B0A04020102020204" charset="0"/>
              </a:rPr>
              <a:t>Б)ПЕСЕЦ</a:t>
            </a:r>
          </a:p>
        </p:txBody>
      </p:sp>
      <p:pic>
        <p:nvPicPr>
          <p:cNvPr id="15" name="Изображение 14" descr="pngtree-watercolor-reindeer-clipart-png-image_14526288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4835" y="4226560"/>
            <a:ext cx="2853055" cy="2853055"/>
          </a:xfrm>
          <a:prstGeom prst="rect">
            <a:avLst/>
          </a:prstGeom>
        </p:spPr>
      </p:pic>
      <p:pic>
        <p:nvPicPr>
          <p:cNvPr id="13" name="Изображение 12" descr="07aa5edab65c5f9c180f64860e868b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850" y="4511040"/>
            <a:ext cx="2790825" cy="2790825"/>
          </a:xfrm>
          <a:prstGeom prst="rect">
            <a:avLst/>
          </a:prstGeom>
        </p:spPr>
      </p:pic>
      <p:pic>
        <p:nvPicPr>
          <p:cNvPr id="8" name="Изображение 7"/>
          <p:cNvPicPr/>
          <p:nvPr/>
        </p:nvPicPr>
        <p:blipFill>
          <a:blip r:embed="rId5"/>
          <a:stretch>
            <a:fillRect/>
          </a:stretch>
        </p:blipFill>
        <p:spPr>
          <a:xfrm>
            <a:off x="5316855" y="2594610"/>
            <a:ext cx="4088130" cy="25196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 descr="Дизайн без названия (13)"/>
          <p:cNvPicPr>
            <a:picLocks noChangeAspect="1"/>
          </p:cNvPicPr>
          <p:nvPr/>
        </p:nvPicPr>
        <p:blipFill>
          <a:blip r:embed="rId2">
            <a:alphaModFix amt="6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en-US">
                <a:latin typeface="Arial Black" panose="020B0A04020102020204" charset="0"/>
                <a:cs typeface="Arial Black" panose="020B0A04020102020204" charset="0"/>
              </a:rPr>
              <a:t>8.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У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какого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зверя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самые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длинные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уши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?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</a:t>
            </a:r>
            <a:r>
              <a:rPr lang="en-US" altLang="ru-RU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олк</a:t>
            </a:r>
            <a:r>
              <a:rPr lang="en-US" altLang="ru-RU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ru-RU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Л</a:t>
            </a:r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ось</a:t>
            </a:r>
            <a:r>
              <a:rPr lang="en-US" altLang="ru-RU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З</a:t>
            </a:r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</a:t>
            </a:r>
            <a:r>
              <a:rPr lang="ru-RU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яц</a:t>
            </a:r>
          </a:p>
          <a:p>
            <a:endParaRPr lang="ru-RU" altLang="en-US" sz="4400">
              <a:solidFill>
                <a:schemeClr val="tx1"/>
              </a:solidFill>
              <a:latin typeface="Arial Black" panose="020B0A04020102020204" charset="0"/>
              <a:cs typeface="Arial Black" panose="020B0A04020102020204" charset="0"/>
            </a:endParaRP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1521460" y="3260090"/>
            <a:ext cx="460756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4000">
                <a:latin typeface="Arial Black" panose="020B0A04020102020204" charset="0"/>
                <a:cs typeface="Arial Black" panose="020B0A04020102020204" charset="0"/>
              </a:rPr>
              <a:t>В)ЗАЯЦ</a:t>
            </a:r>
          </a:p>
        </p:txBody>
      </p:sp>
      <p:pic>
        <p:nvPicPr>
          <p:cNvPr id="15" name="Изображение 14" descr="pngtree-watercolor-reindeer-clipart-png-image_14526288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4835" y="4226560"/>
            <a:ext cx="2853055" cy="2853055"/>
          </a:xfrm>
          <a:prstGeom prst="rect">
            <a:avLst/>
          </a:prstGeom>
        </p:spPr>
      </p:pic>
      <p:pic>
        <p:nvPicPr>
          <p:cNvPr id="13" name="Изображение 12" descr="07aa5edab65c5f9c180f64860e868b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850" y="4511040"/>
            <a:ext cx="2790825" cy="2790825"/>
          </a:xfrm>
          <a:prstGeom prst="rect">
            <a:avLst/>
          </a:prstGeom>
        </p:spPr>
      </p:pic>
      <p:pic>
        <p:nvPicPr>
          <p:cNvPr id="7" name="Изображение 6"/>
          <p:cNvPicPr/>
          <p:nvPr/>
        </p:nvPicPr>
        <p:blipFill>
          <a:blip r:embed="rId5"/>
          <a:stretch>
            <a:fillRect/>
          </a:stretch>
        </p:blipFill>
        <p:spPr>
          <a:xfrm>
            <a:off x="5255260" y="2778760"/>
            <a:ext cx="3183890" cy="23196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 descr="Дизайн без названия (13)"/>
          <p:cNvPicPr>
            <a:picLocks noChangeAspect="1"/>
          </p:cNvPicPr>
          <p:nvPr/>
        </p:nvPicPr>
        <p:blipFill>
          <a:blip r:embed="rId2">
            <a:alphaModFix amt="6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en-US">
                <a:latin typeface="Arial Black" panose="020B0A04020102020204" charset="0"/>
                <a:cs typeface="Arial Black" panose="020B0A04020102020204" charset="0"/>
              </a:rPr>
              <a:t>9.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Какие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ягоды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нашего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края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богаты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витамином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С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?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русника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,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морошка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Арбуз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К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лубника</a:t>
            </a: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70485" y="3358515"/>
            <a:ext cx="774636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4400">
                <a:latin typeface="Arial Black" panose="020B0A04020102020204" charset="0"/>
                <a:cs typeface="Arial Black" panose="020B0A04020102020204" charset="0"/>
              </a:rPr>
              <a:t>А)Брусника, морошка</a:t>
            </a:r>
          </a:p>
        </p:txBody>
      </p:sp>
      <p:pic>
        <p:nvPicPr>
          <p:cNvPr id="15" name="Изображение 14" descr="pngtree-watercolor-reindeer-clipart-png-image_14526288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4835" y="4226560"/>
            <a:ext cx="2853055" cy="2853055"/>
          </a:xfrm>
          <a:prstGeom prst="rect">
            <a:avLst/>
          </a:prstGeom>
        </p:spPr>
      </p:pic>
      <p:pic>
        <p:nvPicPr>
          <p:cNvPr id="13" name="Изображение 12" descr="07aa5edab65c5f9c180f64860e868b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850" y="4511040"/>
            <a:ext cx="2790825" cy="2790825"/>
          </a:xfrm>
          <a:prstGeom prst="rect">
            <a:avLst/>
          </a:prstGeom>
        </p:spPr>
      </p:pic>
      <p:pic>
        <p:nvPicPr>
          <p:cNvPr id="9" name="Изображение 8" descr="Дизайн без названия (14)"/>
          <p:cNvPicPr>
            <a:picLocks noChangeAspect="1"/>
          </p:cNvPicPr>
          <p:nvPr/>
        </p:nvPicPr>
        <p:blipFill>
          <a:blip r:embed="rId5"/>
          <a:srcRect l="11556" t="9574" r="19063" b="54519"/>
          <a:stretch>
            <a:fillRect/>
          </a:stretch>
        </p:blipFill>
        <p:spPr>
          <a:xfrm>
            <a:off x="4327525" y="4226560"/>
            <a:ext cx="4862195" cy="18872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 descr="Дизайн без названия (13)"/>
          <p:cNvPicPr>
            <a:picLocks noChangeAspect="1"/>
          </p:cNvPicPr>
          <p:nvPr/>
        </p:nvPicPr>
        <p:blipFill>
          <a:blip r:embed="rId2">
            <a:alphaModFix amt="6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7700" y="46799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altLang="en-US">
                <a:latin typeface="Arial Black" panose="020B0A04020102020204" charset="0"/>
                <a:cs typeface="Arial Black" panose="020B0A04020102020204" charset="0"/>
              </a:rPr>
              <a:t>10.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нашем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крае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есть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ягода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,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которую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называют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«царской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ягодой»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,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что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это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за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ягода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?</a:t>
            </a:r>
            <a:r>
              <a:rPr lang="en-US" altLang="ru-RU"/>
              <a:t> 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47700" y="2253615"/>
            <a:ext cx="10515600" cy="4351338"/>
          </a:xfrm>
        </p:spPr>
        <p:txBody>
          <a:bodyPr/>
          <a:lstStyle/>
          <a:p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М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орошка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М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алина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Ч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ерника</a:t>
            </a: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2503805" y="3618865"/>
            <a:ext cx="554799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4400">
                <a:latin typeface="Arial Black" panose="020B0A04020102020204" charset="0"/>
                <a:cs typeface="Arial Black" panose="020B0A04020102020204" charset="0"/>
              </a:rPr>
              <a:t>А)</a:t>
            </a:r>
            <a:r>
              <a:rPr lang="ru-RU" altLang="en-US" sz="4000">
                <a:latin typeface="Arial Black" panose="020B0A04020102020204" charset="0"/>
                <a:cs typeface="Arial Black" panose="020B0A04020102020204" charset="0"/>
              </a:rPr>
              <a:t>МОРОШКА</a:t>
            </a:r>
          </a:p>
        </p:txBody>
      </p:sp>
      <p:pic>
        <p:nvPicPr>
          <p:cNvPr id="15" name="Изображение 14" descr="pngtree-watercolor-reindeer-clipart-png-image_14526288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4835" y="4226560"/>
            <a:ext cx="2853055" cy="2853055"/>
          </a:xfrm>
          <a:prstGeom prst="rect">
            <a:avLst/>
          </a:prstGeom>
        </p:spPr>
      </p:pic>
      <p:pic>
        <p:nvPicPr>
          <p:cNvPr id="13" name="Изображение 12" descr="07aa5edab65c5f9c180f64860e868b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850" y="4511040"/>
            <a:ext cx="2790825" cy="2790825"/>
          </a:xfrm>
          <a:prstGeom prst="rect">
            <a:avLst/>
          </a:prstGeom>
        </p:spPr>
      </p:pic>
      <p:pic>
        <p:nvPicPr>
          <p:cNvPr id="7" name="Изображение 6"/>
          <p:cNvPicPr/>
          <p:nvPr/>
        </p:nvPicPr>
        <p:blipFill>
          <a:blip r:embed="rId5"/>
          <a:stretch>
            <a:fillRect/>
          </a:stretch>
        </p:blipFill>
        <p:spPr>
          <a:xfrm>
            <a:off x="6656070" y="3618865"/>
            <a:ext cx="2351405" cy="2301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 descr="Дизайн без названия (13)"/>
          <p:cNvPicPr>
            <a:picLocks noChangeAspect="1"/>
          </p:cNvPicPr>
          <p:nvPr/>
        </p:nvPicPr>
        <p:blipFill>
          <a:blip r:embed="rId2">
            <a:alphaModFix amt="6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7700" y="337185"/>
            <a:ext cx="10515600" cy="1325563"/>
          </a:xfrm>
        </p:spPr>
        <p:txBody>
          <a:bodyPr>
            <a:normAutofit/>
          </a:bodyPr>
          <a:lstStyle/>
          <a:p>
            <a:r>
              <a:rPr lang="ru-RU" altLang="en-US">
                <a:latin typeface="Arial Black" panose="020B0A04020102020204" charset="0"/>
                <a:cs typeface="Arial Black" panose="020B0A04020102020204" charset="0"/>
              </a:rPr>
              <a:t>11.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Какая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ягода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самая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опасная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и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ядовитая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нашем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крае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?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олчья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ягода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,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волчье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лыко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К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люква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русника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253365" y="3150235"/>
            <a:ext cx="709549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200">
                <a:latin typeface="Arial Black" panose="020B0A04020102020204" charset="0"/>
                <a:cs typeface="Arial Black" panose="020B0A04020102020204" charset="0"/>
              </a:rPr>
              <a:t>А)ВОЛЧЬЯ ЯГОДА, ВОЛЧЬЕ ЛЫКО</a:t>
            </a:r>
          </a:p>
        </p:txBody>
      </p:sp>
      <p:pic>
        <p:nvPicPr>
          <p:cNvPr id="15" name="Изображение 14" descr="pngtree-watercolor-reindeer-clipart-png-image_14526288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4835" y="4226560"/>
            <a:ext cx="2853055" cy="2853055"/>
          </a:xfrm>
          <a:prstGeom prst="rect">
            <a:avLst/>
          </a:prstGeom>
        </p:spPr>
      </p:pic>
      <p:pic>
        <p:nvPicPr>
          <p:cNvPr id="13" name="Изображение 12" descr="07aa5edab65c5f9c180f64860e868b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850" y="4511040"/>
            <a:ext cx="2790825" cy="2790825"/>
          </a:xfrm>
          <a:prstGeom prst="rect">
            <a:avLst/>
          </a:prstGeom>
        </p:spPr>
      </p:pic>
      <p:pic>
        <p:nvPicPr>
          <p:cNvPr id="8" name="Изображение 7"/>
          <p:cNvPicPr/>
          <p:nvPr/>
        </p:nvPicPr>
        <p:blipFill>
          <a:blip r:embed="rId5"/>
          <a:stretch>
            <a:fillRect/>
          </a:stretch>
        </p:blipFill>
        <p:spPr>
          <a:xfrm>
            <a:off x="5313680" y="3921760"/>
            <a:ext cx="3248660" cy="26454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 descr="Дизайн без названия (13)"/>
          <p:cNvPicPr>
            <a:picLocks noChangeAspect="1"/>
          </p:cNvPicPr>
          <p:nvPr/>
        </p:nvPicPr>
        <p:blipFill>
          <a:blip r:embed="rId2">
            <a:alphaModFix amt="6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>
                <a:latin typeface="Arial Black" panose="020B0A04020102020204" charset="0"/>
                <a:cs typeface="Arial Black" panose="020B0A04020102020204" charset="0"/>
              </a:rPr>
              <a:t>12.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Какое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явление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можно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увидеть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темное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время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на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небе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зимой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? 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О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блако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С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еверное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сияние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 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С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олнце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494030" y="3494405"/>
            <a:ext cx="630364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>
                <a:latin typeface="Arial Black" panose="020B0A04020102020204" charset="0"/>
                <a:cs typeface="Arial Black" panose="020B0A04020102020204" charset="0"/>
              </a:rPr>
              <a:t>Б)СЕВЕРНОЕ СИЯНИЕ</a:t>
            </a:r>
          </a:p>
        </p:txBody>
      </p:sp>
      <p:pic>
        <p:nvPicPr>
          <p:cNvPr id="15" name="Изображение 14" descr="pngtree-watercolor-reindeer-clipart-png-image_14526288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4835" y="4226560"/>
            <a:ext cx="2853055" cy="2853055"/>
          </a:xfrm>
          <a:prstGeom prst="rect">
            <a:avLst/>
          </a:prstGeom>
        </p:spPr>
      </p:pic>
      <p:pic>
        <p:nvPicPr>
          <p:cNvPr id="13" name="Изображение 12" descr="07aa5edab65c5f9c180f64860e868b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850" y="4511040"/>
            <a:ext cx="2790825" cy="2790825"/>
          </a:xfrm>
          <a:prstGeom prst="rect">
            <a:avLst/>
          </a:prstGeom>
        </p:spPr>
      </p:pic>
      <p:pic>
        <p:nvPicPr>
          <p:cNvPr id="4" name="Изображение 3"/>
          <p:cNvPicPr/>
          <p:nvPr/>
        </p:nvPicPr>
        <p:blipFill>
          <a:blip r:embed="rId5"/>
          <a:stretch>
            <a:fillRect/>
          </a:stretch>
        </p:blipFill>
        <p:spPr>
          <a:xfrm>
            <a:off x="6388100" y="2867025"/>
            <a:ext cx="3176270" cy="2402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 descr="Дизайн без названия (13)"/>
          <p:cNvPicPr>
            <a:picLocks noChangeAspect="1"/>
          </p:cNvPicPr>
          <p:nvPr/>
        </p:nvPicPr>
        <p:blipFill>
          <a:blip r:embed="rId2">
            <a:alphaModFix amt="6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7700" y="52070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altLang="en-US">
                <a:latin typeface="Arial Black" panose="020B0A04020102020204" charset="0"/>
                <a:cs typeface="Arial Black" panose="020B0A04020102020204" charset="0"/>
              </a:rPr>
              <a:t>13.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Как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называется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традиционный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северный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дом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,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котором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живут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оленеводы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?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47700" y="2322830"/>
            <a:ext cx="10515600" cy="3854450"/>
          </a:xfrm>
        </p:spPr>
        <p:txBody>
          <a:bodyPr/>
          <a:lstStyle/>
          <a:p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</a:t>
            </a:r>
            <a:r>
              <a:rPr lang="en-US" altLang="ru-RU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Ш</a:t>
            </a:r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алаш</a:t>
            </a:r>
            <a:r>
              <a:rPr lang="en-US" altLang="ru-RU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 </a:t>
            </a:r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ru-RU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Ч</a:t>
            </a:r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ум</a:t>
            </a:r>
            <a:r>
              <a:rPr lang="en-US" altLang="ru-RU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Д</a:t>
            </a:r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ом</a:t>
            </a: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2670810" y="3576320"/>
            <a:ext cx="295402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4400">
                <a:latin typeface="Arial Black" panose="020B0A04020102020204" charset="0"/>
                <a:cs typeface="Arial Black" panose="020B0A04020102020204" charset="0"/>
              </a:rPr>
              <a:t>Б)ЧУМ</a:t>
            </a:r>
          </a:p>
        </p:txBody>
      </p:sp>
      <p:pic>
        <p:nvPicPr>
          <p:cNvPr id="15" name="Изображение 14" descr="pngtree-watercolor-reindeer-clipart-png-image_14526288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4835" y="4226560"/>
            <a:ext cx="2853055" cy="2853055"/>
          </a:xfrm>
          <a:prstGeom prst="rect">
            <a:avLst/>
          </a:prstGeom>
        </p:spPr>
      </p:pic>
      <p:pic>
        <p:nvPicPr>
          <p:cNvPr id="13" name="Изображение 12" descr="07aa5edab65c5f9c180f64860e868b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850" y="4511040"/>
            <a:ext cx="2790825" cy="2790825"/>
          </a:xfrm>
          <a:prstGeom prst="rect">
            <a:avLst/>
          </a:prstGeom>
        </p:spPr>
      </p:pic>
      <p:pic>
        <p:nvPicPr>
          <p:cNvPr id="7" name="Изображение 6"/>
          <p:cNvPicPr/>
          <p:nvPr/>
        </p:nvPicPr>
        <p:blipFill>
          <a:blip r:embed="rId5"/>
          <a:stretch>
            <a:fillRect/>
          </a:stretch>
        </p:blipFill>
        <p:spPr>
          <a:xfrm>
            <a:off x="5408295" y="3224530"/>
            <a:ext cx="3258820" cy="25139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 descr="Дизайн без названия (13)"/>
          <p:cNvPicPr>
            <a:picLocks noChangeAspect="1"/>
          </p:cNvPicPr>
          <p:nvPr/>
        </p:nvPicPr>
        <p:blipFill>
          <a:blip r:embed="rId2">
            <a:alphaModFix amt="6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7700" y="47688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altLang="en-US">
                <a:latin typeface="Arial Black" panose="020B0A04020102020204" charset="0"/>
                <a:cs typeface="Arial Black" panose="020B0A04020102020204" charset="0"/>
              </a:rPr>
              <a:t>14.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Какой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вид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транспорта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часто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используется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для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рыбалки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на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море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? 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47700" y="2270760"/>
            <a:ext cx="10515600" cy="3906520"/>
          </a:xfrm>
        </p:spPr>
        <p:txBody>
          <a:bodyPr/>
          <a:lstStyle/>
          <a:p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лодка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корабль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надувной</a:t>
            </a:r>
            <a:r>
              <a:rPr lang="en-US" altLang="ru-RU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банан</a:t>
            </a: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3154680" y="3383280"/>
            <a:ext cx="56622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altLang="en-US" sz="3600">
                <a:latin typeface="Arial Black" panose="020B0A04020102020204" charset="0"/>
                <a:cs typeface="Arial Black" panose="020B0A04020102020204" charset="0"/>
              </a:rPr>
              <a:t>А)ЛОДКА</a:t>
            </a:r>
          </a:p>
        </p:txBody>
      </p:sp>
      <p:pic>
        <p:nvPicPr>
          <p:cNvPr id="15" name="Изображение 14" descr="pngtree-watercolor-reindeer-clipart-png-image_14526288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4835" y="4226560"/>
            <a:ext cx="2853055" cy="2853055"/>
          </a:xfrm>
          <a:prstGeom prst="rect">
            <a:avLst/>
          </a:prstGeom>
        </p:spPr>
      </p:pic>
      <p:pic>
        <p:nvPicPr>
          <p:cNvPr id="13" name="Изображение 12" descr="07aa5edab65c5f9c180f64860e868b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850" y="4511040"/>
            <a:ext cx="2790825" cy="2790825"/>
          </a:xfrm>
          <a:prstGeom prst="rect">
            <a:avLst/>
          </a:prstGeom>
        </p:spPr>
      </p:pic>
      <p:pic>
        <p:nvPicPr>
          <p:cNvPr id="7" name="Изображение 6"/>
          <p:cNvPicPr/>
          <p:nvPr/>
        </p:nvPicPr>
        <p:blipFill>
          <a:blip r:embed="rId5"/>
          <a:stretch>
            <a:fillRect/>
          </a:stretch>
        </p:blipFill>
        <p:spPr>
          <a:xfrm>
            <a:off x="6096635" y="3037205"/>
            <a:ext cx="2719705" cy="22072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 descr="Дизайн без названия (13)"/>
          <p:cNvPicPr>
            <a:picLocks noChangeAspect="1"/>
          </p:cNvPicPr>
          <p:nvPr/>
        </p:nvPicPr>
        <p:blipFill>
          <a:blip r:embed="rId2">
            <a:alphaModFix amt="6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en-US">
                <a:latin typeface="Arial Black" panose="020B0A04020102020204" charset="0"/>
                <a:cs typeface="Arial Black" panose="020B0A04020102020204" charset="0"/>
              </a:rPr>
              <a:t>15.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Как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отличить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съедобный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гриб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от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ядовитого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?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445770" y="1584325"/>
            <a:ext cx="10515600" cy="4351338"/>
          </a:xfrm>
        </p:spPr>
        <p:txBody>
          <a:bodyPr/>
          <a:lstStyle/>
          <a:p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попробовать на вкус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осмотреть на вид, цвет шляпки, запах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В)все грибы съедобные</a:t>
            </a:r>
          </a:p>
        </p:txBody>
      </p:sp>
      <p:pic>
        <p:nvPicPr>
          <p:cNvPr id="15" name="Изображение 14" descr="pngtree-watercolor-reindeer-clipart-png-image_14526288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4835" y="4226560"/>
            <a:ext cx="2853055" cy="2853055"/>
          </a:xfrm>
          <a:prstGeom prst="rect">
            <a:avLst/>
          </a:prstGeom>
        </p:spPr>
      </p:pic>
      <p:pic>
        <p:nvPicPr>
          <p:cNvPr id="13" name="Изображение 12" descr="07aa5edab65c5f9c180f64860e868b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850" y="4511040"/>
            <a:ext cx="2790825" cy="2790825"/>
          </a:xfrm>
          <a:prstGeom prst="rect">
            <a:avLst/>
          </a:prstGeom>
        </p:spPr>
      </p:pic>
      <p:pic>
        <p:nvPicPr>
          <p:cNvPr id="5" name="Изображение 4"/>
          <p:cNvPicPr/>
          <p:nvPr/>
        </p:nvPicPr>
        <p:blipFill>
          <a:blip r:embed="rId5"/>
          <a:srcRect b="9461"/>
          <a:stretch>
            <a:fillRect/>
          </a:stretch>
        </p:blipFill>
        <p:spPr>
          <a:xfrm>
            <a:off x="5990590" y="4397375"/>
            <a:ext cx="3945890" cy="1904365"/>
          </a:xfrm>
          <a:prstGeom prst="rect">
            <a:avLst/>
          </a:prstGeom>
        </p:spPr>
      </p:pic>
      <p:sp>
        <p:nvSpPr>
          <p:cNvPr id="7" name="Текстовое поле 6"/>
          <p:cNvSpPr txBox="1"/>
          <p:nvPr/>
        </p:nvSpPr>
        <p:spPr>
          <a:xfrm>
            <a:off x="142240" y="3429000"/>
            <a:ext cx="5848350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4000">
                <a:latin typeface="Arial Black" panose="020B0A04020102020204" charset="0"/>
                <a:cs typeface="Arial Black" panose="020B0A04020102020204" charset="0"/>
              </a:rPr>
              <a:t>Б)осмотреть на вид, цвет шляпки, запах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 descr="Дизайн без названия (13)"/>
          <p:cNvPicPr>
            <a:picLocks noChangeAspect="1"/>
          </p:cNvPicPr>
          <p:nvPr/>
        </p:nvPicPr>
        <p:blipFill>
          <a:blip r:embed="rId2">
            <a:alphaModFix amt="6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7585" y="668655"/>
            <a:ext cx="10515600" cy="1325563"/>
          </a:xfrm>
        </p:spPr>
        <p:txBody>
          <a:bodyPr>
            <a:normAutofit/>
          </a:bodyPr>
          <a:lstStyle/>
          <a:p>
            <a:r>
              <a:rPr lang="ru-RU" altLang="en-US">
                <a:latin typeface="Arial Black" panose="020B0A04020102020204" charset="0"/>
                <a:cs typeface="Arial Black" panose="020B0A04020102020204" charset="0"/>
              </a:rPr>
              <a:t>16.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Ка</a:t>
            </a:r>
            <a:r>
              <a:rPr lang="ru-RU" altLang="en-US">
                <a:latin typeface="Arial Black" panose="020B0A04020102020204" charset="0"/>
                <a:cs typeface="Arial Black" panose="020B0A04020102020204" charset="0"/>
              </a:rPr>
              <a:t>кие грибы называют «дружные ребята»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?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997585" y="2646045"/>
            <a:ext cx="10165715" cy="3531235"/>
          </a:xfrm>
        </p:spPr>
        <p:txBody>
          <a:bodyPr/>
          <a:lstStyle/>
          <a:p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подберезовик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трюфели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опята</a:t>
            </a: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843280" y="3921760"/>
            <a:ext cx="439610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4800">
                <a:latin typeface="Arial Black" panose="020B0A04020102020204" charset="0"/>
                <a:cs typeface="Arial Black" panose="020B0A04020102020204" charset="0"/>
              </a:rPr>
              <a:t>В)опята</a:t>
            </a:r>
          </a:p>
        </p:txBody>
      </p:sp>
      <p:pic>
        <p:nvPicPr>
          <p:cNvPr id="15" name="Изображение 14" descr="pngtree-watercolor-reindeer-clipart-png-image_14526288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4835" y="4226560"/>
            <a:ext cx="2853055" cy="2853055"/>
          </a:xfrm>
          <a:prstGeom prst="rect">
            <a:avLst/>
          </a:prstGeom>
        </p:spPr>
      </p:pic>
      <p:pic>
        <p:nvPicPr>
          <p:cNvPr id="13" name="Изображение 12" descr="07aa5edab65c5f9c180f64860e868b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850" y="4511040"/>
            <a:ext cx="2790825" cy="2790825"/>
          </a:xfrm>
          <a:prstGeom prst="rect">
            <a:avLst/>
          </a:prstGeom>
        </p:spPr>
      </p:pic>
      <p:pic>
        <p:nvPicPr>
          <p:cNvPr id="5" name="Изображение 4"/>
          <p:cNvPicPr/>
          <p:nvPr/>
        </p:nvPicPr>
        <p:blipFill>
          <a:blip r:embed="rId5"/>
          <a:stretch>
            <a:fillRect/>
          </a:stretch>
        </p:blipFill>
        <p:spPr>
          <a:xfrm>
            <a:off x="4300220" y="3429000"/>
            <a:ext cx="4180840" cy="22021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 descr="Дизайн без названия (13)"/>
          <p:cNvPicPr>
            <a:picLocks noChangeAspect="1"/>
          </p:cNvPicPr>
          <p:nvPr/>
        </p:nvPicPr>
        <p:blipFill>
          <a:blip r:embed="rId2">
            <a:alphaModFix amt="6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7700" y="381000"/>
            <a:ext cx="10515600" cy="1325563"/>
          </a:xfrm>
        </p:spPr>
        <p:txBody>
          <a:bodyPr>
            <a:normAutofit/>
          </a:bodyPr>
          <a:lstStyle/>
          <a:p>
            <a:r>
              <a:rPr lang="ru-RU" altLang="en-US">
                <a:latin typeface="Arial Black" panose="020B0A04020102020204" charset="0"/>
                <a:cs typeface="Arial Black" panose="020B0A04020102020204" charset="0"/>
              </a:rPr>
              <a:t>17.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Бледный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гриб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,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является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самым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ядовитым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: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</a:t>
            </a:r>
            <a:r>
              <a:rPr lang="en-US" altLang="ru-RU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 </a:t>
            </a:r>
            <a:r>
              <a:rPr lang="ru-RU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белый гриб</a:t>
            </a:r>
            <a:r>
              <a:rPr lang="en-US" altLang="ru-RU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ru-RU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поганка</a:t>
            </a:r>
            <a:r>
              <a:rPr lang="en-US" altLang="ru-RU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4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волнушка</a:t>
            </a: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760730" y="3519805"/>
            <a:ext cx="585597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4800">
                <a:latin typeface="Arial Black" panose="020B0A04020102020204" charset="0"/>
                <a:cs typeface="Arial Black" panose="020B0A04020102020204" charset="0"/>
              </a:rPr>
              <a:t>Б)поганка</a:t>
            </a:r>
          </a:p>
        </p:txBody>
      </p:sp>
      <p:pic>
        <p:nvPicPr>
          <p:cNvPr id="15" name="Изображение 14" descr="pngtree-watercolor-reindeer-clipart-png-image_14526288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4835" y="4226560"/>
            <a:ext cx="2853055" cy="2853055"/>
          </a:xfrm>
          <a:prstGeom prst="rect">
            <a:avLst/>
          </a:prstGeom>
        </p:spPr>
      </p:pic>
      <p:pic>
        <p:nvPicPr>
          <p:cNvPr id="13" name="Изображение 12" descr="07aa5edab65c5f9c180f64860e868b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850" y="4511040"/>
            <a:ext cx="2790825" cy="2790825"/>
          </a:xfrm>
          <a:prstGeom prst="rect">
            <a:avLst/>
          </a:prstGeom>
        </p:spPr>
      </p:pic>
      <p:pic>
        <p:nvPicPr>
          <p:cNvPr id="5" name="Изображение 4"/>
          <p:cNvPicPr/>
          <p:nvPr/>
        </p:nvPicPr>
        <p:blipFill>
          <a:blip r:embed="rId5"/>
          <a:stretch>
            <a:fillRect/>
          </a:stretch>
        </p:blipFill>
        <p:spPr>
          <a:xfrm>
            <a:off x="5201920" y="3223895"/>
            <a:ext cx="3639820" cy="22726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 descr="Дизайн без названия (13)"/>
          <p:cNvPicPr>
            <a:picLocks noChangeAspect="1"/>
          </p:cNvPicPr>
          <p:nvPr/>
        </p:nvPicPr>
        <p:blipFill>
          <a:blip r:embed="rId2">
            <a:alphaModFix amt="6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en-US">
                <a:latin typeface="Arial Black" panose="020B0A04020102020204" charset="0"/>
                <a:cs typeface="Arial Black" panose="020B0A04020102020204" charset="0"/>
              </a:rPr>
              <a:t>18.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Самые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красивые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ядовитые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грибы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,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гроза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мух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: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поганка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опята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 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мухомор</a:t>
            </a: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1198880" y="2936875"/>
            <a:ext cx="489712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4000">
                <a:latin typeface="Arial Black" panose="020B0A04020102020204" charset="0"/>
                <a:cs typeface="Arial Black" panose="020B0A04020102020204" charset="0"/>
              </a:rPr>
              <a:t>В)мухомор</a:t>
            </a:r>
          </a:p>
        </p:txBody>
      </p:sp>
      <p:pic>
        <p:nvPicPr>
          <p:cNvPr id="15" name="Изображение 14" descr="pngtree-watercolor-reindeer-clipart-png-image_14526288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4835" y="4226560"/>
            <a:ext cx="2853055" cy="2853055"/>
          </a:xfrm>
          <a:prstGeom prst="rect">
            <a:avLst/>
          </a:prstGeom>
        </p:spPr>
      </p:pic>
      <p:pic>
        <p:nvPicPr>
          <p:cNvPr id="13" name="Изображение 12" descr="07aa5edab65c5f9c180f64860e868b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850" y="4511040"/>
            <a:ext cx="2790825" cy="2790825"/>
          </a:xfrm>
          <a:prstGeom prst="rect">
            <a:avLst/>
          </a:prstGeom>
        </p:spPr>
      </p:pic>
      <p:pic>
        <p:nvPicPr>
          <p:cNvPr id="5" name="Изображение 4"/>
          <p:cNvPicPr/>
          <p:nvPr/>
        </p:nvPicPr>
        <p:blipFill>
          <a:blip r:embed="rId5"/>
          <a:stretch>
            <a:fillRect/>
          </a:stretch>
        </p:blipFill>
        <p:spPr>
          <a:xfrm>
            <a:off x="5158105" y="3718560"/>
            <a:ext cx="3444240" cy="21228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Изображение 10" descr="Дизайн без названия (13)"/>
          <p:cNvPicPr>
            <a:picLocks noChangeAspect="1"/>
          </p:cNvPicPr>
          <p:nvPr/>
        </p:nvPicPr>
        <p:blipFill>
          <a:blip r:embed="rId2">
            <a:alphaModFix amt="6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19.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Название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гриба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,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напоминающее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хитрое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>
                <a:latin typeface="Arial Black" panose="020B0A04020102020204" charset="0"/>
                <a:cs typeface="Arial Black" panose="020B0A04020102020204" charset="0"/>
              </a:rPr>
              <a:t>животное</a:t>
            </a:r>
            <a:r>
              <a:rPr lang="en-US" altLang="ru-RU">
                <a:latin typeface="Arial Black" panose="020B0A04020102020204" charset="0"/>
                <a:cs typeface="Arial Black" panose="020B0A04020102020204" charset="0"/>
              </a:rPr>
              <a:t>: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А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 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опенок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Б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лисичка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  <a:r>
              <a:rPr lang="en-US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В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)</a:t>
            </a:r>
            <a:r>
              <a:rPr lang="ru-RU" altLang="en-US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заяц</a:t>
            </a:r>
            <a:r>
              <a:rPr lang="en-US" altLang="ru-RU" sz="4000">
                <a:solidFill>
                  <a:schemeClr val="tx1"/>
                </a:solidFill>
                <a:latin typeface="Arial Black" panose="020B0A04020102020204" charset="0"/>
                <a:cs typeface="Arial Black" panose="020B0A04020102020204" charset="0"/>
              </a:rPr>
              <a:t> </a:t>
            </a: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1167765" y="3106420"/>
            <a:ext cx="519620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>
                <a:latin typeface="Arial Black" panose="020B0A04020102020204" charset="0"/>
                <a:cs typeface="Arial Black" panose="020B0A04020102020204" charset="0"/>
              </a:rPr>
              <a:t>Б)лисичка</a:t>
            </a:r>
          </a:p>
        </p:txBody>
      </p:sp>
      <p:pic>
        <p:nvPicPr>
          <p:cNvPr id="15" name="Изображение 14" descr="pngtree-watercolor-reindeer-clipart-png-image_14526288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4835" y="4226560"/>
            <a:ext cx="2853055" cy="2853055"/>
          </a:xfrm>
          <a:prstGeom prst="rect">
            <a:avLst/>
          </a:prstGeom>
        </p:spPr>
      </p:pic>
      <p:pic>
        <p:nvPicPr>
          <p:cNvPr id="13" name="Изображение 12" descr="07aa5edab65c5f9c180f64860e868b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850" y="4511040"/>
            <a:ext cx="2790825" cy="2790825"/>
          </a:xfrm>
          <a:prstGeom prst="rect">
            <a:avLst/>
          </a:prstGeom>
        </p:spPr>
      </p:pic>
      <p:pic>
        <p:nvPicPr>
          <p:cNvPr id="5" name="Изображение 4"/>
          <p:cNvPicPr/>
          <p:nvPr/>
        </p:nvPicPr>
        <p:blipFill>
          <a:blip r:embed="rId5"/>
          <a:stretch>
            <a:fillRect/>
          </a:stretch>
        </p:blipFill>
        <p:spPr>
          <a:xfrm>
            <a:off x="6041390" y="3274060"/>
            <a:ext cx="2666365" cy="27470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428</Words>
  <Application>Microsoft Office PowerPoint</Application>
  <PresentationFormat>Произвольный</PresentationFormat>
  <Paragraphs>60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Office Theme</vt:lpstr>
      <vt:lpstr>Презентация PowerPoint</vt:lpstr>
      <vt:lpstr>1.Как называется наш город?  </vt:lpstr>
      <vt:lpstr>2.Из каких цветов состоит флаг Российской Федерации?</vt:lpstr>
      <vt:lpstr>3.Какой самый большой город в Мурманской области? </vt:lpstr>
      <vt:lpstr>4.Какой морской зверь живет в водах Баренцевого моря и очень любит холод?</vt:lpstr>
      <vt:lpstr>5.Какой зверь считается символом Арктики и может плавать в холодной воде? </vt:lpstr>
      <vt:lpstr>6.Какое животное является символом севера?</vt:lpstr>
      <vt:lpstr>7.Этот пушистый зверек меняет свой мех с летнего коричневого на белый зимой, чтобы быть незаметным, кто это?</vt:lpstr>
      <vt:lpstr>8.У какого зверя самые длинные уши?</vt:lpstr>
      <vt:lpstr>9.Какие ягоды нашего края богаты витамином С?</vt:lpstr>
      <vt:lpstr>10.В нашем крае есть ягода, которую называют «царской ягодой», что это за ягода? </vt:lpstr>
      <vt:lpstr>11.Какая ягода самая опасная и ядовитая в нашем крае?</vt:lpstr>
      <vt:lpstr>12.Какое явление можно увидеть в темное время на небе зимой? </vt:lpstr>
      <vt:lpstr>13.Как называется традиционный северный дом, в котором живут оленеводы?</vt:lpstr>
      <vt:lpstr>14.Какой вид транспорта часто используется для рыбалки на море? </vt:lpstr>
      <vt:lpstr>15.Как отличить съедобный гриб от ядовитого?</vt:lpstr>
      <vt:lpstr>16.Какие грибы называют «дружные ребята»?</vt:lpstr>
      <vt:lpstr>17. Бледный гриб, является самым ядовитым:</vt:lpstr>
      <vt:lpstr>18. Самые красивые ядовитые грибы, гроза мух:</vt:lpstr>
      <vt:lpstr>19. Название гриба, напоминающее хитрое животное: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Вероника Трегубова</dc:creator>
  <cp:lastModifiedBy>Наталия Жукова</cp:lastModifiedBy>
  <cp:revision>11</cp:revision>
  <dcterms:created xsi:type="dcterms:W3CDTF">2025-07-23T00:59:00Z</dcterms:created>
  <dcterms:modified xsi:type="dcterms:W3CDTF">2025-12-08T08:42:33Z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1049-12.2.0.23155</vt:lpwstr>
  </property>
  <property fmtid="{D5CDD505-2E9C-101B-9397-08002B2CF9AE}" pid="3" name="ICV">
    <vt:lpwstr>E9570D2E314C4FE9B5D2497FAA2293AB_13</vt:lpwstr>
  </property>
</Properties>
</file>