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7" r:id="rId1"/>
  </p:sldMasterIdLst>
  <p:sldIdLst>
    <p:sldId id="256" r:id="rId2"/>
    <p:sldId id="270" r:id="rId3"/>
    <p:sldId id="258" r:id="rId4"/>
    <p:sldId id="259" r:id="rId5"/>
    <p:sldId id="264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88" d="100"/>
          <a:sy n="88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886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00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1743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0582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079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33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8908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9037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647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741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49089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1570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625707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89752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0448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463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431619-1513-41FC-8B2F-EC6E9EB31966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86D4B58-AC7F-40B0-9077-DF4C0E1E17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920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  <p:sldLayoutId id="2147483790" r:id="rId13"/>
    <p:sldLayoutId id="2147483791" r:id="rId14"/>
    <p:sldLayoutId id="2147483792" r:id="rId15"/>
    <p:sldLayoutId id="21474837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jp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06184" y="1578429"/>
            <a:ext cx="8915399" cy="2262781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Формирование у детей способностей к наглядному моделированию в процессе конструктивной деятельности</a:t>
            </a:r>
            <a:endParaRPr lang="ru-RU" sz="4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29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64668" y="751113"/>
            <a:ext cx="9483045" cy="5442857"/>
          </a:xfrm>
        </p:spPr>
        <p:txBody>
          <a:bodyPr>
            <a:normAutofit/>
          </a:bodyPr>
          <a:lstStyle/>
          <a:p>
            <a:r>
              <a:rPr lang="ru-RU" dirty="0"/>
              <a:t>Дошкольное детство - очень важный период в жизни детей. Именно в этом возрасте каждый ребенок представляет собой маленького исследователя, с радостью и удивлением открывающего для себя незнакомый и удивительный окружающий мир. Чем разнообразнее детская деятельность, тем успешнее идет разностороннее развитие ребенка, реализуются его потенциальные возможности и первые проявления творчества.</a:t>
            </a:r>
          </a:p>
          <a:p>
            <a:r>
              <a:rPr lang="ru-RU" dirty="0"/>
              <a:t>Формирование творческой личности – одна из важных задач педагогической теории и практики на современном этапе. Решение ее начинается уже в дошкольном возрасте. Наиболее эффективное средство для этого –конструктивная деятельность детей в детском саду.</a:t>
            </a:r>
          </a:p>
          <a:p>
            <a:r>
              <a:rPr lang="ru-RU" dirty="0"/>
              <a:t>Конструирование является одним из важнейших и интереснейших видов детской деятельности, которое способствует становлению важнейшего умственного действия наглядного моделирования. </a:t>
            </a:r>
          </a:p>
          <a:p>
            <a:r>
              <a:rPr lang="ru-RU" dirty="0"/>
              <a:t>Наглядное моделирование – воспроизведение объекта, создание его заместителя и работа с ним. Детям предлагают воспроизвести в своих постройках определённый предмет, поделку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2937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256" y="688128"/>
            <a:ext cx="6573642" cy="2744004"/>
          </a:xfrm>
        </p:spPr>
      </p:pic>
      <p:pic>
        <p:nvPicPr>
          <p:cNvPr id="8" name="Рисунок 7"/>
          <p:cNvPicPr preferRelativeResize="0"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97" t="55708" r="55708" b="7579"/>
          <a:stretch/>
        </p:blipFill>
        <p:spPr>
          <a:xfrm>
            <a:off x="4071256" y="3508332"/>
            <a:ext cx="3060000" cy="2520000"/>
          </a:xfrm>
          <a:prstGeom prst="rect">
            <a:avLst/>
          </a:prstGeom>
        </p:spPr>
      </p:pic>
      <p:pic>
        <p:nvPicPr>
          <p:cNvPr id="9" name="Рисунок 8"/>
          <p:cNvPicPr preferRelativeResize="0"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43" t="55890" r="7259" b="7945"/>
          <a:stretch/>
        </p:blipFill>
        <p:spPr>
          <a:xfrm>
            <a:off x="7594328" y="3508332"/>
            <a:ext cx="3060000" cy="2520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69949" y="2202321"/>
            <a:ext cx="306977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</a:rPr>
              <a:t>В работе с дошкольниками применяется два вида конструирования - это техническое и художественное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7184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6832" y="348537"/>
            <a:ext cx="8911687" cy="1280890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00B050"/>
                </a:solidFill>
              </a:rPr>
              <a:t>Техническое конструирование</a:t>
            </a:r>
            <a:endParaRPr lang="ru-RU" sz="4400" dirty="0">
              <a:solidFill>
                <a:srgbClr val="00B050"/>
              </a:solidFill>
            </a:endParaRPr>
          </a:p>
        </p:txBody>
      </p:sp>
      <p:pic>
        <p:nvPicPr>
          <p:cNvPr id="4" name="Рисунок 3"/>
          <p:cNvPicPr preferRelativeResize="0"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7" t="5755" r="7061" b="6081"/>
          <a:stretch/>
        </p:blipFill>
        <p:spPr>
          <a:xfrm>
            <a:off x="664029" y="1479652"/>
            <a:ext cx="3600000" cy="36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5" name="Рисунок 4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444" y="2941449"/>
            <a:ext cx="3822452" cy="36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6" name="Рисунок 5"/>
          <p:cNvPicPr preferRelativeResize="0"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6" t="5755" r="13266" b="4939"/>
          <a:stretch/>
        </p:blipFill>
        <p:spPr>
          <a:xfrm>
            <a:off x="8275312" y="1479652"/>
            <a:ext cx="3600000" cy="36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</p:pic>
      <p:sp>
        <p:nvSpPr>
          <p:cNvPr id="3" name="Прямоугольник 2"/>
          <p:cNvSpPr/>
          <p:nvPr/>
        </p:nvSpPr>
        <p:spPr>
          <a:xfrm>
            <a:off x="4276590" y="1356285"/>
            <a:ext cx="39515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</a:rPr>
              <a:t>К техническому конструированию относятся конструирование из строительного материала, деталей конструктора.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2588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637" y="438410"/>
            <a:ext cx="468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5" name="Рисунок 4"/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637" y="3507285"/>
            <a:ext cx="468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6" name="Рисунок 5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2260" y="2067285"/>
            <a:ext cx="468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169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6170" y="624110"/>
            <a:ext cx="10033347" cy="841435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00B050"/>
                </a:solidFill>
              </a:rPr>
              <a:t>Художественное конструирование</a:t>
            </a:r>
            <a:endParaRPr lang="ru-RU" sz="4000" dirty="0">
              <a:solidFill>
                <a:srgbClr val="00B050"/>
              </a:solidFill>
            </a:endParaRPr>
          </a:p>
        </p:txBody>
      </p:sp>
      <p:pic>
        <p:nvPicPr>
          <p:cNvPr id="4" name="Рисунок 3"/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826" y="3414475"/>
            <a:ext cx="4320000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cross"/>
            <a:contourClr>
              <a:srgbClr val="FFFFFF"/>
            </a:contourClr>
          </a:sp3d>
        </p:spPr>
      </p:pic>
      <p:pic>
        <p:nvPicPr>
          <p:cNvPr id="5" name="Рисунок 4"/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4985" y="1719813"/>
            <a:ext cx="3240000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cross"/>
            <a:contourClr>
              <a:srgbClr val="FFFFFF"/>
            </a:contourClr>
          </a:sp3d>
        </p:spPr>
      </p:pic>
      <p:pic>
        <p:nvPicPr>
          <p:cNvPr id="6" name="Рисунок 5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7" y="1465545"/>
            <a:ext cx="3240000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 prst="cross"/>
            <a:contourClr>
              <a:srgbClr val="C0C0C0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3948667" y="1356573"/>
            <a:ext cx="4669971" cy="216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художественному конструированию относятся конструирование из бумаги, картона, различного природного (мох, ветки, шишки, камни и т. п.) и бросового (картонные коробки, деревянные катушки, резиновые шины, старые металлические вещи и т. п.) материалы.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240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917" y="404580"/>
            <a:ext cx="324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5" name="Рисунок 4"/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917" y="4531291"/>
            <a:ext cx="324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968" y="1889667"/>
            <a:ext cx="3600000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7" name="Рисунок 6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264019" y="3991291"/>
            <a:ext cx="2160000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8" name="Рисунок 7"/>
          <p:cNvPicPr preferRelativeResize="0"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264019" y="-135420"/>
            <a:ext cx="2160000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4169228" y="238633"/>
            <a:ext cx="3820886" cy="1277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детьми мы использовали разные материалы (природный материал, бросовый материал, поролон, вата, ватные палочки.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282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27" y="108700"/>
            <a:ext cx="2520000" cy="43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5" name="Рисунок 4"/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490" y="2459493"/>
            <a:ext cx="2520000" cy="43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7" name="Рисунок 6"/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903200" y="108700"/>
            <a:ext cx="2520000" cy="43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sp>
        <p:nvSpPr>
          <p:cNvPr id="8" name="AutoShape 2" descr="blob:https://web.whatsapp.com/6455370a-d568-43e1-a67f-3f3343020304"/>
          <p:cNvSpPr>
            <a:spLocks noChangeAspect="1" noChangeArrowheads="1"/>
          </p:cNvSpPr>
          <p:nvPr/>
        </p:nvSpPr>
        <p:spPr bwMode="auto">
          <a:xfrm>
            <a:off x="-4291165" y="70730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7031" y="2459493"/>
            <a:ext cx="2520000" cy="43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9" name="Рисунок 8"/>
          <p:cNvPicPr preferRelativeResize="0"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9429273" y="221434"/>
            <a:ext cx="2520000" cy="43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2897127" y="108700"/>
            <a:ext cx="216136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</a:rPr>
              <a:t>НО одним из любимых детьми видов деятельности являются конструирование из бумаги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3095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2802" y="767355"/>
            <a:ext cx="2806762" cy="27511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8425" y="789290"/>
            <a:ext cx="2763059" cy="270486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763" y="3690492"/>
            <a:ext cx="2053039" cy="27983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1730" y="3690491"/>
            <a:ext cx="1930631" cy="27983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81289" y="3690490"/>
            <a:ext cx="1859441" cy="27983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2" name="Прямоугольник 1"/>
          <p:cNvSpPr/>
          <p:nvPr/>
        </p:nvSpPr>
        <p:spPr>
          <a:xfrm>
            <a:off x="3295995" y="104231"/>
            <a:ext cx="6096000" cy="68505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Детям очень нравится создавать поделки в технике оригами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614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82" y="304085"/>
            <a:ext cx="2160000" cy="41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54" y="2880224"/>
            <a:ext cx="2125265" cy="3778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5" name="Рисунок 4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337" y="229555"/>
            <a:ext cx="2160000" cy="41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6" name="Рисунок 5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957" y="2694110"/>
            <a:ext cx="2160000" cy="41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7" name="Рисунок 6"/>
          <p:cNvPicPr preferRelativeResize="0"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681" y="448474"/>
            <a:ext cx="2160000" cy="41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8" name="Рисунок 7"/>
          <p:cNvPicPr preferRelativeResize="0"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9198" y="2518474"/>
            <a:ext cx="2160000" cy="41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3479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62" y="346547"/>
            <a:ext cx="2353328" cy="31377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862" y="439102"/>
            <a:ext cx="11040813" cy="609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32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blob:https://web.whatsapp.com/d902370e-cda9-41f6-9004-9cfdd6fb92b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4375" y="177085"/>
            <a:ext cx="2489654" cy="36759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923" y="4016002"/>
            <a:ext cx="3356820" cy="2517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90" y="160338"/>
            <a:ext cx="2067733" cy="36759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248" y="177085"/>
            <a:ext cx="2059440" cy="36612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795" y="177085"/>
            <a:ext cx="2065477" cy="36719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1026" name="Picture 2" descr="https://100-bal.ru/pars_docs/refs/128/127248/127248_html_m5f0198cc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2" t="3432" b="9160"/>
          <a:stretch/>
        </p:blipFill>
        <p:spPr bwMode="auto">
          <a:xfrm>
            <a:off x="6895724" y="4016002"/>
            <a:ext cx="3151096" cy="25127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2877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2039" y="2757710"/>
            <a:ext cx="8911687" cy="1280890"/>
          </a:xfrm>
        </p:spPr>
        <p:txBody>
          <a:bodyPr>
            <a:noAutofit/>
          </a:bodyPr>
          <a:lstStyle/>
          <a:p>
            <a:r>
              <a:rPr lang="ru-RU" sz="4800" dirty="0"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</a:t>
            </a:r>
            <a:br>
              <a:rPr lang="ru-RU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55251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235</TotalTime>
  <Words>222</Words>
  <Application>Microsoft Office PowerPoint</Application>
  <PresentationFormat>Широкоэкранный</PresentationFormat>
  <Paragraphs>14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Century Gothic</vt:lpstr>
      <vt:lpstr>Times New Roman</vt:lpstr>
      <vt:lpstr>Wingdings 3</vt:lpstr>
      <vt:lpstr>Легкий дым</vt:lpstr>
      <vt:lpstr>Формирование у детей способностей к наглядному моделированию в процессе конструктивной деятельности</vt:lpstr>
      <vt:lpstr>Презентация PowerPoint</vt:lpstr>
      <vt:lpstr>Презентация PowerPoint</vt:lpstr>
      <vt:lpstr>Техническое конструирование</vt:lpstr>
      <vt:lpstr>Презентация PowerPoint</vt:lpstr>
      <vt:lpstr>Художественное конструирование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у детей способностей к наглядному моделированию в процессе конструктивной деятельности</dc:title>
  <dc:creator>User</dc:creator>
  <cp:lastModifiedBy>User</cp:lastModifiedBy>
  <cp:revision>17</cp:revision>
  <dcterms:created xsi:type="dcterms:W3CDTF">2024-01-24T17:49:03Z</dcterms:created>
  <dcterms:modified xsi:type="dcterms:W3CDTF">2025-09-14T17:38:45Z</dcterms:modified>
</cp:coreProperties>
</file>