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8" r:id="rId12"/>
    <p:sldId id="266" r:id="rId13"/>
    <p:sldId id="267" r:id="rId14"/>
    <p:sldId id="269" r:id="rId15"/>
    <p:sldId id="270" r:id="rId16"/>
    <p:sldId id="275" r:id="rId17"/>
    <p:sldId id="272" r:id="rId18"/>
    <p:sldId id="273" r:id="rId19"/>
    <p:sldId id="274" r:id="rId20"/>
    <p:sldId id="271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63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2913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81193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705205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80902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66951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4237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00631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46015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9115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6744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0665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53E661-C34F-4731-80D3-8FB155DCEF8F}" type="datetimeFigureOut">
              <a:rPr lang="ru-RU" smtClean="0"/>
              <a:t>15.10.2021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9103DF-8339-437D-80C1-977647B88FB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2688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0788" y="107889"/>
            <a:ext cx="9492343" cy="6750111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42181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41715" y="208586"/>
            <a:ext cx="8499580" cy="6366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4323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 descr="https://ds02.infourok.ru/uploads/ex/0ad2/0004d949-432ce7e5/img4.jpg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063" y="-30774"/>
            <a:ext cx="107986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39259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77340" y="0"/>
            <a:ext cx="9037320" cy="677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0061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" y="30092"/>
            <a:ext cx="12192000" cy="68279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370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81409" y="4072194"/>
            <a:ext cx="4087720" cy="2587018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02382" y="1653993"/>
            <a:ext cx="5632269" cy="1325563"/>
          </a:xfrm>
        </p:spPr>
        <p:txBody>
          <a:bodyPr>
            <a:noAutofit/>
          </a:bodyPr>
          <a:lstStyle/>
          <a:p>
            <a:r>
              <a:rPr lang="ru-RU" sz="9600" b="1" dirty="0" smtClean="0">
                <a:solidFill>
                  <a:srgbClr val="FF0000"/>
                </a:solidFill>
              </a:rPr>
              <a:t>Пирамида</a:t>
            </a:r>
            <a:endParaRPr lang="ru-RU" sz="9600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8099" y="4302032"/>
            <a:ext cx="4052078" cy="2127341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23406" y="672163"/>
            <a:ext cx="4243728" cy="28280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94601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0056" t="18684" r="19041" b="13270"/>
          <a:stretch/>
        </p:blipFill>
        <p:spPr>
          <a:xfrm>
            <a:off x="838199" y="60960"/>
            <a:ext cx="10822577" cy="670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1403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2756" t="18885" r="20618" b="10667"/>
          <a:stretch/>
        </p:blipFill>
        <p:spPr>
          <a:xfrm>
            <a:off x="1193074" y="69669"/>
            <a:ext cx="9753600" cy="6653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131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5811838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ru-RU" sz="4200" b="1" dirty="0"/>
              <a:t>Схема определения понятия «Пирамида (n-угольная)»</a:t>
            </a:r>
          </a:p>
          <a:p>
            <a:pPr marL="0" indent="0">
              <a:buNone/>
            </a:pPr>
            <a:r>
              <a:rPr lang="ru-RU" b="1" dirty="0"/>
              <a:t> </a:t>
            </a:r>
          </a:p>
          <a:p>
            <a:pPr marL="0" indent="0">
              <a:buNone/>
            </a:pPr>
            <a:r>
              <a:rPr lang="ru-RU" b="1" dirty="0" smtClean="0"/>
              <a:t>1.многогранник</a:t>
            </a:r>
            <a:endParaRPr lang="ru-RU" b="1" dirty="0"/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ru-RU" b="1" dirty="0"/>
              <a:t> </a:t>
            </a:r>
          </a:p>
          <a:p>
            <a:pPr marL="0" indent="0">
              <a:buNone/>
            </a:pPr>
            <a:r>
              <a:rPr lang="ru-RU" b="1" dirty="0" smtClean="0"/>
              <a:t>2.одна </a:t>
            </a:r>
            <a:r>
              <a:rPr lang="ru-RU" b="1" dirty="0"/>
              <a:t>грань – n-угольник (основание пирамиды)</a:t>
            </a:r>
          </a:p>
          <a:p>
            <a:pPr marL="0" indent="0">
              <a:buNone/>
            </a:pPr>
            <a:r>
              <a:rPr lang="ru-RU" b="1" dirty="0"/>
              <a:t> 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ru-RU" b="1" dirty="0" smtClean="0"/>
              <a:t>3.остальные </a:t>
            </a:r>
            <a:r>
              <a:rPr lang="ru-RU" b="1" dirty="0"/>
              <a:t>n граней – треугольники (боковые грани пирамиды)</a:t>
            </a:r>
          </a:p>
          <a:p>
            <a:pPr marL="0" indent="0">
              <a:buNone/>
            </a:pPr>
            <a:r>
              <a:rPr lang="ru-RU" b="1" dirty="0"/>
              <a:t> </a:t>
            </a:r>
          </a:p>
          <a:p>
            <a:pPr marL="0" indent="0">
              <a:buNone/>
            </a:pPr>
            <a:endParaRPr lang="ru-RU" b="1" dirty="0"/>
          </a:p>
          <a:p>
            <a:pPr marL="0" indent="0">
              <a:buNone/>
            </a:pPr>
            <a:r>
              <a:rPr lang="ru-RU" b="1" dirty="0"/>
              <a:t>4. треугольники имеют общую вершину (вершина пирамиды)</a:t>
            </a:r>
          </a:p>
          <a:p>
            <a:pPr marL="0" indent="0">
              <a:buNone/>
            </a:pPr>
            <a:r>
              <a:rPr lang="ru-RU" b="1" dirty="0"/>
              <a:t> </a:t>
            </a:r>
            <a:endParaRPr lang="ru-RU" dirty="0"/>
          </a:p>
          <a:p>
            <a:pPr marL="0" indent="0">
              <a:buNone/>
            </a:pPr>
            <a:r>
              <a:rPr lang="ru-RU" b="1" dirty="0"/>
              <a:t> 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09845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pptcloud3.ams3.digitaloceanspaces.com/slides/pics/000/947/501/original/Slide14.jpg?1480192398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235" r="1098"/>
          <a:stretch/>
        </p:blipFill>
        <p:spPr bwMode="auto">
          <a:xfrm>
            <a:off x="505097" y="182880"/>
            <a:ext cx="11207931" cy="644434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3832007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/>
              <a:t>Под какими номерами изображены пирамиды?</a:t>
            </a:r>
            <a:endParaRPr lang="ru-RU" b="1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94" t="1465" r="695" b="2931"/>
          <a:stretch/>
        </p:blipFill>
        <p:spPr bwMode="auto">
          <a:xfrm>
            <a:off x="1854926" y="1759132"/>
            <a:ext cx="8813074" cy="476358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866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ds05.infourok.ru/uploads/ex/12ab/00025c9a-064f43ff/img2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3737" y="0"/>
            <a:ext cx="103000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80931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 descr="https://otvet.imgsmail.ru/download/5299838a193da5731b536b78d44b8cab_i-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903" y="145251"/>
            <a:ext cx="6810103" cy="653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477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21067" t="24289" r="19605" b="19673"/>
          <a:stretch/>
        </p:blipFill>
        <p:spPr>
          <a:xfrm>
            <a:off x="586398" y="924334"/>
            <a:ext cx="11205008" cy="5881852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51960" y="217715"/>
            <a:ext cx="4090851" cy="706619"/>
          </a:xfrm>
        </p:spPr>
        <p:txBody>
          <a:bodyPr/>
          <a:lstStyle/>
          <a:p>
            <a:pPr algn="ctr"/>
            <a:r>
              <a:rPr lang="ru-RU" b="1" dirty="0" smtClean="0"/>
              <a:t>Виды пирамид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0661394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 descr="https://fs00.infourok.ru/images/doc/308/307389/img7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739" b="11402"/>
          <a:stretch/>
        </p:blipFill>
        <p:spPr bwMode="auto">
          <a:xfrm>
            <a:off x="1277983" y="78377"/>
            <a:ext cx="9858103" cy="677962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91134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4000" y="-2286000"/>
            <a:ext cx="15240000" cy="1143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611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957943"/>
            <a:ext cx="10515600" cy="73274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3100" b="1" u="sng" dirty="0"/>
              <a:t>Практическое задание</a:t>
            </a:r>
            <a:r>
              <a:rPr lang="ru-RU" sz="3100" b="1" dirty="0"/>
              <a:t>: измерить данные пирамид и вычислить площадь полной поверхности пирамиды. </a:t>
            </a:r>
            <a:r>
              <a:rPr lang="ru-RU" sz="3100" b="1" dirty="0" smtClean="0"/>
              <a:t/>
            </a:r>
            <a:br>
              <a:rPr lang="ru-RU" sz="3100" b="1" dirty="0" smtClean="0"/>
            </a:br>
            <a:r>
              <a:rPr lang="ru-RU" sz="3100" b="1" dirty="0" smtClean="0"/>
              <a:t>Заполнить </a:t>
            </a:r>
            <a:r>
              <a:rPr lang="ru-RU" sz="3100" b="1" dirty="0"/>
              <a:t>таблицу на доске: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277191969"/>
                  </p:ext>
                </p:extLst>
              </p:nvPr>
            </p:nvGraphicFramePr>
            <p:xfrm>
              <a:off x="923107" y="1837506"/>
              <a:ext cx="10345785" cy="3925758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1669495">
                      <a:extLst>
                        <a:ext uri="{9D8B030D-6E8A-4147-A177-3AD203B41FA5}">
                          <a16:colId xmlns:a16="http://schemas.microsoft.com/office/drawing/2014/main" val="2183236838"/>
                        </a:ext>
                      </a:extLst>
                    </a:gridCol>
                    <a:gridCol w="1446970">
                      <a:extLst>
                        <a:ext uri="{9D8B030D-6E8A-4147-A177-3AD203B41FA5}">
                          <a16:colId xmlns:a16="http://schemas.microsoft.com/office/drawing/2014/main" val="1058820958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91771042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1844073252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3616994128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3219914860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2906799399"/>
                        </a:ext>
                      </a:extLst>
                    </a:gridCol>
                  </a:tblGrid>
                  <a:tr h="541215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1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2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3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4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5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6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080365692"/>
                      </a:ext>
                    </a:extLst>
                  </a:tr>
                  <a:tr h="78249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>
                              <a:effectLst/>
                            </a:rPr>
                            <a:t>Длина апофемы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778033041"/>
                      </a:ext>
                    </a:extLst>
                  </a:tr>
                  <a:tr h="894216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>
                              <a:effectLst/>
                            </a:rPr>
                            <a:t>Линейные параметры основания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252250211"/>
                      </a:ext>
                    </a:extLst>
                  </a:tr>
                  <a:tr h="54121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40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ru-RU" sz="24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осн.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132218953"/>
                      </a:ext>
                    </a:extLst>
                  </a:tr>
                  <a:tr h="54121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en-US" sz="2400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n-US" sz="2400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𝑺</m:t>
                                  </m:r>
                                </m:e>
                                <m:sub>
                                  <m:r>
                                    <a:rPr lang="ru-RU" sz="2400" b="1" i="1" smtClean="0">
                                      <a:effectLst/>
                                      <a:latin typeface="Cambria Math" panose="02040503050406030204" pitchFamily="18" charset="0"/>
                                    </a:rPr>
                                    <m:t>бок.</m:t>
                                  </m:r>
                                </m:sub>
                              </m:sSub>
                            </m:oMath>
                          </a14:m>
                          <a:r>
                            <a:rPr lang="ru-RU" sz="2400" dirty="0" smtClean="0">
                              <a:effectLst/>
                            </a:rPr>
                            <a:t> 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37926710"/>
                      </a:ext>
                    </a:extLst>
                  </a:tr>
                  <a:tr h="541215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en-US" sz="2400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24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𝑺</m:t>
                                    </m:r>
                                  </m:e>
                                  <m:sub>
                                    <m:r>
                                      <a:rPr lang="ru-RU" sz="2400" b="1" i="1" smtClean="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пов.</m:t>
                                    </m:r>
                                  </m:sub>
                                </m:sSub>
                              </m:oMath>
                            </m:oMathPara>
                          </a14:m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85290658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3277191969"/>
                  </p:ext>
                </p:extLst>
              </p:nvPr>
            </p:nvGraphicFramePr>
            <p:xfrm>
              <a:off x="923107" y="1837506"/>
              <a:ext cx="10345785" cy="3911280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1669495">
                      <a:extLst>
                        <a:ext uri="{9D8B030D-6E8A-4147-A177-3AD203B41FA5}">
                          <a16:colId xmlns:a16="http://schemas.microsoft.com/office/drawing/2014/main" val="2183236838"/>
                        </a:ext>
                      </a:extLst>
                    </a:gridCol>
                    <a:gridCol w="1446970">
                      <a:extLst>
                        <a:ext uri="{9D8B030D-6E8A-4147-A177-3AD203B41FA5}">
                          <a16:colId xmlns:a16="http://schemas.microsoft.com/office/drawing/2014/main" val="1058820958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91771042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1844073252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3616994128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3219914860"/>
                        </a:ext>
                      </a:extLst>
                    </a:gridCol>
                    <a:gridCol w="1445864">
                      <a:extLst>
                        <a:ext uri="{9D8B030D-6E8A-4147-A177-3AD203B41FA5}">
                          <a16:colId xmlns:a16="http://schemas.microsoft.com/office/drawing/2014/main" val="2906799399"/>
                        </a:ext>
                      </a:extLst>
                    </a:gridCol>
                  </a:tblGrid>
                  <a:tr h="541215"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1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2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3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4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5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400" dirty="0">
                              <a:effectLst/>
                            </a:rPr>
                            <a:t>6 группа</a:t>
                          </a:r>
                          <a:endParaRPr lang="ru-RU" sz="24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080365692"/>
                      </a:ext>
                    </a:extLst>
                  </a:tr>
                  <a:tr h="78249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>
                              <a:effectLst/>
                            </a:rPr>
                            <a:t>Длина апофемы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778033041"/>
                      </a:ext>
                    </a:extLst>
                  </a:tr>
                  <a:tr h="963930">
                    <a:tc>
                      <a:txBody>
                        <a:bodyPr/>
                        <a:lstStyle/>
                        <a:p>
                          <a:pPr algn="ctr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2000" dirty="0">
                              <a:effectLst/>
                            </a:rPr>
                            <a:t>Линейные параметры основания</a:t>
                          </a:r>
                          <a:endParaRPr lang="ru-RU" sz="20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252250211"/>
                      </a:ext>
                    </a:extLst>
                  </a:tr>
                  <a:tr h="541215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65" t="-438202" r="-521168" b="-2022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2132218953"/>
                      </a:ext>
                    </a:extLst>
                  </a:tr>
                  <a:tr h="541215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65" t="-538202" r="-521168" b="-1022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337926710"/>
                      </a:ext>
                    </a:extLst>
                  </a:tr>
                  <a:tr h="541215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>
                          <a:blip r:embed="rId2"/>
                          <a:stretch>
                            <a:fillRect l="-365" t="-638202" r="-521168" b="-224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>
                              <a:effectLst/>
                            </a:rPr>
                            <a:t> </a:t>
                          </a:r>
                          <a:endParaRPr lang="ru-RU" sz="110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 algn="just">
                            <a:lnSpc>
                              <a:spcPct val="107000"/>
                            </a:lnSpc>
                            <a:spcAft>
                              <a:spcPts val="0"/>
                            </a:spcAft>
                          </a:pPr>
                          <a:r>
                            <a:rPr lang="ru-RU" sz="1400" dirty="0">
                              <a:effectLst/>
                            </a:rPr>
                            <a:t> </a:t>
                          </a:r>
                          <a:endParaRPr lang="ru-RU" sz="1100" dirty="0">
                            <a:effectLst/>
                            <a:latin typeface="Calibri" panose="020F0502020204030204" pitchFamily="34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endParaRPr>
                        </a:p>
                      </a:txBody>
                      <a:tcPr marL="68580" marR="68580" marT="0" marB="0"/>
                    </a:tc>
                    <a:extLst>
                      <a:ext uri="{0D108BD9-81ED-4DB2-BD59-A6C34878D82A}">
                        <a16:rowId xmlns:a16="http://schemas.microsoft.com/office/drawing/2014/main" val="85290658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6398368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Выполнить тест: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42703" y="173047"/>
            <a:ext cx="4679091" cy="6494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590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2729" y="1067271"/>
            <a:ext cx="11026542" cy="4888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93759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51269" y="1790790"/>
            <a:ext cx="5928358" cy="2835639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32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задание: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Сравнить, во сколько раз полная площадь поверхности пирамидки </a:t>
            </a:r>
            <a:r>
              <a:rPr lang="ru-RU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чая </a:t>
            </a:r>
            <a:r>
              <a:rPr lang="ru-RU" sz="32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отличается </a:t>
            </a:r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полной поверхности площади пирамиды Хеопса.</a:t>
            </a:r>
          </a:p>
          <a:p>
            <a:endParaRPr lang="ru-RU" dirty="0"/>
          </a:p>
        </p:txBody>
      </p:sp>
      <p:pic>
        <p:nvPicPr>
          <p:cNvPr id="3074" name="Picture 2" descr="https://go3.imgsmail.ru/imgpreview?key=2e679ac8e173623c&amp;mb=storag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4554" y="632550"/>
            <a:ext cx="2654934" cy="2654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106" y="3468189"/>
            <a:ext cx="4163786" cy="2775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41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71</Words>
  <Application>Microsoft Office PowerPoint</Application>
  <PresentationFormat>Широкоэкранный</PresentationFormat>
  <Paragraphs>62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6" baseType="lpstr">
      <vt:lpstr>Arial</vt:lpstr>
      <vt:lpstr>Calibri</vt:lpstr>
      <vt:lpstr>Calibri Light</vt:lpstr>
      <vt:lpstr>Cambria Math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Пирамида</vt:lpstr>
      <vt:lpstr>Презентация PowerPoint</vt:lpstr>
      <vt:lpstr>Презентация PowerPoint</vt:lpstr>
      <vt:lpstr>Презентация PowerPoint</vt:lpstr>
      <vt:lpstr>Презентация PowerPoint</vt:lpstr>
      <vt:lpstr>Под какими номерами изображены пирамиды?</vt:lpstr>
      <vt:lpstr>Презентация PowerPoint</vt:lpstr>
      <vt:lpstr>Презентация PowerPoint</vt:lpstr>
      <vt:lpstr>Виды пирамид</vt:lpstr>
      <vt:lpstr>Презентация PowerPoint</vt:lpstr>
      <vt:lpstr>Презентация PowerPoint</vt:lpstr>
      <vt:lpstr>Практическое задание: измерить данные пирамид и вычислить площадь полной поверхности пирамиды.  Заполнить таблицу на доске:  </vt:lpstr>
      <vt:lpstr>Выполнить тест: 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Пользователь Windows</dc:creator>
  <cp:lastModifiedBy>Пользователь Windows</cp:lastModifiedBy>
  <cp:revision>9</cp:revision>
  <dcterms:created xsi:type="dcterms:W3CDTF">2021-03-12T18:52:42Z</dcterms:created>
  <dcterms:modified xsi:type="dcterms:W3CDTF">2021-10-15T05:58:34Z</dcterms:modified>
</cp:coreProperties>
</file>