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1" r:id="rId6"/>
    <p:sldId id="262" r:id="rId7"/>
    <p:sldId id="263" r:id="rId8"/>
    <p:sldId id="265" r:id="rId9"/>
    <p:sldId id="266" r:id="rId10"/>
    <p:sldId id="277" r:id="rId11"/>
    <p:sldId id="279" r:id="rId12"/>
  </p:sldIdLst>
  <p:sldSz cx="12192000" cy="6858000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-144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 flipV="1">
            <a:off x="7213600" y="3897313"/>
            <a:ext cx="4978400" cy="192088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рямоугольник 21"/>
          <p:cNvSpPr/>
          <p:nvPr/>
        </p:nvSpPr>
        <p:spPr>
          <a:xfrm flipV="1">
            <a:off x="7213600" y="4114800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7213600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7213600" y="4198938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 useBgFill="1">
        <p:nvSpPr>
          <p:cNvPr id="26" name="Скругленный прямоугольник 25"/>
          <p:cNvSpPr/>
          <p:nvPr/>
        </p:nvSpPr>
        <p:spPr bwMode="white">
          <a:xfrm>
            <a:off x="7213600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 useBgFill="1">
        <p:nvSpPr>
          <p:cNvPr id="27" name="Скругленный прямоугольник 26"/>
          <p:cNvSpPr/>
          <p:nvPr/>
        </p:nvSpPr>
        <p:spPr bwMode="white">
          <a:xfrm>
            <a:off x="9836150" y="4060825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0" y="3649663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0" y="3675063"/>
            <a:ext cx="12192000" cy="1412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Прямоугольник 42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09600" y="2401887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135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5" name="Дата 27"/>
          <p:cNvSpPr>
            <a:spLocks noGrp="1"/>
          </p:cNvSpPr>
          <p:nvPr>
            <p:ph type="dt" sz="half" idx="2"/>
          </p:nvPr>
        </p:nvSpPr>
        <p:spPr>
          <a:xfrm>
            <a:off x="8940800" y="4206875"/>
            <a:ext cx="1280583" cy="4572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A50453E-650C-450B-B2FE-DC9D0C37D6E5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Нижний колонтитул 16"/>
          <p:cNvSpPr>
            <a:spLocks noGrp="1"/>
          </p:cNvSpPr>
          <p:nvPr>
            <p:ph type="ftr" sz="quarter" idx="3"/>
          </p:nvPr>
        </p:nvSpPr>
        <p:spPr>
          <a:xfrm>
            <a:off x="7213600" y="4205288"/>
            <a:ext cx="1727200" cy="4572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" name="Номер слайда 28"/>
          <p:cNvSpPr>
            <a:spLocks noGrp="1"/>
          </p:cNvSpPr>
          <p:nvPr>
            <p:ph type="sldNum" sz="quarter" idx="4"/>
          </p:nvPr>
        </p:nvSpPr>
        <p:spPr>
          <a:xfrm>
            <a:off x="11093450" y="1588"/>
            <a:ext cx="996950" cy="365125"/>
          </a:xfrm>
          <a:prstGeom prst="rect">
            <a:avLst/>
          </a:prstGeom>
        </p:spPr>
        <p:txBody>
          <a:bodyPr vert="horz" anchor="b"/>
          <a:p>
            <a:pPr algn="r">
              <a:buNone/>
            </a:pPr>
            <a:fld id="{9A0DB2DC-4C9A-4742-B13C-FB6460FD3503}" type="slidenum">
              <a:rPr lang="ru-RU" dirty="0">
                <a:solidFill>
                  <a:schemeClr val="bg1"/>
                </a:solidFill>
                <a:latin typeface="Georgia" panose="02040502050405020303" pitchFamily="18" charset="0"/>
              </a:rPr>
            </a:fld>
            <a:endParaRPr lang="ru-RU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1981200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2249424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2249424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94967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91072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Дата 25"/>
          <p:cNvSpPr>
            <a:spLocks noGrp="1"/>
          </p:cNvSpPr>
          <p:nvPr>
            <p:ph type="dt" sz="half" idx="12"/>
          </p:nvPr>
        </p:nvSpPr>
        <p:spPr>
          <a:xfrm>
            <a:off x="8782050" y="612775"/>
            <a:ext cx="1276350" cy="457200"/>
          </a:xfrm>
          <a:prstGeom prst="rect">
            <a:avLst/>
          </a:prstGeom>
        </p:spPr>
        <p:txBody>
          <a:bodyPr vert="horz"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8E8358-1CD3-4497-8E17-3C9514FF81AF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Номер слайда 26"/>
          <p:cNvSpPr>
            <a:spLocks noGrp="1"/>
          </p:cNvSpPr>
          <p:nvPr>
            <p:ph type="sldNum" sz="quarter" idx="14"/>
          </p:nvPr>
        </p:nvSpPr>
        <p:spPr>
          <a:xfrm>
            <a:off x="10898717" y="1588"/>
            <a:ext cx="1016000" cy="366713"/>
          </a:xfrm>
          <a:prstGeom prst="rect">
            <a:avLst/>
          </a:prstGeom>
        </p:spPr>
        <p:txBody>
          <a:bodyPr vert="horz" rtlCol="0" anchor="b"/>
          <a:p>
            <a:pPr algn="r">
              <a:buNone/>
            </a:pPr>
            <a:fld id="{9A0DB2DC-4C9A-4742-B13C-FB6460FD3503}" type="slidenum">
              <a:rPr lang="ru-RU" dirty="0">
                <a:latin typeface="Georgia" panose="02040502050405020303" pitchFamily="18" charset="0"/>
              </a:rPr>
            </a:fld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22" name="Нижний колонтитул 27"/>
          <p:cNvSpPr>
            <a:spLocks noGrp="1"/>
          </p:cNvSpPr>
          <p:nvPr>
            <p:ph type="ftr" sz="quarter" idx="13"/>
          </p:nvPr>
        </p:nvSpPr>
        <p:spPr>
          <a:xfrm>
            <a:off x="7010400" y="612775"/>
            <a:ext cx="1767417" cy="457200"/>
          </a:xfrm>
          <a:prstGeom prst="rect">
            <a:avLst/>
          </a:prstGeom>
        </p:spPr>
        <p:txBody>
          <a:bodyPr vert="horz" rtlCol="0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Дата 2"/>
          <p:cNvSpPr>
            <a:spLocks noGrp="1"/>
          </p:cNvSpPr>
          <p:nvPr>
            <p:ph type="dt" sz="half" idx="2"/>
          </p:nvPr>
        </p:nvSpPr>
        <p:spPr>
          <a:xfrm>
            <a:off x="8777817" y="612775"/>
            <a:ext cx="1276350" cy="4572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207052-8050-45E9-A939-DFDAF83001EB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7010400" y="612775"/>
            <a:ext cx="1767417" cy="4572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3"/>
          </a:xfrm>
          <a:prstGeom prst="rect">
            <a:avLst/>
          </a:prstGeom>
        </p:spPr>
        <p:txBody>
          <a:bodyPr vert="horz" anchor="b"/>
          <a:p>
            <a:pPr algn="r">
              <a:buNone/>
            </a:pPr>
            <a:fld id="{9A0DB2DC-4C9A-4742-B13C-FB6460FD3503}" type="slidenum">
              <a:rPr lang="ru-RU" dirty="0">
                <a:latin typeface="Georgia" panose="02040502050405020303" pitchFamily="18" charset="0"/>
              </a:rPr>
            </a:fld>
            <a:endParaRPr lang="ru-RU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889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3912" y="1109160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SzTx/>
              <a:buFont typeface="Georgia" panose="02040502050405020303" pitchFamily="18" charset="0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17924" y="3274308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8" name="Прямоугольник 27"/>
          <p:cNvSpPr/>
          <p:nvPr/>
        </p:nvSpPr>
        <p:spPr>
          <a:xfrm>
            <a:off x="0" y="366713"/>
            <a:ext cx="12192000" cy="84138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7213600" y="360363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7213600" y="439738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7209367" y="496888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9831917" y="588963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12113683" y="-1587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12058650" y="-1587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12033250" y="-1587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11967633" y="-1587"/>
            <a:ext cx="35983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11887200" y="0"/>
            <a:ext cx="7408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11832167" y="0"/>
            <a:ext cx="10583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dirty="0"/>
              <a:t>Образец заголовка</a:t>
            </a:r>
            <a:endParaRPr lang="en-US" altLang="x-none" dirty="0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>
          <a:xfrm>
            <a:off x="609600" y="2249488"/>
            <a:ext cx="10972800" cy="43243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lang="en-US" altLang="x-none" dirty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8782050" y="612775"/>
            <a:ext cx="1276350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026676-6DD0-43B3-B087-EC09D4866DA2}" type="datetimeFigureOut">
              <a:rPr kumimoji="0" lang="ru-RU" sz="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7010400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3"/>
          </a:xfrm>
          <a:prstGeom prst="rect">
            <a:avLst/>
          </a:prstGeom>
        </p:spPr>
        <p:txBody>
          <a:bodyPr vert="horz" anchor="b"/>
          <a:lstStyle>
            <a:lvl1pPr algn="r">
              <a:defRPr>
                <a:solidFill>
                  <a:srgbClr val="FFFFFF"/>
                </a:solidFill>
                <a:latin typeface="Georgia" panose="02040502050405020303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9pPr>
    </p:titleStyle>
    <p:bodyStyle>
      <a:lvl1pPr marL="365125" indent="-255905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38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655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830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380" indent="-182880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09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30095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>
          <a:xfrm>
            <a:off x="1991360" y="1349375"/>
            <a:ext cx="8351520" cy="2063750"/>
          </a:xfrm>
        </p:spPr>
        <p:txBody>
          <a:bodyPr vert="horz" wrap="square" lIns="91440" tIns="45720" rIns="91440" bIns="45720" anchor="b" anchorCtr="0"/>
          <a:p>
            <a:pPr eaLnBrk="1" hangingPunct="1">
              <a:buClrTx/>
              <a:buSzTx/>
              <a:buFontTx/>
            </a:pPr>
            <a:r>
              <a:rPr i="1" kern="1200" dirty="0">
                <a:latin typeface="+mj-lt"/>
                <a:ea typeface="+mj-ea"/>
                <a:cs typeface="+mj-cs"/>
              </a:rPr>
              <a:t>Русское народное декоративно – прикладное искусство.</a:t>
            </a:r>
            <a:endParaRPr i="1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96225" y="4869180"/>
            <a:ext cx="3132455" cy="942340"/>
          </a:xfrm>
        </p:spPr>
        <p:txBody>
          <a:bodyPr vert="horz" wrap="square" lIns="91440" tIns="45720" rIns="91440" bIns="45720" numCol="1" anchor="t" anchorCtr="0" compatLnSpc="1">
            <a:normAutofit lnSpcReduction="10000"/>
          </a:bodyPr>
          <a:lstStyle/>
          <a:p>
            <a:pPr marL="64135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 panose="02040502050405020303"/>
              <a:buNone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Айдунбекова К.С.,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135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 panose="02040502050405020303"/>
              <a:buNone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Велиханова Д.Я.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135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 panose="02040502050405020303"/>
              <a:buNone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воспитатели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279650" y="332740"/>
            <a:ext cx="7182485" cy="1016635"/>
          </a:xfrm>
          <a:prstGeom prst="rect">
            <a:avLst/>
          </a:prstGeom>
        </p:spPr>
        <p:txBody>
          <a:bodyPr wrap="square">
            <a:noAutofit/>
          </a:bodyPr>
          <a:p>
            <a:pPr algn="ctr" defTabSz="266700"/>
            <a:r>
              <a:rPr sz="1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/>
                <a:ea typeface="Times New Roman" panose="02020603050405020304"/>
              </a:rPr>
              <a:t>Муниципальное автономное дошкольное образовательное учреждение</a:t>
            </a:r>
            <a:endParaRPr sz="1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Narrow" panose="020B0606020202030204"/>
              <a:ea typeface="Times New Roman" panose="02020603050405020304"/>
            </a:endParaRPr>
          </a:p>
          <a:p>
            <a:pPr algn="ctr" defTabSz="266700"/>
            <a:r>
              <a:rPr sz="1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/>
                <a:ea typeface="Times New Roman" panose="02020603050405020304"/>
              </a:rPr>
              <a:t>детский сад № 12 «Буратино»</a:t>
            </a:r>
            <a:endParaRPr sz="1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Narrow" panose="020B0606020202030204"/>
              <a:ea typeface="Times New Roman" panose="02020603050405020304"/>
            </a:endParaRPr>
          </a:p>
          <a:p>
            <a:pPr algn="ctr" defTabSz="266700"/>
            <a:r>
              <a:rPr sz="1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/>
                <a:ea typeface="Times New Roman" panose="02020603050405020304"/>
              </a:rPr>
              <a:t> </a:t>
            </a:r>
            <a:endParaRPr sz="1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Narrow" panose="020B0606020202030204"/>
              <a:ea typeface="Times New Roman" panose="02020603050405020304"/>
            </a:endParaRPr>
          </a:p>
          <a:p>
            <a:pPr algn="ctr" defTabSz="266700">
              <a:lnSpc>
                <a:spcPct val="114000"/>
              </a:lnSpc>
            </a:pPr>
            <a:r>
              <a:rPr sz="1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/>
                <a:ea typeface="Calibri" panose="020F0502020204030204"/>
              </a:rPr>
              <a:t> </a:t>
            </a:r>
            <a:endParaRPr sz="1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Narrow" panose="020B0606020202030204"/>
              <a:ea typeface="Calibri" panose="020F0502020204030204"/>
            </a:endParaRPr>
          </a:p>
          <a:p>
            <a:pPr algn="ctr" defTabSz="266700">
              <a:lnSpc>
                <a:spcPct val="114000"/>
              </a:lnSpc>
            </a:pPr>
            <a:r>
              <a:rPr sz="1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/>
                <a:ea typeface="Calibri" panose="020F0502020204030204"/>
              </a:rPr>
              <a:t> </a:t>
            </a:r>
            <a:endParaRPr sz="1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Narrow" panose="020B0606020202030204"/>
              <a:ea typeface="Calibri" panose="020F0502020204030204"/>
            </a:endParaRPr>
          </a:p>
          <a:p>
            <a:pPr algn="ctr" defTabSz="266700">
              <a:lnSpc>
                <a:spcPct val="114000"/>
              </a:lnSpc>
            </a:pPr>
            <a:r>
              <a:rPr sz="1600" b="1">
                <a:solidFill>
                  <a:srgbClr val="000080"/>
                </a:solidFill>
                <a:latin typeface="Arial Narrow" panose="020B0606020202030204"/>
                <a:ea typeface="Calibri" panose="020F0502020204030204"/>
              </a:rPr>
              <a:t> </a:t>
            </a:r>
            <a:endParaRPr sz="1600" b="1">
              <a:solidFill>
                <a:srgbClr val="000080"/>
              </a:solidFill>
              <a:latin typeface="Arial Narrow" panose="020B0606020202030204"/>
              <a:ea typeface="Calibri" panose="020F0502020204030204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1360" y="4178300"/>
            <a:ext cx="3427095" cy="25698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3500" y="3048000"/>
            <a:ext cx="5524500" cy="381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71500"/>
            <a:ext cx="2857500" cy="3609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381625" y="857250"/>
            <a:ext cx="485775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i="1" kern="1200" cap="none" spc="0" normalizeH="0" baseline="0" noProof="0" dirty="0">
                <a:solidFill>
                  <a:schemeClr val="accent3"/>
                </a:solidFill>
                <a:latin typeface="+mn-lt"/>
                <a:ea typeface="+mn-ea"/>
                <a:cs typeface="+mn-cs"/>
              </a:rPr>
              <a:t>Дымковская глиняная игрушка</a:t>
            </a:r>
            <a:endParaRPr kumimoji="0" lang="ru-RU" sz="2400" i="1" kern="1200" cap="none" spc="0" normalizeH="0" baseline="0" noProof="0" dirty="0">
              <a:solidFill>
                <a:schemeClr val="accent3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149" name="TextBox 6"/>
          <p:cNvSpPr txBox="1"/>
          <p:nvPr/>
        </p:nvSpPr>
        <p:spPr>
          <a:xfrm>
            <a:off x="4881563" y="1357313"/>
            <a:ext cx="5429250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Georgia" panose="02040502050405020303" pitchFamily="18" charset="0"/>
              </a:rPr>
              <a:t>Название игрушки происходит от слободы Дымково, ныне район города Вятки. Промысел имел семейную организацию – игрушку лепили женщины и девочки, приурочивали её изготовление  к весенней ярмарке.</a:t>
            </a:r>
            <a:endParaRPr dirty="0">
              <a:latin typeface="Georgia" panose="02040502050405020303" pitchFamily="18" charset="0"/>
            </a:endParaRPr>
          </a:p>
        </p:txBody>
      </p:sp>
      <p:sp>
        <p:nvSpPr>
          <p:cNvPr id="6150" name="TextBox 7"/>
          <p:cNvSpPr txBox="1"/>
          <p:nvPr/>
        </p:nvSpPr>
        <p:spPr>
          <a:xfrm>
            <a:off x="2024063" y="4357688"/>
            <a:ext cx="2428875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Для производства используется местная красная глина, перемешанная с мелким речным песком</a:t>
            </a:r>
            <a:endParaRPr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Box 1"/>
          <p:cNvSpPr txBox="1"/>
          <p:nvPr/>
        </p:nvSpPr>
        <p:spPr>
          <a:xfrm>
            <a:off x="1738313" y="928688"/>
            <a:ext cx="6500812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i="1" dirty="0">
                <a:solidFill>
                  <a:schemeClr val="accent1"/>
                </a:solidFill>
                <a:latin typeface="Georgia" panose="02040502050405020303" pitchFamily="18" charset="0"/>
              </a:rPr>
              <a:t>Техника. </a:t>
            </a:r>
            <a:r>
              <a:rPr dirty="0">
                <a:latin typeface="Georgia" panose="02040502050405020303" pitchFamily="18" charset="0"/>
              </a:rPr>
              <a:t>Фигурки лепят по частям, свёртывая нужную форму из раскатанных в блин глиняных комов. Отдельные детали собираю и долепливают, используя жидкую глину как связующий материал. После просушки и обжига игрушку покрывают белилами и расписывают красками. Расписанная игрушка покрывалась взбитым яйцом для придания блеска и яркости.</a:t>
            </a:r>
            <a:endParaRPr dirty="0">
              <a:latin typeface="Georgia" panose="02040502050405020303" pitchFamily="18" charset="0"/>
            </a:endParaRPr>
          </a:p>
          <a:p>
            <a:pPr algn="just"/>
            <a:endParaRPr dirty="0">
              <a:latin typeface="Georgia" panose="02040502050405020303" pitchFamily="18" charset="0"/>
            </a:endParaRPr>
          </a:p>
        </p:txBody>
      </p:sp>
      <p:pic>
        <p:nvPicPr>
          <p:cNvPr id="717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96188" y="2633663"/>
            <a:ext cx="3071812" cy="4224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7750" y="571500"/>
            <a:ext cx="1771650" cy="197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875" y="3286125"/>
            <a:ext cx="2214563" cy="3306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TextBox 7"/>
          <p:cNvSpPr txBox="1"/>
          <p:nvPr/>
        </p:nvSpPr>
        <p:spPr>
          <a:xfrm>
            <a:off x="4024313" y="3000375"/>
            <a:ext cx="3214687" cy="3138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Georgia" panose="02040502050405020303" pitchFamily="18" charset="0"/>
              </a:rPr>
              <a:t>Использование широкой цветовой гаммы – до 10 цветов придаёт игрушке яркость и нарядность. Строго геометрический орнамент строится по разнообразным композиционным схемам: клетки, полоски, круги, точки наносятся в различных сочетаниях</a:t>
            </a:r>
            <a:endParaRPr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452813" y="857250"/>
            <a:ext cx="4857750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1" i="1" kern="1200" cap="none" spc="0" normalizeH="0" baseline="0" noProof="0" dirty="0">
                <a:solidFill>
                  <a:schemeClr val="accent3"/>
                </a:solidFill>
                <a:latin typeface="+mn-lt"/>
                <a:ea typeface="+mn-ea"/>
                <a:cs typeface="+mn-cs"/>
              </a:rPr>
              <a:t>Гжельская керамика</a:t>
            </a:r>
            <a:endParaRPr kumimoji="0" lang="ru-RU" sz="2800" b="1" i="1" kern="1200" cap="none" spc="0" normalizeH="0" baseline="0" noProof="0" dirty="0">
              <a:solidFill>
                <a:schemeClr val="accent3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0563" y="3429000"/>
            <a:ext cx="2357437" cy="342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813" y="571500"/>
            <a:ext cx="1247775" cy="1905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467100"/>
            <a:ext cx="2543175" cy="3390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Прямоугольник 5"/>
          <p:cNvSpPr/>
          <p:nvPr/>
        </p:nvSpPr>
        <p:spPr>
          <a:xfrm>
            <a:off x="1666875" y="1357313"/>
            <a:ext cx="8429625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Гжель — один из традиционных российских центров производства керамики. Более широкое значение названия «Гжель», являющееся правильным с исторической и культурной точки зрения, — это обширный район, состоящий из 27 деревень, объединённых в «Гжельский куст». «Гжельский куст» расположен примерно в шестидесяти километрах от Москвы по железнодорожной линии Москва-Муром-Казань. Сейчас «Гжельский куст» входит в Раменский район Московской области.</a:t>
            </a:r>
            <a:endParaRPr dirty="0">
              <a:latin typeface="Georgia" panose="02040502050405020303" pitchFamily="18" charset="0"/>
            </a:endParaRPr>
          </a:p>
        </p:txBody>
      </p:sp>
      <p:sp>
        <p:nvSpPr>
          <p:cNvPr id="10247" name="TextBox 6"/>
          <p:cNvSpPr txBox="1"/>
          <p:nvPr/>
        </p:nvSpPr>
        <p:spPr>
          <a:xfrm>
            <a:off x="4452938" y="3786188"/>
            <a:ext cx="371475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Впервые местность Гжель упоминается среди других в духовной грамоте Ивана Калиты, а Иван грозный обозначил её как «государеву дворцовую»  волость, т.е. собственность двора.</a:t>
            </a:r>
            <a:endParaRPr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8300" y="3357563"/>
            <a:ext cx="5219700" cy="35004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00063"/>
            <a:ext cx="2857500" cy="267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TextBox 3"/>
          <p:cNvSpPr txBox="1"/>
          <p:nvPr/>
        </p:nvSpPr>
        <p:spPr>
          <a:xfrm>
            <a:off x="4953000" y="1071563"/>
            <a:ext cx="51435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Знаменитый гжельский фарфор появился в конце </a:t>
            </a:r>
            <a:r>
              <a:rPr lang="en-US" altLang="x-none" dirty="0">
                <a:latin typeface="Georgia" panose="02040502050405020303" pitchFamily="18" charset="0"/>
              </a:rPr>
              <a:t>XVIII</a:t>
            </a:r>
            <a:r>
              <a:rPr dirty="0">
                <a:latin typeface="Georgia" panose="02040502050405020303" pitchFamily="18" charset="0"/>
              </a:rPr>
              <a:t> века. Стоил он очень дорого и был в чести у купцов и дворян. Секретом этого тонкого производства владели единицы.</a:t>
            </a:r>
            <a:endParaRPr dirty="0">
              <a:latin typeface="Georgia" panose="02040502050405020303" pitchFamily="18" charset="0"/>
            </a:endParaRPr>
          </a:p>
        </p:txBody>
      </p:sp>
      <p:sp>
        <p:nvSpPr>
          <p:cNvPr id="11269" name="TextBox 4"/>
          <p:cNvSpPr txBox="1"/>
          <p:nvPr/>
        </p:nvSpPr>
        <p:spPr>
          <a:xfrm>
            <a:off x="1952625" y="3571875"/>
            <a:ext cx="2857500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Палитра гжельской керамики очень своеобразна. Она строится на сочетаниях акварельных нежных оттенков синего, зелёного, жёлтого, фиолетового цветов, которые наносятся на белый фон</a:t>
            </a:r>
            <a:endParaRPr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738563" y="785813"/>
            <a:ext cx="4643438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1" i="1" kern="1200" cap="none" spc="0" normalizeH="0" baseline="0" noProof="0" dirty="0">
                <a:solidFill>
                  <a:schemeClr val="accent3"/>
                </a:solidFill>
                <a:latin typeface="+mn-lt"/>
                <a:ea typeface="+mn-ea"/>
                <a:cs typeface="+mn-cs"/>
              </a:rPr>
              <a:t>Хохломская роспись</a:t>
            </a:r>
            <a:endParaRPr kumimoji="0" lang="ru-RU" sz="2800" b="1" i="1" kern="1200" cap="none" spc="0" normalizeH="0" baseline="0" noProof="0" dirty="0">
              <a:solidFill>
                <a:schemeClr val="accent3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24250" y="1428750"/>
            <a:ext cx="4572000" cy="50774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Хохлома представляет собой декоративную роспись деревянной </a:t>
            </a:r>
            <a:r>
              <a:rPr kumimoji="0" lang="ru-RU" sz="1800" b="0" i="1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посуды и мебели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выполненную чёрным и красным (а также, изредка, зелёным) цветом по золотистому фону. На дерево при выполнении росписи наносится не золотой, а серебристый оловянный порошок. После этого изделие покрывается специальным составом и три-четыре раза обрабатывается в печи, чем достигается уникальный медово-золотистый цвет, придающий лёгкой деревянной посуде эффект массивности.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Традиционные элементы Хохломы — </a:t>
            </a:r>
            <a:r>
              <a:rPr kumimoji="0" lang="ru-RU" sz="1800" b="0" i="1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красные сочные ягоды рябины и земляники, цветы и ветки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Нередко встречаются птицы, рыбы и звери.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4813" y="4102100"/>
            <a:ext cx="2643187" cy="2755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642938"/>
            <a:ext cx="2116138" cy="2660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313" y="571500"/>
            <a:ext cx="2452687" cy="2452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4286250"/>
            <a:ext cx="2225675" cy="2038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95975" y="3409950"/>
            <a:ext cx="4772025" cy="3448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Прямоугольник 2"/>
          <p:cNvSpPr/>
          <p:nvPr/>
        </p:nvSpPr>
        <p:spPr>
          <a:xfrm>
            <a:off x="1738313" y="890588"/>
            <a:ext cx="8143875" cy="2584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Существует и легендарное объяснение появления хохломской росписи. Был замечательный иконописец Андрей Лоскут. Бежал он из столицы, недовольный церковными нововведениями патриарха Никона, и стал в глуши приволжских лесов расписывать деревянные поделки, да писать иконы по старому образцу. Прознал про это патриарх Никон и отправил за непокорным иконописцем солдат. Отказался подчиниться Андрей, сжёг себя в избе, а перед смертью завещал людям сохранить его мастерство. Искрами изошёл, рассыпался Андрей. С той поры и горят алым пламенем, искрятся золотыми самородками яркие краски хохломы.</a:t>
            </a:r>
            <a:endParaRPr dirty="0">
              <a:latin typeface="Georgia" panose="02040502050405020303" pitchFamily="18" charset="0"/>
            </a:endParaRPr>
          </a:p>
        </p:txBody>
      </p:sp>
      <p:pic>
        <p:nvPicPr>
          <p:cNvPr id="1434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143375"/>
            <a:ext cx="4295775" cy="2714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167063" y="785813"/>
            <a:ext cx="5072063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1" i="1" kern="1200" cap="none" spc="0" normalizeH="0" baseline="0" noProof="0" dirty="0">
                <a:solidFill>
                  <a:schemeClr val="accent3"/>
                </a:solidFill>
                <a:latin typeface="+mn-lt"/>
                <a:ea typeface="+mn-ea"/>
                <a:cs typeface="+mn-cs"/>
              </a:rPr>
              <a:t>Городецкая роспись</a:t>
            </a:r>
            <a:endParaRPr kumimoji="0" lang="ru-RU" sz="2800" b="1" i="1" kern="1200" cap="none" spc="0" normalizeH="0" baseline="0" noProof="0" dirty="0">
              <a:solidFill>
                <a:schemeClr val="accent3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96375" y="785813"/>
            <a:ext cx="1057275" cy="1257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038475"/>
            <a:ext cx="5191125" cy="3819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Прямоугольник 4"/>
          <p:cNvSpPr/>
          <p:nvPr/>
        </p:nvSpPr>
        <p:spPr>
          <a:xfrm>
            <a:off x="1666875" y="1214438"/>
            <a:ext cx="7358063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Georgia" panose="02040502050405020303" pitchFamily="18" charset="0"/>
              </a:rPr>
              <a:t>Существует с середины XIX в. в районе г. Городец. Яркая, лаконичная городецкая роспись (жанровые сцены, фигурки коней, петухов, цветочные узоры), выполненная свободным мазком с белой и черной графической обводкой, украшала прялки, мебель, ставни, двери. В 1936 основана артель, изготовляющая сувениры; мастера — Д. И. Крюков, А. Е. Коновалов, И. А. Мазин.</a:t>
            </a:r>
            <a:endParaRPr dirty="0">
              <a:latin typeface="Georgia" panose="02040502050405020303" pitchFamily="18" charset="0"/>
            </a:endParaRPr>
          </a:p>
        </p:txBody>
      </p:sp>
      <p:sp>
        <p:nvSpPr>
          <p:cNvPr id="15366" name="Прямоугольник 5"/>
          <p:cNvSpPr/>
          <p:nvPr/>
        </p:nvSpPr>
        <p:spPr>
          <a:xfrm>
            <a:off x="7024688" y="3000375"/>
            <a:ext cx="3357562" cy="3692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Georgia" panose="02040502050405020303" pitchFamily="18" charset="0"/>
              </a:rPr>
              <a:t>Городецкая роспись держит свое начало от резных городецких прялок, имевших свою особенность: гребень и донце. Для украшения донец городецкие мастера пользовались своеобразной техникой — инкрустацией: фигуры вырезались из дерева другой породы и вставлялись в соответствующее по форме углубление. </a:t>
            </a:r>
            <a:endParaRPr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81875" y="642938"/>
            <a:ext cx="2857500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4643438"/>
            <a:ext cx="2886075" cy="1924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3913" y="2276475"/>
            <a:ext cx="2924175" cy="2305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TextBox 4"/>
          <p:cNvSpPr txBox="1"/>
          <p:nvPr/>
        </p:nvSpPr>
        <p:spPr>
          <a:xfrm>
            <a:off x="1666875" y="857250"/>
            <a:ext cx="32861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3200" b="1" i="1" dirty="0">
                <a:solidFill>
                  <a:schemeClr val="accent1"/>
                </a:solidFill>
                <a:latin typeface="Arial" panose="020B0604020202020204" pitchFamily="34" charset="0"/>
              </a:rPr>
              <a:t>Роспись по металлу</a:t>
            </a:r>
            <a:endParaRPr sz="3200" b="1" i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6630" name="TextBox 5"/>
          <p:cNvSpPr txBox="1"/>
          <p:nvPr/>
        </p:nvSpPr>
        <p:spPr>
          <a:xfrm>
            <a:off x="1881188" y="2071688"/>
            <a:ext cx="2643187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000" dirty="0">
                <a:latin typeface="Arial" panose="020B0604020202020204" pitchFamily="34" charset="0"/>
              </a:rPr>
              <a:t>Промысел сложился в начале </a:t>
            </a:r>
            <a:r>
              <a:rPr lang="en-US" altLang="x-none" sz="2000" dirty="0">
                <a:latin typeface="Arial" panose="020B0604020202020204" pitchFamily="34" charset="0"/>
              </a:rPr>
              <a:t>XIX</a:t>
            </a:r>
            <a:r>
              <a:rPr sz="2000" dirty="0">
                <a:latin typeface="Arial" panose="020B0604020202020204" pitchFamily="34" charset="0"/>
              </a:rPr>
              <a:t> века в </a:t>
            </a:r>
            <a:r>
              <a:rPr sz="2000" dirty="0">
                <a:solidFill>
                  <a:schemeClr val="accent1"/>
                </a:solidFill>
                <a:latin typeface="Arial" panose="020B0604020202020204" pitchFamily="34" charset="0"/>
              </a:rPr>
              <a:t>д. Жостово </a:t>
            </a:r>
            <a:r>
              <a:rPr sz="2000" dirty="0">
                <a:latin typeface="Arial" panose="020B0604020202020204" pitchFamily="34" charset="0"/>
              </a:rPr>
              <a:t>неподалёку от подмосковных Мытищ</a:t>
            </a:r>
            <a:endParaRPr sz="2000" dirty="0">
              <a:latin typeface="Arial" panose="020B0604020202020204" pitchFamily="34" charset="0"/>
            </a:endParaRPr>
          </a:p>
        </p:txBody>
      </p:sp>
      <p:sp>
        <p:nvSpPr>
          <p:cNvPr id="26631" name="TextBox 6"/>
          <p:cNvSpPr txBox="1"/>
          <p:nvPr/>
        </p:nvSpPr>
        <p:spPr>
          <a:xfrm>
            <a:off x="7596188" y="3214688"/>
            <a:ext cx="2857500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" panose="020B0604020202020204" pitchFamily="34" charset="0"/>
              </a:rPr>
              <a:t>Основной мотив жостовской росписи – цветочный букет на чёрном или красном фоне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26632" name="TextBox 7"/>
          <p:cNvSpPr txBox="1"/>
          <p:nvPr/>
        </p:nvSpPr>
        <p:spPr>
          <a:xfrm>
            <a:off x="5238750" y="5286375"/>
            <a:ext cx="4643438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" panose="020B0604020202020204" pitchFamily="34" charset="0"/>
              </a:rPr>
              <a:t>В основе искусства – свободный кистевой мазок и импровизационное исполнение каждой композиции</a:t>
            </a: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95813" y="357188"/>
            <a:ext cx="2152650" cy="428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28625"/>
            <a:ext cx="3086100" cy="2805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6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250" y="5192713"/>
            <a:ext cx="1428750" cy="1665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7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2063" y="250825"/>
            <a:ext cx="1785937" cy="1820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8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3071813"/>
            <a:ext cx="2374900" cy="3228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9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4688" y="214313"/>
            <a:ext cx="1643062" cy="2335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80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0500" y="2857500"/>
            <a:ext cx="2857500" cy="2381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81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3188" y="2714625"/>
            <a:ext cx="1739900" cy="3162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0</TotalTime>
  <Words>4156</Words>
  <Application>WPS Presentation</Application>
  <PresentationFormat>Экран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SimSun</vt:lpstr>
      <vt:lpstr>Wingdings</vt:lpstr>
      <vt:lpstr>Georgia</vt:lpstr>
      <vt:lpstr>Trebuchet MS</vt:lpstr>
      <vt:lpstr>Wingdings 2</vt:lpstr>
      <vt:lpstr>Georgia</vt:lpstr>
      <vt:lpstr>Arial Narrow</vt:lpstr>
      <vt:lpstr>Times New Roman</vt:lpstr>
      <vt:lpstr>Calibri</vt:lpstr>
      <vt:lpstr>Microsoft YaHei</vt:lpstr>
      <vt:lpstr>Arial Unicode MS</vt:lpstr>
      <vt:lpstr>Городская</vt:lpstr>
      <vt:lpstr>Русское народное декоративно – прикладное искусство.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Русское народное декоративно – прикладное искусство.</dc:title>
  <dc:creator/>
  <cp:lastModifiedBy>xXx</cp:lastModifiedBy>
  <cp:revision>32</cp:revision>
  <dcterms:created xsi:type="dcterms:W3CDTF">2026-04-04T10:20:00Z</dcterms:created>
  <dcterms:modified xsi:type="dcterms:W3CDTF">2026-04-04T11:05:26Z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DB38709200C2412AAF14A77736F901EE_12</vt:lpwstr>
  </property>
  <property fmtid="{D5CDD505-2E9C-101B-9397-08002B2CF9AE}" pid="3" name="KSOProductBuildVer">
    <vt:lpwstr>1049-12.2.0.23196</vt:lpwstr>
  </property>
</Properties>
</file>