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2"/>
  </p:notesMasterIdLst>
  <p:handoutMasterIdLst>
    <p:handoutMasterId r:id="rId33"/>
  </p:handoutMasterIdLst>
  <p:sldIdLst>
    <p:sldId id="256" r:id="rId5"/>
    <p:sldId id="261" r:id="rId6"/>
    <p:sldId id="267" r:id="rId7"/>
    <p:sldId id="273" r:id="rId8"/>
    <p:sldId id="274" r:id="rId9"/>
    <p:sldId id="275" r:id="rId10"/>
    <p:sldId id="276" r:id="rId11"/>
    <p:sldId id="277" r:id="rId12"/>
    <p:sldId id="278" r:id="rId13"/>
    <p:sldId id="279" r:id="rId14"/>
    <p:sldId id="271" r:id="rId15"/>
    <p:sldId id="280" r:id="rId16"/>
    <p:sldId id="281" r:id="rId17"/>
    <p:sldId id="294" r:id="rId18"/>
    <p:sldId id="291" r:id="rId19"/>
    <p:sldId id="292" r:id="rId20"/>
    <p:sldId id="293" r:id="rId21"/>
    <p:sldId id="282" r:id="rId22"/>
    <p:sldId id="283" r:id="rId23"/>
    <p:sldId id="284" r:id="rId24"/>
    <p:sldId id="285" r:id="rId25"/>
    <p:sldId id="286" r:id="rId26"/>
    <p:sldId id="288" r:id="rId27"/>
    <p:sldId id="290" r:id="rId28"/>
    <p:sldId id="287" r:id="rId29"/>
    <p:sldId id="289" r:id="rId30"/>
    <p:sldId id="295" r:id="rId31"/>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32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8" autoAdjust="0"/>
  </p:normalViewPr>
  <p:slideViewPr>
    <p:cSldViewPr showGuides="1">
      <p:cViewPr varScale="1">
        <p:scale>
          <a:sx n="80" d="100"/>
          <a:sy n="80" d="100"/>
        </p:scale>
        <p:origin x="186" y="96"/>
      </p:cViewPr>
      <p:guideLst>
        <p:guide orient="horz" pos="2160"/>
        <p:guide orient="horz" pos="1008"/>
        <p:guide orient="horz" pos="3888"/>
        <p:guide orient="horz" pos="321"/>
        <p:guide pos="3839"/>
        <p:guide pos="1007"/>
        <p:guide pos="7173"/>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84" d="100"/>
          <a:sy n="84" d="100"/>
        </p:scale>
        <p:origin x="1002" y="6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83185A-2A53-4D8C-8F32-C845F2F70CBF}" type="doc">
      <dgm:prSet loTypeId="urn:microsoft.com/office/officeart/2005/8/layout/chevron2" loCatId="list" qsTypeId="urn:microsoft.com/office/officeart/2005/8/quickstyle/simple1" qsCatId="simple" csTypeId="urn:microsoft.com/office/officeart/2005/8/colors/accent1_3" csCatId="accent1" phldr="1"/>
      <dgm:spPr/>
      <dgm:t>
        <a:bodyPr/>
        <a:lstStyle/>
        <a:p>
          <a:endParaRPr lang="en-US"/>
        </a:p>
      </dgm:t>
    </dgm:pt>
    <dgm:pt modelId="{758CBA3A-9936-4C67-965C-A8DD3074879B}">
      <dgm:prSet phldrT="[Text]"/>
      <dgm:spPr/>
      <dgm:t>
        <a:bodyPr/>
        <a:lstStyle/>
        <a:p>
          <a:pPr algn="ctr" defTabSz="914400">
            <a:buNone/>
          </a:pPr>
          <a:endParaRPr lang="en-US" sz="1800" b="0" i="0" dirty="0">
            <a:latin typeface="Euphemia"/>
            <a:ea typeface="+mn-ea"/>
            <a:cs typeface="+mn-cs"/>
          </a:endParaRPr>
        </a:p>
      </dgm:t>
    </dgm:pt>
    <dgm:pt modelId="{39812E31-9C15-4A6C-B8B9-78CE6FB555B1}" type="parTrans" cxnId="{F717B596-7122-4C3F-9238-14763508386B}">
      <dgm:prSet/>
      <dgm:spPr/>
      <dgm:t>
        <a:bodyPr/>
        <a:lstStyle/>
        <a:p>
          <a:endParaRPr lang="en-US"/>
        </a:p>
      </dgm:t>
    </dgm:pt>
    <dgm:pt modelId="{290E9CBE-1634-47AD-B973-508944073D35}" type="sibTrans" cxnId="{F717B596-7122-4C3F-9238-14763508386B}">
      <dgm:prSet/>
      <dgm:spPr/>
      <dgm:t>
        <a:bodyPr/>
        <a:lstStyle/>
        <a:p>
          <a:endParaRPr lang="en-US"/>
        </a:p>
      </dgm:t>
    </dgm:pt>
    <dgm:pt modelId="{E90264E4-81CE-47E1-80E3-2624D8E5DFEE}">
      <dgm:prSet phldrT="[Text]" custT="1"/>
      <dgm:spPr/>
      <dgm:t>
        <a:bodyPr/>
        <a:lstStyle/>
        <a:p>
          <a:pPr algn="l" defTabSz="914400">
            <a:buNone/>
          </a:pPr>
          <a:r>
            <a:rPr lang="ru-RU" sz="4400" b="1" i="0" noProof="0" dirty="0">
              <a:latin typeface="Monotype Corsiva" pitchFamily="66" charset="0"/>
              <a:ea typeface="+mn-ea"/>
              <a:cs typeface="+mn-cs"/>
            </a:rPr>
            <a:t>Метод иглы Бюффона</a:t>
          </a:r>
        </a:p>
      </dgm:t>
    </dgm:pt>
    <dgm:pt modelId="{79881485-DDC4-4A70-AA7E-393B9FD5747B}" type="parTrans" cxnId="{F3B89C52-602F-49F7-B10E-F3B64BCDF706}">
      <dgm:prSet/>
      <dgm:spPr/>
      <dgm:t>
        <a:bodyPr/>
        <a:lstStyle/>
        <a:p>
          <a:endParaRPr lang="en-US"/>
        </a:p>
      </dgm:t>
    </dgm:pt>
    <dgm:pt modelId="{F41EE2E3-AB57-4E33-8FAD-2DCFFB467FDC}" type="sibTrans" cxnId="{F3B89C52-602F-49F7-B10E-F3B64BCDF706}">
      <dgm:prSet/>
      <dgm:spPr/>
      <dgm:t>
        <a:bodyPr/>
        <a:lstStyle/>
        <a:p>
          <a:endParaRPr lang="en-US"/>
        </a:p>
      </dgm:t>
    </dgm:pt>
    <dgm:pt modelId="{15031D9C-993C-4715-A26F-56D8831933EB}">
      <dgm:prSet phldrT="[Text]"/>
      <dgm:spPr/>
      <dgm:t>
        <a:bodyPr/>
        <a:lstStyle/>
        <a:p>
          <a:pPr algn="ctr" defTabSz="914400">
            <a:buNone/>
          </a:pPr>
          <a:endParaRPr lang="en-US" sz="1800" b="0" i="0" dirty="0">
            <a:latin typeface="Euphemia"/>
            <a:ea typeface="+mn-ea"/>
            <a:cs typeface="+mn-cs"/>
          </a:endParaRPr>
        </a:p>
      </dgm:t>
    </dgm:pt>
    <dgm:pt modelId="{77530735-8AD3-469C-AEC2-B5B17A08AF65}" type="parTrans" cxnId="{C8C2ADA0-316E-46E3-A4D5-49BD4A9A4B0B}">
      <dgm:prSet/>
      <dgm:spPr/>
      <dgm:t>
        <a:bodyPr/>
        <a:lstStyle/>
        <a:p>
          <a:endParaRPr lang="en-US"/>
        </a:p>
      </dgm:t>
    </dgm:pt>
    <dgm:pt modelId="{FB1D36D5-798A-40AA-91C3-3F3E5AF1A86F}" type="sibTrans" cxnId="{C8C2ADA0-316E-46E3-A4D5-49BD4A9A4B0B}">
      <dgm:prSet/>
      <dgm:spPr/>
      <dgm:t>
        <a:bodyPr/>
        <a:lstStyle/>
        <a:p>
          <a:endParaRPr lang="en-US"/>
        </a:p>
      </dgm:t>
    </dgm:pt>
    <dgm:pt modelId="{07B93839-AE15-473C-B47B-27FA5DBEE4E9}">
      <dgm:prSet phldrT="[Text]" custT="1"/>
      <dgm:spPr/>
      <dgm:t>
        <a:bodyPr/>
        <a:lstStyle/>
        <a:p>
          <a:pPr algn="l" defTabSz="914400">
            <a:buNone/>
          </a:pPr>
          <a:r>
            <a:rPr lang="ru-RU" sz="4000" b="1" dirty="0">
              <a:latin typeface="Monotype Corsiva" pitchFamily="66" charset="0"/>
            </a:rPr>
            <a:t>метод Г.А.Гальперина – Пи </a:t>
          </a:r>
          <a:r>
            <a:rPr lang="ru-RU" sz="4000" b="1" dirty="0" err="1">
              <a:latin typeface="Monotype Corsiva" pitchFamily="66" charset="0"/>
            </a:rPr>
            <a:t>биллиард</a:t>
          </a:r>
          <a:endParaRPr lang="en-US" sz="4000" b="1" i="0" dirty="0">
            <a:latin typeface="Monotype Corsiva" pitchFamily="66" charset="0"/>
            <a:ea typeface="+mn-ea"/>
            <a:cs typeface="+mn-cs"/>
          </a:endParaRPr>
        </a:p>
      </dgm:t>
    </dgm:pt>
    <dgm:pt modelId="{2BEFC288-C4D1-45AF-B679-7A41333941DE}" type="parTrans" cxnId="{4D38D698-DC6D-4926-9520-43A255B536D4}">
      <dgm:prSet/>
      <dgm:spPr/>
      <dgm:t>
        <a:bodyPr/>
        <a:lstStyle/>
        <a:p>
          <a:endParaRPr lang="en-US"/>
        </a:p>
      </dgm:t>
    </dgm:pt>
    <dgm:pt modelId="{0468DBFC-CB2D-4B3A-AAE7-09352D12344E}" type="sibTrans" cxnId="{4D38D698-DC6D-4926-9520-43A255B536D4}">
      <dgm:prSet/>
      <dgm:spPr/>
      <dgm:t>
        <a:bodyPr/>
        <a:lstStyle/>
        <a:p>
          <a:endParaRPr lang="en-US"/>
        </a:p>
      </dgm:t>
    </dgm:pt>
    <dgm:pt modelId="{2936D842-720E-4365-AD39-F6EAEC441633}">
      <dgm:prSet phldrT="[Text]"/>
      <dgm:spPr/>
      <dgm:t>
        <a:bodyPr/>
        <a:lstStyle/>
        <a:p>
          <a:pPr algn="ctr" defTabSz="914400">
            <a:buNone/>
          </a:pPr>
          <a:endParaRPr lang="en-US" sz="1800" b="0" i="0" dirty="0">
            <a:latin typeface="Euphemia"/>
            <a:ea typeface="+mn-ea"/>
            <a:cs typeface="+mn-cs"/>
          </a:endParaRPr>
        </a:p>
      </dgm:t>
    </dgm:pt>
    <dgm:pt modelId="{13139645-28B0-41D9-8ED9-DA67D736E51B}" type="parTrans" cxnId="{3A8ECB28-E23B-45B6-8C84-8AF5114507DE}">
      <dgm:prSet/>
      <dgm:spPr/>
      <dgm:t>
        <a:bodyPr/>
        <a:lstStyle/>
        <a:p>
          <a:endParaRPr lang="en-US"/>
        </a:p>
      </dgm:t>
    </dgm:pt>
    <dgm:pt modelId="{96C19FF6-672B-4588-9D93-2A932D4ACF8D}" type="sibTrans" cxnId="{3A8ECB28-E23B-45B6-8C84-8AF5114507DE}">
      <dgm:prSet/>
      <dgm:spPr/>
      <dgm:t>
        <a:bodyPr/>
        <a:lstStyle/>
        <a:p>
          <a:endParaRPr lang="en-US"/>
        </a:p>
      </dgm:t>
    </dgm:pt>
    <dgm:pt modelId="{A05E8D05-15E6-4BEC-B725-D745A48258D3}">
      <dgm:prSet phldrT="[Text]" custT="1"/>
      <dgm:spPr/>
      <dgm:t>
        <a:bodyPr/>
        <a:lstStyle/>
        <a:p>
          <a:pPr algn="l" defTabSz="914400">
            <a:buNone/>
          </a:pPr>
          <a:r>
            <a:rPr lang="ru-RU" sz="4400" b="1" i="0" dirty="0">
              <a:latin typeface="Monotype Corsiva" pitchFamily="66" charset="0"/>
              <a:ea typeface="+mn-ea"/>
              <a:cs typeface="+mn-cs"/>
            </a:rPr>
            <a:t>Метод взвешивания</a:t>
          </a:r>
          <a:endParaRPr lang="en-US" sz="4400" b="1" i="0" dirty="0">
            <a:latin typeface="Monotype Corsiva" pitchFamily="66" charset="0"/>
            <a:ea typeface="+mn-ea"/>
            <a:cs typeface="+mn-cs"/>
          </a:endParaRPr>
        </a:p>
      </dgm:t>
    </dgm:pt>
    <dgm:pt modelId="{29C49A6E-36B2-41D1-83D5-6B58713D5DAF}" type="parTrans" cxnId="{EFE22C42-C667-4B7A-8208-6758BAEC1445}">
      <dgm:prSet/>
      <dgm:spPr/>
      <dgm:t>
        <a:bodyPr/>
        <a:lstStyle/>
        <a:p>
          <a:endParaRPr lang="en-US"/>
        </a:p>
      </dgm:t>
    </dgm:pt>
    <dgm:pt modelId="{EA09E308-F440-47C6-8C86-B63BABC170D9}" type="sibTrans" cxnId="{EFE22C42-C667-4B7A-8208-6758BAEC1445}">
      <dgm:prSet/>
      <dgm:spPr/>
      <dgm:t>
        <a:bodyPr/>
        <a:lstStyle/>
        <a:p>
          <a:endParaRPr lang="en-US"/>
        </a:p>
      </dgm:t>
    </dgm:pt>
    <dgm:pt modelId="{7725F9CC-0C4D-4941-BD83-B4FA73D120AE}">
      <dgm:prSet phldrT="[Text]" custT="1"/>
      <dgm:spPr/>
      <dgm:t>
        <a:bodyPr/>
        <a:lstStyle/>
        <a:p>
          <a:pPr algn="l" defTabSz="914400">
            <a:buNone/>
          </a:pPr>
          <a:r>
            <a:rPr lang="ru-RU" sz="4400" b="1" i="0" dirty="0">
              <a:latin typeface="Monotype Corsiva" pitchFamily="66" charset="0"/>
              <a:ea typeface="+mn-ea"/>
              <a:cs typeface="+mn-cs"/>
            </a:rPr>
            <a:t>Метод Монте-Карло</a:t>
          </a:r>
          <a:endParaRPr lang="en-US" sz="4400" b="1" i="0" dirty="0">
            <a:latin typeface="Monotype Corsiva" pitchFamily="66" charset="0"/>
            <a:ea typeface="+mn-ea"/>
            <a:cs typeface="+mn-cs"/>
          </a:endParaRPr>
        </a:p>
      </dgm:t>
    </dgm:pt>
    <dgm:pt modelId="{3638C329-A699-44A9-B6F2-FEF3599440D2}" type="parTrans" cxnId="{356DAFCC-2C45-4045-B4ED-8C4ED5740902}">
      <dgm:prSet/>
      <dgm:spPr/>
      <dgm:t>
        <a:bodyPr/>
        <a:lstStyle/>
        <a:p>
          <a:endParaRPr lang="ru-RU"/>
        </a:p>
      </dgm:t>
    </dgm:pt>
    <dgm:pt modelId="{E0DF25AD-7DA3-4711-B409-887DBD822381}" type="sibTrans" cxnId="{356DAFCC-2C45-4045-B4ED-8C4ED5740902}">
      <dgm:prSet/>
      <dgm:spPr/>
      <dgm:t>
        <a:bodyPr/>
        <a:lstStyle/>
        <a:p>
          <a:endParaRPr lang="ru-RU"/>
        </a:p>
      </dgm:t>
    </dgm:pt>
    <dgm:pt modelId="{E80E23AD-ECAE-46D2-92A5-71CA9074EED7}" type="pres">
      <dgm:prSet presAssocID="{3183185A-2A53-4D8C-8F32-C845F2F70CBF}" presName="linearFlow" presStyleCnt="0">
        <dgm:presLayoutVars>
          <dgm:dir/>
          <dgm:animLvl val="lvl"/>
          <dgm:resizeHandles val="exact"/>
        </dgm:presLayoutVars>
      </dgm:prSet>
      <dgm:spPr/>
    </dgm:pt>
    <dgm:pt modelId="{63DDCCD6-3F31-4095-8E42-5BBFC31B83BE}" type="pres">
      <dgm:prSet presAssocID="{758CBA3A-9936-4C67-965C-A8DD3074879B}" presName="composite" presStyleCnt="0"/>
      <dgm:spPr/>
    </dgm:pt>
    <dgm:pt modelId="{C0AF5CB7-6C4F-49BC-8738-E4DE0AC00B72}" type="pres">
      <dgm:prSet presAssocID="{758CBA3A-9936-4C67-965C-A8DD3074879B}" presName="parentText" presStyleLbl="alignNode1" presStyleIdx="0" presStyleCnt="3">
        <dgm:presLayoutVars>
          <dgm:chMax val="1"/>
          <dgm:bulletEnabled val="1"/>
        </dgm:presLayoutVars>
      </dgm:prSet>
      <dgm:spPr/>
    </dgm:pt>
    <dgm:pt modelId="{0E09DE89-66C0-478D-8170-8F0BC920F1EB}" type="pres">
      <dgm:prSet presAssocID="{758CBA3A-9936-4C67-965C-A8DD3074879B}" presName="descendantText" presStyleLbl="alignAcc1" presStyleIdx="0" presStyleCnt="3" custLinFactNeighborX="734" custLinFactNeighborY="-196">
        <dgm:presLayoutVars>
          <dgm:bulletEnabled val="1"/>
        </dgm:presLayoutVars>
      </dgm:prSet>
      <dgm:spPr/>
    </dgm:pt>
    <dgm:pt modelId="{52E78D13-8FB5-4AEC-B5C0-881B683FCF22}" type="pres">
      <dgm:prSet presAssocID="{290E9CBE-1634-47AD-B973-508944073D35}" presName="sp" presStyleCnt="0"/>
      <dgm:spPr/>
    </dgm:pt>
    <dgm:pt modelId="{E529DD28-A6C8-4185-BA28-3A73741EACF4}" type="pres">
      <dgm:prSet presAssocID="{15031D9C-993C-4715-A26F-56D8831933EB}" presName="composite" presStyleCnt="0"/>
      <dgm:spPr/>
    </dgm:pt>
    <dgm:pt modelId="{29EA1718-F619-46D8-B505-CF1DDA71B8BF}" type="pres">
      <dgm:prSet presAssocID="{15031D9C-993C-4715-A26F-56D8831933EB}" presName="parentText" presStyleLbl="alignNode1" presStyleIdx="1" presStyleCnt="3">
        <dgm:presLayoutVars>
          <dgm:chMax val="1"/>
          <dgm:bulletEnabled val="1"/>
        </dgm:presLayoutVars>
      </dgm:prSet>
      <dgm:spPr/>
    </dgm:pt>
    <dgm:pt modelId="{C96267EA-EF01-411B-8D37-95F44BBB68D3}" type="pres">
      <dgm:prSet presAssocID="{15031D9C-993C-4715-A26F-56D8831933EB}" presName="descendantText" presStyleLbl="alignAcc1" presStyleIdx="1" presStyleCnt="3">
        <dgm:presLayoutVars>
          <dgm:bulletEnabled val="1"/>
        </dgm:presLayoutVars>
      </dgm:prSet>
      <dgm:spPr/>
    </dgm:pt>
    <dgm:pt modelId="{4CCED8E1-297A-4834-9FC1-39D8E59A67B1}" type="pres">
      <dgm:prSet presAssocID="{FB1D36D5-798A-40AA-91C3-3F3E5AF1A86F}" presName="sp" presStyleCnt="0"/>
      <dgm:spPr/>
    </dgm:pt>
    <dgm:pt modelId="{95036E43-6C97-4BF5-8CB3-7871077B6900}" type="pres">
      <dgm:prSet presAssocID="{2936D842-720E-4365-AD39-F6EAEC441633}" presName="composite" presStyleCnt="0"/>
      <dgm:spPr/>
    </dgm:pt>
    <dgm:pt modelId="{E7C44091-B50A-4CB0-98F0-E70A01DD36F4}" type="pres">
      <dgm:prSet presAssocID="{2936D842-720E-4365-AD39-F6EAEC441633}" presName="parentText" presStyleLbl="alignNode1" presStyleIdx="2" presStyleCnt="3">
        <dgm:presLayoutVars>
          <dgm:chMax val="1"/>
          <dgm:bulletEnabled val="1"/>
        </dgm:presLayoutVars>
      </dgm:prSet>
      <dgm:spPr/>
    </dgm:pt>
    <dgm:pt modelId="{68EF0610-07B4-40C7-AD99-F2285099C2E4}" type="pres">
      <dgm:prSet presAssocID="{2936D842-720E-4365-AD39-F6EAEC441633}" presName="descendantText" presStyleLbl="alignAcc1" presStyleIdx="2" presStyleCnt="3">
        <dgm:presLayoutVars>
          <dgm:bulletEnabled val="1"/>
        </dgm:presLayoutVars>
      </dgm:prSet>
      <dgm:spPr/>
    </dgm:pt>
  </dgm:ptLst>
  <dgm:cxnLst>
    <dgm:cxn modelId="{71B43602-5819-468F-A340-DA5A96BA033E}" type="presOf" srcId="{758CBA3A-9936-4C67-965C-A8DD3074879B}" destId="{C0AF5CB7-6C4F-49BC-8738-E4DE0AC00B72}" srcOrd="0" destOrd="0" presId="urn:microsoft.com/office/officeart/2005/8/layout/chevron2"/>
    <dgm:cxn modelId="{4684350B-06FE-48D5-B3C1-163A56F1155A}" type="presOf" srcId="{07B93839-AE15-473C-B47B-27FA5DBEE4E9}" destId="{C96267EA-EF01-411B-8D37-95F44BBB68D3}" srcOrd="0" destOrd="0" presId="urn:microsoft.com/office/officeart/2005/8/layout/chevron2"/>
    <dgm:cxn modelId="{B16F9628-8397-4FE5-BC4D-5FC1A248AC83}" type="presOf" srcId="{15031D9C-993C-4715-A26F-56D8831933EB}" destId="{29EA1718-F619-46D8-B505-CF1DDA71B8BF}" srcOrd="0" destOrd="0" presId="urn:microsoft.com/office/officeart/2005/8/layout/chevron2"/>
    <dgm:cxn modelId="{3A8ECB28-E23B-45B6-8C84-8AF5114507DE}" srcId="{3183185A-2A53-4D8C-8F32-C845F2F70CBF}" destId="{2936D842-720E-4365-AD39-F6EAEC441633}" srcOrd="2" destOrd="0" parTransId="{13139645-28B0-41D9-8ED9-DA67D736E51B}" sibTransId="{96C19FF6-672B-4588-9D93-2A932D4ACF8D}"/>
    <dgm:cxn modelId="{CC2F2B2A-04B7-4809-A4A4-4104809974E6}" type="presOf" srcId="{A05E8D05-15E6-4BEC-B725-D745A48258D3}" destId="{68EF0610-07B4-40C7-AD99-F2285099C2E4}" srcOrd="0" destOrd="0" presId="urn:microsoft.com/office/officeart/2005/8/layout/chevron2"/>
    <dgm:cxn modelId="{EFE22C42-C667-4B7A-8208-6758BAEC1445}" srcId="{2936D842-720E-4365-AD39-F6EAEC441633}" destId="{A05E8D05-15E6-4BEC-B725-D745A48258D3}" srcOrd="0" destOrd="0" parTransId="{29C49A6E-36B2-41D1-83D5-6B58713D5DAF}" sibTransId="{EA09E308-F440-47C6-8C86-B63BABC170D9}"/>
    <dgm:cxn modelId="{B3B75767-F5F8-4491-90D5-5742EB2BC878}" type="presOf" srcId="{E90264E4-81CE-47E1-80E3-2624D8E5DFEE}" destId="{0E09DE89-66C0-478D-8170-8F0BC920F1EB}" srcOrd="0" destOrd="0" presId="urn:microsoft.com/office/officeart/2005/8/layout/chevron2"/>
    <dgm:cxn modelId="{F3B89C52-602F-49F7-B10E-F3B64BCDF706}" srcId="{758CBA3A-9936-4C67-965C-A8DD3074879B}" destId="{E90264E4-81CE-47E1-80E3-2624D8E5DFEE}" srcOrd="0" destOrd="0" parTransId="{79881485-DDC4-4A70-AA7E-393B9FD5747B}" sibTransId="{F41EE2E3-AB57-4E33-8FAD-2DCFFB467FDC}"/>
    <dgm:cxn modelId="{4333FB74-FEDF-4697-9A39-612F6D8B9AB6}" type="presOf" srcId="{2936D842-720E-4365-AD39-F6EAEC441633}" destId="{E7C44091-B50A-4CB0-98F0-E70A01DD36F4}" srcOrd="0" destOrd="0" presId="urn:microsoft.com/office/officeart/2005/8/layout/chevron2"/>
    <dgm:cxn modelId="{5F92077A-D266-43D8-B1E4-282FB69A0EF5}" type="presOf" srcId="{3183185A-2A53-4D8C-8F32-C845F2F70CBF}" destId="{E80E23AD-ECAE-46D2-92A5-71CA9074EED7}" srcOrd="0" destOrd="0" presId="urn:microsoft.com/office/officeart/2005/8/layout/chevron2"/>
    <dgm:cxn modelId="{F717B596-7122-4C3F-9238-14763508386B}" srcId="{3183185A-2A53-4D8C-8F32-C845F2F70CBF}" destId="{758CBA3A-9936-4C67-965C-A8DD3074879B}" srcOrd="0" destOrd="0" parTransId="{39812E31-9C15-4A6C-B8B9-78CE6FB555B1}" sibTransId="{290E9CBE-1634-47AD-B973-508944073D35}"/>
    <dgm:cxn modelId="{4D38D698-DC6D-4926-9520-43A255B536D4}" srcId="{15031D9C-993C-4715-A26F-56D8831933EB}" destId="{07B93839-AE15-473C-B47B-27FA5DBEE4E9}" srcOrd="0" destOrd="0" parTransId="{2BEFC288-C4D1-45AF-B679-7A41333941DE}" sibTransId="{0468DBFC-CB2D-4B3A-AAE7-09352D12344E}"/>
    <dgm:cxn modelId="{C8C2ADA0-316E-46E3-A4D5-49BD4A9A4B0B}" srcId="{3183185A-2A53-4D8C-8F32-C845F2F70CBF}" destId="{15031D9C-993C-4715-A26F-56D8831933EB}" srcOrd="1" destOrd="0" parTransId="{77530735-8AD3-469C-AEC2-B5B17A08AF65}" sibTransId="{FB1D36D5-798A-40AA-91C3-3F3E5AF1A86F}"/>
    <dgm:cxn modelId="{356DAFCC-2C45-4045-B4ED-8C4ED5740902}" srcId="{2936D842-720E-4365-AD39-F6EAEC441633}" destId="{7725F9CC-0C4D-4941-BD83-B4FA73D120AE}" srcOrd="1" destOrd="0" parTransId="{3638C329-A699-44A9-B6F2-FEF3599440D2}" sibTransId="{E0DF25AD-7DA3-4711-B409-887DBD822381}"/>
    <dgm:cxn modelId="{756203FB-68D0-4752-B7E4-C401098A7D7A}" type="presOf" srcId="{7725F9CC-0C4D-4941-BD83-B4FA73D120AE}" destId="{68EF0610-07B4-40C7-AD99-F2285099C2E4}" srcOrd="0" destOrd="1" presId="urn:microsoft.com/office/officeart/2005/8/layout/chevron2"/>
    <dgm:cxn modelId="{135E7873-A46E-4154-8EE3-52AAA60564FD}" type="presParOf" srcId="{E80E23AD-ECAE-46D2-92A5-71CA9074EED7}" destId="{63DDCCD6-3F31-4095-8E42-5BBFC31B83BE}" srcOrd="0" destOrd="0" presId="urn:microsoft.com/office/officeart/2005/8/layout/chevron2"/>
    <dgm:cxn modelId="{A9FAD751-EA16-40A5-97AE-3F69AE5C1837}" type="presParOf" srcId="{63DDCCD6-3F31-4095-8E42-5BBFC31B83BE}" destId="{C0AF5CB7-6C4F-49BC-8738-E4DE0AC00B72}" srcOrd="0" destOrd="0" presId="urn:microsoft.com/office/officeart/2005/8/layout/chevron2"/>
    <dgm:cxn modelId="{D4F1CFD9-FAA1-4448-ABAA-E3FEFCB6CAF1}" type="presParOf" srcId="{63DDCCD6-3F31-4095-8E42-5BBFC31B83BE}" destId="{0E09DE89-66C0-478D-8170-8F0BC920F1EB}" srcOrd="1" destOrd="0" presId="urn:microsoft.com/office/officeart/2005/8/layout/chevron2"/>
    <dgm:cxn modelId="{2E2E534E-4D39-4D42-98E3-8E839879F75B}" type="presParOf" srcId="{E80E23AD-ECAE-46D2-92A5-71CA9074EED7}" destId="{52E78D13-8FB5-4AEC-B5C0-881B683FCF22}" srcOrd="1" destOrd="0" presId="urn:microsoft.com/office/officeart/2005/8/layout/chevron2"/>
    <dgm:cxn modelId="{E68FD358-61E9-4B14-947B-E013AD32E758}" type="presParOf" srcId="{E80E23AD-ECAE-46D2-92A5-71CA9074EED7}" destId="{E529DD28-A6C8-4185-BA28-3A73741EACF4}" srcOrd="2" destOrd="0" presId="urn:microsoft.com/office/officeart/2005/8/layout/chevron2"/>
    <dgm:cxn modelId="{ADDEDC8D-E08F-431C-8144-0F1630B4A0CB}" type="presParOf" srcId="{E529DD28-A6C8-4185-BA28-3A73741EACF4}" destId="{29EA1718-F619-46D8-B505-CF1DDA71B8BF}" srcOrd="0" destOrd="0" presId="urn:microsoft.com/office/officeart/2005/8/layout/chevron2"/>
    <dgm:cxn modelId="{D8DF5C2A-E654-4638-8D6A-DD69C6F02065}" type="presParOf" srcId="{E529DD28-A6C8-4185-BA28-3A73741EACF4}" destId="{C96267EA-EF01-411B-8D37-95F44BBB68D3}" srcOrd="1" destOrd="0" presId="urn:microsoft.com/office/officeart/2005/8/layout/chevron2"/>
    <dgm:cxn modelId="{8CA69AEF-3F6A-4CF3-AA93-E24960786D06}" type="presParOf" srcId="{E80E23AD-ECAE-46D2-92A5-71CA9074EED7}" destId="{4CCED8E1-297A-4834-9FC1-39D8E59A67B1}" srcOrd="3" destOrd="0" presId="urn:microsoft.com/office/officeart/2005/8/layout/chevron2"/>
    <dgm:cxn modelId="{23553970-4502-4F21-A038-1A6EF7082C03}" type="presParOf" srcId="{E80E23AD-ECAE-46D2-92A5-71CA9074EED7}" destId="{95036E43-6C97-4BF5-8CB3-7871077B6900}" srcOrd="4" destOrd="0" presId="urn:microsoft.com/office/officeart/2005/8/layout/chevron2"/>
    <dgm:cxn modelId="{2BCE6584-740F-4DE0-9BB4-2B4E6DC85A9E}" type="presParOf" srcId="{95036E43-6C97-4BF5-8CB3-7871077B6900}" destId="{E7C44091-B50A-4CB0-98F0-E70A01DD36F4}" srcOrd="0" destOrd="0" presId="urn:microsoft.com/office/officeart/2005/8/layout/chevron2"/>
    <dgm:cxn modelId="{EEBB7F6E-84DC-4C03-95AA-EA05A012B25A}" type="presParOf" srcId="{95036E43-6C97-4BF5-8CB3-7871077B6900}" destId="{68EF0610-07B4-40C7-AD99-F2285099C2E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AF5CB7-6C4F-49BC-8738-E4DE0AC00B72}">
      <dsp:nvSpPr>
        <dsp:cNvPr id="0" name=""/>
        <dsp:cNvSpPr/>
      </dsp:nvSpPr>
      <dsp:spPr>
        <a:xfrm rot="5400000">
          <a:off x="-295757" y="300982"/>
          <a:ext cx="1971717" cy="1380202"/>
        </a:xfrm>
        <a:prstGeom prst="chevron">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914400">
            <a:lnSpc>
              <a:spcPct val="90000"/>
            </a:lnSpc>
            <a:spcBef>
              <a:spcPct val="0"/>
            </a:spcBef>
            <a:spcAft>
              <a:spcPct val="35000"/>
            </a:spcAft>
            <a:buNone/>
          </a:pPr>
          <a:endParaRPr lang="en-US" sz="3600" b="0" i="0" kern="1200" dirty="0">
            <a:latin typeface="Euphemia"/>
            <a:ea typeface="+mn-ea"/>
            <a:cs typeface="+mn-cs"/>
          </a:endParaRPr>
        </a:p>
      </dsp:txBody>
      <dsp:txXfrm rot="-5400000">
        <a:off x="1" y="695325"/>
        <a:ext cx="1380202" cy="591515"/>
      </dsp:txXfrm>
    </dsp:sp>
    <dsp:sp modelId="{0E09DE89-66C0-478D-8170-8F0BC920F1EB}">
      <dsp:nvSpPr>
        <dsp:cNvPr id="0" name=""/>
        <dsp:cNvSpPr/>
      </dsp:nvSpPr>
      <dsp:spPr>
        <a:xfrm rot="5400000">
          <a:off x="4945836" y="-3562922"/>
          <a:ext cx="1281616" cy="8412885"/>
        </a:xfrm>
        <a:prstGeom prst="round2SameRect">
          <a:avLst/>
        </a:prstGeom>
        <a:solidFill>
          <a:schemeClr val="lt1">
            <a:alpha val="90000"/>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914400">
            <a:lnSpc>
              <a:spcPct val="90000"/>
            </a:lnSpc>
            <a:spcBef>
              <a:spcPct val="0"/>
            </a:spcBef>
            <a:spcAft>
              <a:spcPct val="15000"/>
            </a:spcAft>
            <a:buNone/>
          </a:pPr>
          <a:r>
            <a:rPr lang="ru-RU" sz="4400" b="1" i="0" kern="1200" noProof="0" dirty="0">
              <a:latin typeface="Monotype Corsiva" pitchFamily="66" charset="0"/>
              <a:ea typeface="+mn-ea"/>
              <a:cs typeface="+mn-cs"/>
            </a:rPr>
            <a:t>Метод иглы Бюффона</a:t>
          </a:r>
        </a:p>
      </dsp:txBody>
      <dsp:txXfrm rot="-5400000">
        <a:off x="1380202" y="65275"/>
        <a:ext cx="8350322" cy="1156490"/>
      </dsp:txXfrm>
    </dsp:sp>
    <dsp:sp modelId="{29EA1718-F619-46D8-B505-CF1DDA71B8BF}">
      <dsp:nvSpPr>
        <dsp:cNvPr id="0" name=""/>
        <dsp:cNvSpPr/>
      </dsp:nvSpPr>
      <dsp:spPr>
        <a:xfrm rot="5400000">
          <a:off x="-295757" y="2082206"/>
          <a:ext cx="1971717" cy="1380202"/>
        </a:xfrm>
        <a:prstGeom prst="chevron">
          <a:avLst/>
        </a:prstGeom>
        <a:solidFill>
          <a:schemeClr val="accent1">
            <a:shade val="80000"/>
            <a:hueOff val="24829"/>
            <a:satOff val="941"/>
            <a:lumOff val="9312"/>
            <a:alphaOff val="0"/>
          </a:schemeClr>
        </a:solidFill>
        <a:ln w="12700" cap="flat" cmpd="sng" algn="ctr">
          <a:solidFill>
            <a:schemeClr val="accent1">
              <a:shade val="80000"/>
              <a:hueOff val="24829"/>
              <a:satOff val="941"/>
              <a:lumOff val="931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914400">
            <a:lnSpc>
              <a:spcPct val="90000"/>
            </a:lnSpc>
            <a:spcBef>
              <a:spcPct val="0"/>
            </a:spcBef>
            <a:spcAft>
              <a:spcPct val="35000"/>
            </a:spcAft>
            <a:buNone/>
          </a:pPr>
          <a:endParaRPr lang="en-US" sz="3600" b="0" i="0" kern="1200" dirty="0">
            <a:latin typeface="Euphemia"/>
            <a:ea typeface="+mn-ea"/>
            <a:cs typeface="+mn-cs"/>
          </a:endParaRPr>
        </a:p>
      </dsp:txBody>
      <dsp:txXfrm rot="-5400000">
        <a:off x="1" y="2476549"/>
        <a:ext cx="1380202" cy="591515"/>
      </dsp:txXfrm>
    </dsp:sp>
    <dsp:sp modelId="{C96267EA-EF01-411B-8D37-95F44BBB68D3}">
      <dsp:nvSpPr>
        <dsp:cNvPr id="0" name=""/>
        <dsp:cNvSpPr/>
      </dsp:nvSpPr>
      <dsp:spPr>
        <a:xfrm rot="5400000">
          <a:off x="4945836" y="-1779185"/>
          <a:ext cx="1281616" cy="8412885"/>
        </a:xfrm>
        <a:prstGeom prst="round2SameRect">
          <a:avLst/>
        </a:prstGeom>
        <a:solidFill>
          <a:schemeClr val="lt1">
            <a:alpha val="90000"/>
            <a:hueOff val="0"/>
            <a:satOff val="0"/>
            <a:lumOff val="0"/>
            <a:alphaOff val="0"/>
          </a:schemeClr>
        </a:solidFill>
        <a:ln w="12700" cap="flat" cmpd="sng" algn="ctr">
          <a:solidFill>
            <a:schemeClr val="accent1">
              <a:shade val="80000"/>
              <a:hueOff val="24829"/>
              <a:satOff val="941"/>
              <a:lumOff val="931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914400">
            <a:lnSpc>
              <a:spcPct val="90000"/>
            </a:lnSpc>
            <a:spcBef>
              <a:spcPct val="0"/>
            </a:spcBef>
            <a:spcAft>
              <a:spcPct val="15000"/>
            </a:spcAft>
            <a:buNone/>
          </a:pPr>
          <a:r>
            <a:rPr lang="ru-RU" sz="4000" b="1" kern="1200" dirty="0">
              <a:latin typeface="Monotype Corsiva" pitchFamily="66" charset="0"/>
            </a:rPr>
            <a:t>метод Г.А.Гальперина – Пи </a:t>
          </a:r>
          <a:r>
            <a:rPr lang="ru-RU" sz="4000" b="1" kern="1200" dirty="0" err="1">
              <a:latin typeface="Monotype Corsiva" pitchFamily="66" charset="0"/>
            </a:rPr>
            <a:t>биллиард</a:t>
          </a:r>
          <a:endParaRPr lang="en-US" sz="4000" b="1" i="0" kern="1200" dirty="0">
            <a:latin typeface="Monotype Corsiva" pitchFamily="66" charset="0"/>
            <a:ea typeface="+mn-ea"/>
            <a:cs typeface="+mn-cs"/>
          </a:endParaRPr>
        </a:p>
      </dsp:txBody>
      <dsp:txXfrm rot="-5400000">
        <a:off x="1380202" y="1849012"/>
        <a:ext cx="8350322" cy="1156490"/>
      </dsp:txXfrm>
    </dsp:sp>
    <dsp:sp modelId="{E7C44091-B50A-4CB0-98F0-E70A01DD36F4}">
      <dsp:nvSpPr>
        <dsp:cNvPr id="0" name=""/>
        <dsp:cNvSpPr/>
      </dsp:nvSpPr>
      <dsp:spPr>
        <a:xfrm rot="5400000">
          <a:off x="-295757" y="3863431"/>
          <a:ext cx="1971717" cy="1380202"/>
        </a:xfrm>
        <a:prstGeom prst="chevron">
          <a:avLst/>
        </a:prstGeom>
        <a:solidFill>
          <a:schemeClr val="accent1">
            <a:shade val="80000"/>
            <a:hueOff val="49657"/>
            <a:satOff val="1882"/>
            <a:lumOff val="18624"/>
            <a:alphaOff val="0"/>
          </a:schemeClr>
        </a:solidFill>
        <a:ln w="12700" cap="flat" cmpd="sng" algn="ctr">
          <a:solidFill>
            <a:schemeClr val="accent1">
              <a:shade val="80000"/>
              <a:hueOff val="49657"/>
              <a:satOff val="1882"/>
              <a:lumOff val="1862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914400">
            <a:lnSpc>
              <a:spcPct val="90000"/>
            </a:lnSpc>
            <a:spcBef>
              <a:spcPct val="0"/>
            </a:spcBef>
            <a:spcAft>
              <a:spcPct val="35000"/>
            </a:spcAft>
            <a:buNone/>
          </a:pPr>
          <a:endParaRPr lang="en-US" sz="3600" b="0" i="0" kern="1200" dirty="0">
            <a:latin typeface="Euphemia"/>
            <a:ea typeface="+mn-ea"/>
            <a:cs typeface="+mn-cs"/>
          </a:endParaRPr>
        </a:p>
      </dsp:txBody>
      <dsp:txXfrm rot="-5400000">
        <a:off x="1" y="4257774"/>
        <a:ext cx="1380202" cy="591515"/>
      </dsp:txXfrm>
    </dsp:sp>
    <dsp:sp modelId="{68EF0610-07B4-40C7-AD99-F2285099C2E4}">
      <dsp:nvSpPr>
        <dsp:cNvPr id="0" name=""/>
        <dsp:cNvSpPr/>
      </dsp:nvSpPr>
      <dsp:spPr>
        <a:xfrm rot="5400000">
          <a:off x="4945836" y="2039"/>
          <a:ext cx="1281616" cy="8412885"/>
        </a:xfrm>
        <a:prstGeom prst="round2SameRect">
          <a:avLst/>
        </a:prstGeom>
        <a:solidFill>
          <a:schemeClr val="lt1">
            <a:alpha val="90000"/>
            <a:hueOff val="0"/>
            <a:satOff val="0"/>
            <a:lumOff val="0"/>
            <a:alphaOff val="0"/>
          </a:schemeClr>
        </a:solidFill>
        <a:ln w="12700" cap="flat" cmpd="sng" algn="ctr">
          <a:solidFill>
            <a:schemeClr val="accent1">
              <a:shade val="80000"/>
              <a:hueOff val="49657"/>
              <a:satOff val="1882"/>
              <a:lumOff val="1862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2928" tIns="27940" rIns="27940" bIns="27940" numCol="1" spcCol="1270" anchor="ctr" anchorCtr="0">
          <a:noAutofit/>
        </a:bodyPr>
        <a:lstStyle/>
        <a:p>
          <a:pPr marL="285750" lvl="1" indent="-285750" algn="l" defTabSz="914400">
            <a:lnSpc>
              <a:spcPct val="90000"/>
            </a:lnSpc>
            <a:spcBef>
              <a:spcPct val="0"/>
            </a:spcBef>
            <a:spcAft>
              <a:spcPct val="15000"/>
            </a:spcAft>
            <a:buNone/>
          </a:pPr>
          <a:r>
            <a:rPr lang="ru-RU" sz="4400" b="1" i="0" kern="1200" dirty="0">
              <a:latin typeface="Monotype Corsiva" pitchFamily="66" charset="0"/>
              <a:ea typeface="+mn-ea"/>
              <a:cs typeface="+mn-cs"/>
            </a:rPr>
            <a:t>Метод взвешивания</a:t>
          </a:r>
          <a:endParaRPr lang="en-US" sz="4400" b="1" i="0" kern="1200" dirty="0">
            <a:latin typeface="Monotype Corsiva" pitchFamily="66" charset="0"/>
            <a:ea typeface="+mn-ea"/>
            <a:cs typeface="+mn-cs"/>
          </a:endParaRPr>
        </a:p>
        <a:p>
          <a:pPr marL="285750" lvl="1" indent="-285750" algn="l" defTabSz="914400">
            <a:lnSpc>
              <a:spcPct val="90000"/>
            </a:lnSpc>
            <a:spcBef>
              <a:spcPct val="0"/>
            </a:spcBef>
            <a:spcAft>
              <a:spcPct val="15000"/>
            </a:spcAft>
            <a:buNone/>
          </a:pPr>
          <a:r>
            <a:rPr lang="ru-RU" sz="4400" b="1" i="0" kern="1200" dirty="0">
              <a:latin typeface="Monotype Corsiva" pitchFamily="66" charset="0"/>
              <a:ea typeface="+mn-ea"/>
              <a:cs typeface="+mn-cs"/>
            </a:rPr>
            <a:t>Метод Монте-Карло</a:t>
          </a:r>
          <a:endParaRPr lang="en-US" sz="4400" b="1" i="0" kern="1200" dirty="0">
            <a:latin typeface="Monotype Corsiva" pitchFamily="66" charset="0"/>
            <a:ea typeface="+mn-ea"/>
            <a:cs typeface="+mn-cs"/>
          </a:endParaRPr>
        </a:p>
      </dsp:txBody>
      <dsp:txXfrm rot="-5400000">
        <a:off x="1380202" y="3630237"/>
        <a:ext cx="8350322" cy="115649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B7646E-8811-423A-9C42-2CBFADA00A96}" type="datetimeFigureOut">
              <a:rPr lang="en-US" smtClean="0"/>
              <a:pPr/>
              <a:t>4/13/2023</a:t>
            </a:fld>
            <a:endParaRPr lang="en-US"/>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360E59-1627-4404-ACC5-51C744AB0F27}" type="slidenum">
              <a:rPr lang="en-US" smtClean="0"/>
              <a:pPr/>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4/13/2023</a:t>
            </a:fld>
            <a:endParaRPr lang="en-US"/>
          </a:p>
        </p:txBody>
      </p:sp>
      <p:sp>
        <p:nvSpPr>
          <p:cNvPr id="4" name="Образ слайда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Прямоугольник 7"/>
          <p:cNvSpPr/>
          <p:nvPr/>
        </p:nvSpPr>
        <p:spPr>
          <a:xfrm>
            <a:off x="11579384"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9" name="Прямоугольник 8"/>
          <p:cNvSpPr/>
          <p:nvPr/>
        </p:nvSpPr>
        <p:spPr>
          <a:xfrm>
            <a:off x="11274663" y="5638800"/>
            <a:ext cx="304721" cy="1219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0" name="Прямоугольник 9"/>
          <p:cNvSpPr/>
          <p:nvPr/>
        </p:nvSpPr>
        <p:spPr>
          <a:xfrm>
            <a:off x="121888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1" name="Прямоугольник 10"/>
          <p:cNvSpPr/>
          <p:nvPr/>
        </p:nvSpPr>
        <p:spPr>
          <a:xfrm>
            <a:off x="0" y="0"/>
            <a:ext cx="1218883"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2" name="Прямоугольник 11"/>
          <p:cNvSpPr/>
          <p:nvPr/>
        </p:nvSpPr>
        <p:spPr>
          <a:xfrm>
            <a:off x="0" y="5638800"/>
            <a:ext cx="12188825" cy="12192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cxnSp>
        <p:nvCxnSpPr>
          <p:cNvPr id="13" name="Прямая соединительная линия 12"/>
          <p:cNvCxnSpPr/>
          <p:nvPr/>
        </p:nvCxnSpPr>
        <p:spPr bwMode="white">
          <a:xfrm>
            <a:off x="11573293"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Прямоугольник 13"/>
          <p:cNvSpPr/>
          <p:nvPr/>
        </p:nvSpPr>
        <p:spPr>
          <a:xfrm>
            <a:off x="0" y="5643132"/>
            <a:ext cx="1216152" cy="1214868"/>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cxnSp>
        <p:nvCxnSpPr>
          <p:cNvPr id="15" name="Прямая соединительная линия 14"/>
          <p:cNvCxnSpPr/>
          <p:nvPr/>
        </p:nvCxnSpPr>
        <p:spPr bwMode="white">
          <a:xfrm>
            <a:off x="1218884"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Прямая соединительная линия 15"/>
          <p:cNvCxnSpPr/>
          <p:nvPr/>
        </p:nvCxnSpPr>
        <p:spPr bwMode="white">
          <a:xfrm>
            <a:off x="0" y="5631204"/>
            <a:ext cx="182832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
          <p:cNvSpPr>
            <a:spLocks/>
          </p:cNvSpPr>
          <p:nvPr/>
        </p:nvSpPr>
        <p:spPr bwMode="white">
          <a:xfrm>
            <a:off x="276462" y="6032500"/>
            <a:ext cx="593189" cy="519176"/>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solidFill>
              <a:schemeClr val="bg1"/>
            </a:solidFill>
          </a:ln>
        </p:spPr>
        <p:txBody>
          <a:bodyPr vert="horz" wrap="square" lIns="121899" tIns="60949" rIns="121899" bIns="60949" numCol="1" anchor="t" anchorCtr="0" compatLnSpc="1">
            <a:prstTxWarp prst="textNoShape">
              <a:avLst/>
            </a:prstTxWarp>
          </a:bodyPr>
          <a:lstStyle/>
          <a:p>
            <a:endParaRPr lang="ru-RU" noProof="0" dirty="0"/>
          </a:p>
        </p:txBody>
      </p:sp>
      <p:sp>
        <p:nvSpPr>
          <p:cNvPr id="2" name="Заголовок 1"/>
          <p:cNvSpPr>
            <a:spLocks noGrp="1"/>
          </p:cNvSpPr>
          <p:nvPr>
            <p:ph type="ctrTitle"/>
          </p:nvPr>
        </p:nvSpPr>
        <p:spPr>
          <a:xfrm>
            <a:off x="2428669" y="1600200"/>
            <a:ext cx="8329031" cy="2680127"/>
          </a:xfrm>
        </p:spPr>
        <p:txBody>
          <a:bodyPr>
            <a:noAutofit/>
          </a:bodyPr>
          <a:lstStyle>
            <a:lvl1pPr>
              <a:defRPr sz="5400"/>
            </a:lvl1pPr>
          </a:lstStyle>
          <a:p>
            <a:r>
              <a:rPr lang="ru-RU" noProof="0"/>
              <a:t>Образец заголовка</a:t>
            </a:r>
            <a:endParaRPr lang="ru-RU" noProof="0" dirty="0"/>
          </a:p>
        </p:txBody>
      </p:sp>
      <p:sp>
        <p:nvSpPr>
          <p:cNvPr id="3" name="Подзаголовок 2"/>
          <p:cNvSpPr>
            <a:spLocks noGrp="1"/>
          </p:cNvSpPr>
          <p:nvPr>
            <p:ph type="subTitle" idx="1"/>
          </p:nvPr>
        </p:nvSpPr>
        <p:spPr>
          <a:xfrm>
            <a:off x="2428669" y="4344915"/>
            <a:ext cx="7516442" cy="1116085"/>
          </a:xfrm>
        </p:spPr>
        <p:txBody>
          <a:bodyPr>
            <a:normAutofit/>
          </a:bodyPr>
          <a:lstStyle>
            <a:lvl1pPr marL="0" indent="0" algn="l">
              <a:spcBef>
                <a:spcPts val="0"/>
              </a:spcBef>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noProof="0"/>
              <a:t>Образец подзаголовка</a:t>
            </a:r>
            <a:endParaRPr lang="ru-RU" noProof="0" dirty="0"/>
          </a:p>
        </p:txBody>
      </p:sp>
      <p:sp>
        <p:nvSpPr>
          <p:cNvPr id="4" name="Дата 3"/>
          <p:cNvSpPr>
            <a:spLocks noGrp="1"/>
          </p:cNvSpPr>
          <p:nvPr>
            <p:ph type="dt" sz="half" idx="10"/>
          </p:nvPr>
        </p:nvSpPr>
        <p:spPr/>
        <p:txBody>
          <a:bodyPr/>
          <a:lstStyle>
            <a:lvl1pPr>
              <a:defRPr>
                <a:solidFill>
                  <a:schemeClr val="bg1"/>
                </a:solidFill>
              </a:defRPr>
            </a:lvl1p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11"/>
          </p:nvPr>
        </p:nvSpPr>
        <p:spPr/>
        <p:txBody>
          <a:bodyPr/>
          <a:lstStyle>
            <a:lvl1pPr>
              <a:defRPr>
                <a:solidFill>
                  <a:schemeClr val="bg1"/>
                </a:solidFill>
              </a:defRPr>
            </a:lvl1pPr>
          </a:lstStyle>
          <a:p>
            <a:endParaRPr lang="ru-RU" noProof="0" dirty="0"/>
          </a:p>
        </p:txBody>
      </p:sp>
      <p:sp>
        <p:nvSpPr>
          <p:cNvPr id="6" name="Номер слайда 5"/>
          <p:cNvSpPr>
            <a:spLocks noGrp="1"/>
          </p:cNvSpPr>
          <p:nvPr>
            <p:ph type="sldNum" sz="quarter" idx="12"/>
          </p:nvPr>
        </p:nvSpPr>
        <p:spPr/>
        <p:txBody>
          <a:bodyPr/>
          <a:lstStyle>
            <a:lvl1pPr>
              <a:defRPr>
                <a:solidFill>
                  <a:schemeClr val="bg1"/>
                </a:solidFill>
              </a:defRPr>
            </a:lvl1p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3817955988"/>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noProof="0"/>
              <a:t>Образец заголовка</a:t>
            </a:r>
            <a:endParaRPr lang="ru-RU" noProof="0" dirty="0"/>
          </a:p>
        </p:txBody>
      </p:sp>
      <p:sp>
        <p:nvSpPr>
          <p:cNvPr id="3" name="Объект 2"/>
          <p:cNvSpPr>
            <a:spLocks noGrp="1"/>
          </p:cNvSpPr>
          <p:nvPr>
            <p:ph idx="1"/>
          </p:nvPr>
        </p:nvSpPr>
        <p:spPr/>
        <p:txBody>
          <a:bodyPr/>
          <a:lstStyle>
            <a:lvl5pPr>
              <a:defRPr/>
            </a:lvl5pPr>
            <a:lvl6pPr>
              <a:defRPr/>
            </a:lvl6pPr>
            <a:lvl7pPr>
              <a:defRPr/>
            </a:lvl7pPr>
            <a:lvl8pPr>
              <a:defRPr/>
            </a:lvl8pPr>
            <a:lvl9pPr>
              <a:defRPr/>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Дата 3"/>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11"/>
          </p:nvPr>
        </p:nvSpPr>
        <p:spPr/>
        <p:txBody>
          <a:bodyPr/>
          <a:lstStyle/>
          <a:p>
            <a:endParaRPr lang="ru-RU" noProof="0" dirty="0"/>
          </a:p>
        </p:txBody>
      </p:sp>
      <p:sp>
        <p:nvSpPr>
          <p:cNvPr id="6" name="Номер слайда 5"/>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2185532848"/>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9" name="Прямоугольник 18"/>
          <p:cNvSpPr/>
          <p:nvPr/>
        </p:nvSpPr>
        <p:spPr>
          <a:xfrm>
            <a:off x="11579384"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0" name="Прямоугольник 19"/>
          <p:cNvSpPr/>
          <p:nvPr/>
        </p:nvSpPr>
        <p:spPr>
          <a:xfrm>
            <a:off x="11274663" y="5638800"/>
            <a:ext cx="304721" cy="1219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4" name="Прямоугольник 23"/>
          <p:cNvSpPr/>
          <p:nvPr/>
        </p:nvSpPr>
        <p:spPr>
          <a:xfrm>
            <a:off x="1216152" y="5638800"/>
            <a:ext cx="609441"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1" name="Прямоугольник 20"/>
          <p:cNvSpPr/>
          <p:nvPr/>
        </p:nvSpPr>
        <p:spPr>
          <a:xfrm>
            <a:off x="0" y="5638800"/>
            <a:ext cx="12188825" cy="12192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cxnSp>
        <p:nvCxnSpPr>
          <p:cNvPr id="22" name="Прямая соединительная линия 21"/>
          <p:cNvCxnSpPr/>
          <p:nvPr/>
        </p:nvCxnSpPr>
        <p:spPr bwMode="white">
          <a:xfrm>
            <a:off x="11573293"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Прямоугольник 15"/>
          <p:cNvSpPr/>
          <p:nvPr/>
        </p:nvSpPr>
        <p:spPr>
          <a:xfrm>
            <a:off x="0" y="5643132"/>
            <a:ext cx="1216152" cy="1214868"/>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8" name="Pi"/>
          <p:cNvSpPr>
            <a:spLocks/>
          </p:cNvSpPr>
          <p:nvPr/>
        </p:nvSpPr>
        <p:spPr bwMode="white">
          <a:xfrm>
            <a:off x="276462" y="6032500"/>
            <a:ext cx="593189" cy="519176"/>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solidFill>
              <a:schemeClr val="bg1"/>
            </a:solidFill>
          </a:ln>
        </p:spPr>
        <p:txBody>
          <a:bodyPr vert="horz" wrap="square" lIns="121899" tIns="60949" rIns="121899" bIns="60949" numCol="1" anchor="t" anchorCtr="0" compatLnSpc="1">
            <a:prstTxWarp prst="textNoShape">
              <a:avLst/>
            </a:prstTxWarp>
          </a:bodyPr>
          <a:lstStyle/>
          <a:p>
            <a:endParaRPr lang="ru-RU" noProof="0" dirty="0"/>
          </a:p>
        </p:txBody>
      </p:sp>
      <p:cxnSp>
        <p:nvCxnSpPr>
          <p:cNvPr id="23" name="Прямая соединительная линия 22"/>
          <p:cNvCxnSpPr/>
          <p:nvPr/>
        </p:nvCxnSpPr>
        <p:spPr bwMode="white">
          <a:xfrm>
            <a:off x="1216152" y="5638800"/>
            <a:ext cx="0" cy="12192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Прямоугольник 25"/>
          <p:cNvSpPr/>
          <p:nvPr/>
        </p:nvSpPr>
        <p:spPr>
          <a:xfrm>
            <a:off x="11579384" y="0"/>
            <a:ext cx="609441" cy="609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7" name="Прямоугольник 26"/>
          <p:cNvSpPr/>
          <p:nvPr/>
        </p:nvSpPr>
        <p:spPr>
          <a:xfrm>
            <a:off x="11274663" y="0"/>
            <a:ext cx="304721"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8" name="Прямоугольник 27"/>
          <p:cNvSpPr/>
          <p:nvPr/>
        </p:nvSpPr>
        <p:spPr>
          <a:xfrm>
            <a:off x="1218883" y="0"/>
            <a:ext cx="609441" cy="609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29" name="Прямоугольник 28"/>
          <p:cNvSpPr/>
          <p:nvPr/>
        </p:nvSpPr>
        <p:spPr>
          <a:xfrm>
            <a:off x="-2" y="0"/>
            <a:ext cx="1218883" cy="609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30" name="Прямоугольник 29"/>
          <p:cNvSpPr/>
          <p:nvPr/>
        </p:nvSpPr>
        <p:spPr>
          <a:xfrm>
            <a:off x="0" y="0"/>
            <a:ext cx="12188825" cy="609600"/>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cxnSp>
        <p:nvCxnSpPr>
          <p:cNvPr id="31" name="Прямая соединительная линия 30"/>
          <p:cNvCxnSpPr/>
          <p:nvPr/>
        </p:nvCxnSpPr>
        <p:spPr bwMode="white">
          <a:xfrm>
            <a:off x="11573293" y="0"/>
            <a:ext cx="0" cy="609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Прямоугольник 31"/>
          <p:cNvSpPr/>
          <p:nvPr/>
        </p:nvSpPr>
        <p:spPr>
          <a:xfrm>
            <a:off x="0" y="0"/>
            <a:ext cx="1216152"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cxnSp>
        <p:nvCxnSpPr>
          <p:cNvPr id="33" name="Прямая соединительная линия 32"/>
          <p:cNvCxnSpPr/>
          <p:nvPr/>
        </p:nvCxnSpPr>
        <p:spPr bwMode="white">
          <a:xfrm>
            <a:off x="1218884" y="0"/>
            <a:ext cx="0" cy="609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Дата 3"/>
          <p:cNvSpPr>
            <a:spLocks noGrp="1"/>
          </p:cNvSpPr>
          <p:nvPr>
            <p:ph type="dt" sz="half" idx="10"/>
          </p:nvPr>
        </p:nvSpPr>
        <p:spPr/>
        <p:txBody>
          <a:bodyPr/>
          <a:lstStyle>
            <a:lvl1pPr>
              <a:defRPr>
                <a:solidFill>
                  <a:schemeClr val="bg1"/>
                </a:solidFill>
              </a:defRPr>
            </a:lvl1p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11"/>
          </p:nvPr>
        </p:nvSpPr>
        <p:spPr/>
        <p:txBody>
          <a:bodyPr/>
          <a:lstStyle>
            <a:lvl1pPr>
              <a:defRPr>
                <a:solidFill>
                  <a:schemeClr val="bg1"/>
                </a:solidFill>
              </a:defRPr>
            </a:lvl1pPr>
          </a:lstStyle>
          <a:p>
            <a:endParaRPr lang="ru-RU" noProof="0" dirty="0"/>
          </a:p>
        </p:txBody>
      </p:sp>
      <p:sp>
        <p:nvSpPr>
          <p:cNvPr id="6" name="Номер слайда 5"/>
          <p:cNvSpPr>
            <a:spLocks noGrp="1"/>
          </p:cNvSpPr>
          <p:nvPr>
            <p:ph type="sldNum" sz="quarter" idx="12"/>
          </p:nvPr>
        </p:nvSpPr>
        <p:spPr/>
        <p:txBody>
          <a:bodyPr/>
          <a:lstStyle>
            <a:lvl1pPr>
              <a:defRPr>
                <a:solidFill>
                  <a:schemeClr val="bg1"/>
                </a:solidFill>
              </a:defRPr>
            </a:lvl1pPr>
          </a:lstStyle>
          <a:p>
            <a:fld id="{7DC1BBB0-96F0-4077-A278-0F3FB5C104D3}" type="slidenum">
              <a:rPr lang="ru-RU" noProof="0" smtClean="0"/>
              <a:pPr/>
              <a:t>‹#›</a:t>
            </a:fld>
            <a:endParaRPr lang="ru-RU" noProof="0" dirty="0"/>
          </a:p>
        </p:txBody>
      </p:sp>
      <p:sp>
        <p:nvSpPr>
          <p:cNvPr id="2" name="Заголовок 1"/>
          <p:cNvSpPr>
            <a:spLocks noGrp="1"/>
          </p:cNvSpPr>
          <p:nvPr>
            <p:ph type="title"/>
          </p:nvPr>
        </p:nvSpPr>
        <p:spPr>
          <a:xfrm>
            <a:off x="1598613" y="1600201"/>
            <a:ext cx="8283272" cy="2654064"/>
          </a:xfrm>
        </p:spPr>
        <p:txBody>
          <a:bodyPr anchor="b">
            <a:normAutofit/>
          </a:bodyPr>
          <a:lstStyle>
            <a:lvl1pPr algn="l">
              <a:defRPr sz="5400" b="0" cap="none" baseline="0"/>
            </a:lvl1pPr>
          </a:lstStyle>
          <a:p>
            <a:r>
              <a:rPr lang="ru-RU" noProof="0"/>
              <a:t>Образец заголовка</a:t>
            </a:r>
            <a:endParaRPr lang="ru-RU" noProof="0" dirty="0"/>
          </a:p>
        </p:txBody>
      </p:sp>
      <p:sp>
        <p:nvSpPr>
          <p:cNvPr id="3" name="Текст 2"/>
          <p:cNvSpPr>
            <a:spLocks noGrp="1"/>
          </p:cNvSpPr>
          <p:nvPr>
            <p:ph type="body" idx="1"/>
          </p:nvPr>
        </p:nvSpPr>
        <p:spPr>
          <a:xfrm>
            <a:off x="1598613" y="4259996"/>
            <a:ext cx="7264623" cy="1150203"/>
          </a:xfrm>
        </p:spPr>
        <p:txBody>
          <a:bodyPr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noProof="0"/>
              <a:t>Образец текста</a:t>
            </a:r>
          </a:p>
        </p:txBody>
      </p:sp>
    </p:spTree>
    <p:extLst>
      <p:ext uri="{BB962C8B-B14F-4D97-AF65-F5344CB8AC3E}">
        <p14:creationId xmlns:p14="http://schemas.microsoft.com/office/powerpoint/2010/main" val="3234467543"/>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noProof="0"/>
              <a:t>Образец заголовка</a:t>
            </a:r>
            <a:endParaRPr lang="ru-RU" noProof="0" dirty="0"/>
          </a:p>
        </p:txBody>
      </p:sp>
      <p:sp>
        <p:nvSpPr>
          <p:cNvPr id="3" name="Объект 2"/>
          <p:cNvSpPr>
            <a:spLocks noGrp="1"/>
          </p:cNvSpPr>
          <p:nvPr>
            <p:ph sz="half" idx="1"/>
          </p:nvPr>
        </p:nvSpPr>
        <p:spPr>
          <a:xfrm>
            <a:off x="1593436" y="1600200"/>
            <a:ext cx="4814586"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Объект 3"/>
          <p:cNvSpPr>
            <a:spLocks noGrp="1"/>
          </p:cNvSpPr>
          <p:nvPr>
            <p:ph sz="half" idx="2"/>
          </p:nvPr>
        </p:nvSpPr>
        <p:spPr>
          <a:xfrm>
            <a:off x="6561651" y="1600200"/>
            <a:ext cx="4814586" cy="4572000"/>
          </a:xfrm>
        </p:spPr>
        <p:txBody>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5" name="Дата 4"/>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6" name="Нижний колонтитул 5"/>
          <p:cNvSpPr>
            <a:spLocks noGrp="1"/>
          </p:cNvSpPr>
          <p:nvPr>
            <p:ph type="ftr" sz="quarter" idx="11"/>
          </p:nvPr>
        </p:nvSpPr>
        <p:spPr/>
        <p:txBody>
          <a:bodyPr/>
          <a:lstStyle/>
          <a:p>
            <a:endParaRPr lang="ru-RU" noProof="0" dirty="0"/>
          </a:p>
        </p:txBody>
      </p:sp>
      <p:sp>
        <p:nvSpPr>
          <p:cNvPr id="7" name="Номер слайда 6"/>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1239113715"/>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3436" y="177800"/>
            <a:ext cx="9782801" cy="1239837"/>
          </a:xfrm>
        </p:spPr>
        <p:txBody>
          <a:bodyPr/>
          <a:lstStyle>
            <a:lvl1pPr>
              <a:defRPr/>
            </a:lvl1pPr>
          </a:lstStyle>
          <a:p>
            <a:r>
              <a:rPr lang="ru-RU" noProof="0"/>
              <a:t>Образец заголовка</a:t>
            </a:r>
            <a:endParaRPr lang="ru-RU" noProof="0" dirty="0"/>
          </a:p>
        </p:txBody>
      </p:sp>
      <p:sp>
        <p:nvSpPr>
          <p:cNvPr id="3" name="Текст 2"/>
          <p:cNvSpPr>
            <a:spLocks noGrp="1"/>
          </p:cNvSpPr>
          <p:nvPr>
            <p:ph type="body" idx="1"/>
          </p:nvPr>
        </p:nvSpPr>
        <p:spPr>
          <a:xfrm>
            <a:off x="1593436"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noProof="0"/>
              <a:t>Образец текста</a:t>
            </a:r>
          </a:p>
        </p:txBody>
      </p:sp>
      <p:sp>
        <p:nvSpPr>
          <p:cNvPr id="4" name="Объект 3"/>
          <p:cNvSpPr>
            <a:spLocks noGrp="1"/>
          </p:cNvSpPr>
          <p:nvPr>
            <p:ph sz="half" idx="2"/>
          </p:nvPr>
        </p:nvSpPr>
        <p:spPr>
          <a:xfrm>
            <a:off x="1593436" y="2514706"/>
            <a:ext cx="4814586" cy="365749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5" name="Текст 4"/>
          <p:cNvSpPr>
            <a:spLocks noGrp="1"/>
          </p:cNvSpPr>
          <p:nvPr>
            <p:ph type="body" sz="quarter" idx="3"/>
          </p:nvPr>
        </p:nvSpPr>
        <p:spPr>
          <a:xfrm>
            <a:off x="6557349"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noProof="0"/>
              <a:t>Образец текста</a:t>
            </a:r>
          </a:p>
        </p:txBody>
      </p:sp>
      <p:sp>
        <p:nvSpPr>
          <p:cNvPr id="6" name="Объект 5"/>
          <p:cNvSpPr>
            <a:spLocks noGrp="1"/>
          </p:cNvSpPr>
          <p:nvPr>
            <p:ph sz="quarter" idx="4"/>
          </p:nvPr>
        </p:nvSpPr>
        <p:spPr>
          <a:xfrm>
            <a:off x="6557349" y="2514600"/>
            <a:ext cx="4818888" cy="3655568"/>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7" name="Дата 6"/>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8" name="Нижний колонтитул 7"/>
          <p:cNvSpPr>
            <a:spLocks noGrp="1"/>
          </p:cNvSpPr>
          <p:nvPr>
            <p:ph type="ftr" sz="quarter" idx="11"/>
          </p:nvPr>
        </p:nvSpPr>
        <p:spPr/>
        <p:txBody>
          <a:bodyPr/>
          <a:lstStyle/>
          <a:p>
            <a:endParaRPr lang="ru-RU" noProof="0" dirty="0"/>
          </a:p>
        </p:txBody>
      </p:sp>
      <p:sp>
        <p:nvSpPr>
          <p:cNvPr id="9" name="Номер слайда 8"/>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2138358032"/>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noProof="0"/>
              <a:t>Образец заголовка</a:t>
            </a:r>
            <a:endParaRPr lang="ru-RU" noProof="0" dirty="0"/>
          </a:p>
        </p:txBody>
      </p:sp>
      <p:sp>
        <p:nvSpPr>
          <p:cNvPr id="3" name="Дата 2"/>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4" name="Нижний колонтитул 3"/>
          <p:cNvSpPr>
            <a:spLocks noGrp="1"/>
          </p:cNvSpPr>
          <p:nvPr>
            <p:ph type="ftr" sz="quarter" idx="11"/>
          </p:nvPr>
        </p:nvSpPr>
        <p:spPr/>
        <p:txBody>
          <a:bodyPr/>
          <a:lstStyle/>
          <a:p>
            <a:endParaRPr lang="ru-RU" noProof="0" dirty="0"/>
          </a:p>
        </p:txBody>
      </p:sp>
      <p:sp>
        <p:nvSpPr>
          <p:cNvPr id="5" name="Номер слайда 4"/>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3163578801"/>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626239" y="0"/>
            <a:ext cx="30472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6" name="Прямоугольник 5"/>
          <p:cNvSpPr/>
          <p:nvPr/>
        </p:nvSpPr>
        <p:spPr>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cxnSp>
        <p:nvCxnSpPr>
          <p:cNvPr id="7" name="Прямая соединительная линия 6"/>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a:off x="10969942" y="0"/>
            <a:ext cx="922621" cy="6858000"/>
          </a:xfrm>
          <a:prstGeom prst="rect">
            <a:avLst/>
          </a:prstGeom>
          <a:solidFill>
            <a:schemeClr val="accent1">
              <a:lumMod val="75000"/>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9" name="Прямоугольник 8"/>
          <p:cNvSpPr/>
          <p:nvPr/>
        </p:nvSpPr>
        <p:spPr>
          <a:xfrm>
            <a:off x="11892563"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2" name="Дата 1"/>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3" name="Нижний колонтитул 2"/>
          <p:cNvSpPr>
            <a:spLocks noGrp="1"/>
          </p:cNvSpPr>
          <p:nvPr>
            <p:ph type="ftr" sz="quarter" idx="11"/>
          </p:nvPr>
        </p:nvSpPr>
        <p:spPr/>
        <p:txBody>
          <a:bodyPr/>
          <a:lstStyle/>
          <a:p>
            <a:endParaRPr lang="ru-RU" noProof="0" dirty="0"/>
          </a:p>
        </p:txBody>
      </p:sp>
      <p:sp>
        <p:nvSpPr>
          <p:cNvPr id="4" name="Номер слайда 3"/>
          <p:cNvSpPr>
            <a:spLocks noGrp="1"/>
          </p:cNvSpPr>
          <p:nvPr>
            <p:ph type="sldNum" sz="quarter" idx="12"/>
          </p:nvPr>
        </p:nvSpPr>
        <p:spPr/>
        <p:txBody>
          <a:bodyPr/>
          <a:lstStyle>
            <a:lvl1pPr>
              <a:defRPr>
                <a:solidFill>
                  <a:schemeClr val="bg1"/>
                </a:solidFill>
              </a:defRPr>
            </a:lvl1p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178381615"/>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621792" y="0"/>
            <a:ext cx="4147717"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9" name="Прямоугольник 8"/>
          <p:cNvSpPr/>
          <p:nvPr/>
        </p:nvSpPr>
        <p:spPr>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cxnSp>
        <p:nvCxnSpPr>
          <p:cNvPr id="10" name="Прямая соединительная линия 9"/>
          <p:cNvCxnSpPr/>
          <p:nvPr/>
        </p:nvCxnSpPr>
        <p:spPr bwMode="white">
          <a:xfrm>
            <a:off x="621792"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11884104" y="0"/>
            <a:ext cx="30472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2" name="Заголовок 1"/>
          <p:cNvSpPr>
            <a:spLocks noGrp="1"/>
          </p:cNvSpPr>
          <p:nvPr>
            <p:ph type="title"/>
          </p:nvPr>
        </p:nvSpPr>
        <p:spPr bwMode="white">
          <a:xfrm>
            <a:off x="1074240" y="381000"/>
            <a:ext cx="3293422" cy="1371600"/>
          </a:xfrm>
        </p:spPr>
        <p:txBody>
          <a:bodyPr anchor="b">
            <a:normAutofit/>
          </a:bodyPr>
          <a:lstStyle>
            <a:lvl1pPr algn="l">
              <a:defRPr sz="2800" b="0" cap="all" baseline="0">
                <a:solidFill>
                  <a:schemeClr val="bg1"/>
                </a:solidFill>
              </a:defRPr>
            </a:lvl1pPr>
          </a:lstStyle>
          <a:p>
            <a:r>
              <a:rPr lang="ru-RU" noProof="0"/>
              <a:t>Образец заголовка</a:t>
            </a:r>
            <a:endParaRPr lang="ru-RU" noProof="0" dirty="0"/>
          </a:p>
        </p:txBody>
      </p:sp>
      <p:sp>
        <p:nvSpPr>
          <p:cNvPr id="3" name="Объект 2"/>
          <p:cNvSpPr>
            <a:spLocks noGrp="1"/>
          </p:cNvSpPr>
          <p:nvPr>
            <p:ph idx="1"/>
          </p:nvPr>
        </p:nvSpPr>
        <p:spPr>
          <a:xfrm>
            <a:off x="5180251" y="482600"/>
            <a:ext cx="6195986" cy="56896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baseline="0"/>
            </a:lvl8pPr>
            <a:lvl9pPr>
              <a:defRPr sz="1800" baseline="0"/>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Текст 3"/>
          <p:cNvSpPr>
            <a:spLocks noGrp="1"/>
          </p:cNvSpPr>
          <p:nvPr>
            <p:ph type="body" sz="half" idx="2"/>
          </p:nvPr>
        </p:nvSpPr>
        <p:spPr bwMode="white">
          <a:xfrm>
            <a:off x="1074240" y="1828800"/>
            <a:ext cx="3293422" cy="4343400"/>
          </a:xfrm>
        </p:spPr>
        <p:txBody>
          <a:bodyPr>
            <a:normAutofit/>
          </a:bodyPr>
          <a:lstStyle>
            <a:lvl1pPr marL="0" indent="0">
              <a:buNone/>
              <a:defRPr sz="20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noProof="0"/>
              <a:t>Образец текста</a:t>
            </a:r>
          </a:p>
        </p:txBody>
      </p:sp>
      <p:sp>
        <p:nvSpPr>
          <p:cNvPr id="5" name="Дата 4"/>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6" name="Нижний колонтитул 5"/>
          <p:cNvSpPr>
            <a:spLocks noGrp="1"/>
          </p:cNvSpPr>
          <p:nvPr>
            <p:ph type="ftr" sz="quarter" idx="11"/>
          </p:nvPr>
        </p:nvSpPr>
        <p:spPr/>
        <p:txBody>
          <a:bodyPr/>
          <a:lstStyle/>
          <a:p>
            <a:endParaRPr lang="ru-RU" noProof="0" dirty="0"/>
          </a:p>
        </p:txBody>
      </p:sp>
      <p:sp>
        <p:nvSpPr>
          <p:cNvPr id="7" name="Номер слайда 6"/>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3518043182"/>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Прямоугольник 10"/>
          <p:cNvSpPr/>
          <p:nvPr/>
        </p:nvSpPr>
        <p:spPr>
          <a:xfrm>
            <a:off x="0" y="0"/>
            <a:ext cx="609441" cy="6858000"/>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8" name="Прямоугольник 7"/>
          <p:cNvSpPr/>
          <p:nvPr/>
        </p:nvSpPr>
        <p:spPr>
          <a:xfrm>
            <a:off x="11884104" y="0"/>
            <a:ext cx="30472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9" name="Прямоугольник 8"/>
          <p:cNvSpPr/>
          <p:nvPr/>
        </p:nvSpPr>
        <p:spPr>
          <a:xfrm>
            <a:off x="4875530" y="0"/>
            <a:ext cx="7017034"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2" name="Заголовок 1"/>
          <p:cNvSpPr>
            <a:spLocks noGrp="1"/>
          </p:cNvSpPr>
          <p:nvPr>
            <p:ph type="title"/>
          </p:nvPr>
        </p:nvSpPr>
        <p:spPr>
          <a:xfrm>
            <a:off x="1074240" y="381000"/>
            <a:ext cx="3293422" cy="1371600"/>
          </a:xfrm>
        </p:spPr>
        <p:txBody>
          <a:bodyPr anchor="b">
            <a:normAutofit/>
          </a:bodyPr>
          <a:lstStyle>
            <a:lvl1pPr algn="l">
              <a:defRPr sz="2800" b="0" cap="all" baseline="0">
                <a:solidFill>
                  <a:schemeClr val="tx1">
                    <a:lumMod val="75000"/>
                  </a:schemeClr>
                </a:solidFill>
              </a:defRPr>
            </a:lvl1pPr>
          </a:lstStyle>
          <a:p>
            <a:r>
              <a:rPr lang="ru-RU" noProof="0"/>
              <a:t>Образец заголовка</a:t>
            </a:r>
            <a:endParaRPr lang="ru-RU" noProof="0" dirty="0"/>
          </a:p>
        </p:txBody>
      </p:sp>
      <p:sp>
        <p:nvSpPr>
          <p:cNvPr id="3" name="Рисунок 2"/>
          <p:cNvSpPr>
            <a:spLocks noGrp="1"/>
          </p:cNvSpPr>
          <p:nvPr>
            <p:ph type="pic" idx="1"/>
          </p:nvPr>
        </p:nvSpPr>
        <p:spPr bwMode="auto">
          <a:xfrm>
            <a:off x="5180251" y="482600"/>
            <a:ext cx="6195986" cy="5689600"/>
          </a:xfrm>
          <a:ln w="19050">
            <a:solidFill>
              <a:schemeClr val="bg1"/>
            </a:solidFill>
          </a:ln>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noProof="0"/>
              <a:t>Вставка рисунка</a:t>
            </a:r>
            <a:endParaRPr lang="ru-RU" noProof="0" dirty="0"/>
          </a:p>
        </p:txBody>
      </p:sp>
      <p:sp>
        <p:nvSpPr>
          <p:cNvPr id="4" name="Текст 3"/>
          <p:cNvSpPr>
            <a:spLocks noGrp="1"/>
          </p:cNvSpPr>
          <p:nvPr>
            <p:ph type="body" sz="half" idx="2"/>
          </p:nvPr>
        </p:nvSpPr>
        <p:spPr>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noProof="0"/>
              <a:t>Образец текста</a:t>
            </a:r>
          </a:p>
        </p:txBody>
      </p:sp>
      <p:sp>
        <p:nvSpPr>
          <p:cNvPr id="5" name="Дата 4"/>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6" name="Нижний колонтитул 5"/>
          <p:cNvSpPr>
            <a:spLocks noGrp="1"/>
          </p:cNvSpPr>
          <p:nvPr>
            <p:ph type="ftr" sz="quarter" idx="11"/>
          </p:nvPr>
        </p:nvSpPr>
        <p:spPr/>
        <p:txBody>
          <a:bodyPr/>
          <a:lstStyle/>
          <a:p>
            <a:endParaRPr lang="ru-RU" noProof="0" dirty="0"/>
          </a:p>
        </p:txBody>
      </p:sp>
      <p:sp>
        <p:nvSpPr>
          <p:cNvPr id="7" name="Номер слайда 6"/>
          <p:cNvSpPr>
            <a:spLocks noGrp="1"/>
          </p:cNvSpPr>
          <p:nvPr>
            <p:ph type="sldNum" sz="quarter" idx="12"/>
          </p:nvPr>
        </p:nvSpPr>
        <p:spPr/>
        <p:txBody>
          <a:bodyPr/>
          <a:lstStyle/>
          <a:p>
            <a:fld id="{7DC1BBB0-96F0-4077-A278-0F3FB5C104D3}" type="slidenum">
              <a:rPr lang="ru-RU" noProof="0" smtClean="0"/>
              <a:pPr/>
              <a:t>‹#›</a:t>
            </a:fld>
            <a:endParaRPr lang="ru-RU" noProof="0" dirty="0"/>
          </a:p>
        </p:txBody>
      </p:sp>
      <p:cxnSp>
        <p:nvCxnSpPr>
          <p:cNvPr id="10" name="Прямая соединительная линия 9"/>
          <p:cNvCxnSpPr/>
          <p:nvPr/>
        </p:nvCxnSpPr>
        <p:spPr bwMode="white">
          <a:xfrm>
            <a:off x="11879867"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3900260"/>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noProof="0"/>
              <a:t>Образец заголовка</a:t>
            </a:r>
            <a:endParaRPr lang="ru-RU" noProof="0" dirty="0"/>
          </a:p>
        </p:txBody>
      </p:sp>
      <p:sp>
        <p:nvSpPr>
          <p:cNvPr id="3" name="Вертикальный текст 2"/>
          <p:cNvSpPr>
            <a:spLocks noGrp="1"/>
          </p:cNvSpPr>
          <p:nvPr>
            <p:ph type="body" orient="vert" idx="1"/>
          </p:nvPr>
        </p:nvSpPr>
        <p:spPr/>
        <p:txBody>
          <a:bodyPr vert="eaVert"/>
          <a:lstStyle>
            <a:lvl5pPr>
              <a:defRPr/>
            </a:lvl5pPr>
            <a:lvl6pPr>
              <a:defRPr/>
            </a:lvl6pPr>
            <a:lvl7pPr>
              <a:defRPr/>
            </a:lvl7pPr>
            <a:lvl8pPr>
              <a:defRPr/>
            </a:lvl8pPr>
            <a:lvl9pPr>
              <a:defRPr/>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Дата 3"/>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11"/>
          </p:nvPr>
        </p:nvSpPr>
        <p:spPr/>
        <p:txBody>
          <a:bodyPr/>
          <a:lstStyle/>
          <a:p>
            <a:endParaRPr lang="ru-RU" noProof="0" dirty="0"/>
          </a:p>
        </p:txBody>
      </p:sp>
      <p:sp>
        <p:nvSpPr>
          <p:cNvPr id="6" name="Номер слайда 5"/>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2040880889"/>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Прямоугольник 6"/>
          <p:cNvSpPr/>
          <p:nvPr/>
        </p:nvSpPr>
        <p:spPr>
          <a:xfrm>
            <a:off x="11884104"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8" name="Прямоугольник 7"/>
          <p:cNvSpPr/>
          <p:nvPr/>
        </p:nvSpPr>
        <p:spPr>
          <a:xfrm>
            <a:off x="61714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9" name="Прямоугольник 8"/>
          <p:cNvSpPr/>
          <p:nvPr/>
        </p:nvSpPr>
        <p:spPr>
          <a:xfrm>
            <a:off x="0" y="0"/>
            <a:ext cx="609441" cy="6858000"/>
          </a:xfrm>
          <a:prstGeom prst="rect">
            <a:avLst/>
          </a:prstGeom>
          <a:solidFill>
            <a:schemeClr val="accent1">
              <a:lumMod val="75000"/>
              <a:alpha val="8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0" name="Прямоугольник 9"/>
          <p:cNvSpPr/>
          <p:nvPr/>
        </p:nvSpPr>
        <p:spPr>
          <a:xfrm>
            <a:off x="617143" y="736219"/>
            <a:ext cx="609441"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noProof="0" dirty="0"/>
          </a:p>
        </p:txBody>
      </p:sp>
      <p:cxnSp>
        <p:nvCxnSpPr>
          <p:cNvPr id="11" name="Прямая соединительная линия 10"/>
          <p:cNvCxnSpPr/>
          <p:nvPr/>
        </p:nvCxnSpPr>
        <p:spPr bwMode="white">
          <a:xfrm>
            <a:off x="617143" y="7362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bwMode="white">
          <a:xfrm>
            <a:off x="617143" y="13458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Pi"/>
          <p:cNvSpPr>
            <a:spLocks/>
          </p:cNvSpPr>
          <p:nvPr/>
        </p:nvSpPr>
        <p:spPr bwMode="white">
          <a:xfrm rot="5400000">
            <a:off x="756095" y="898102"/>
            <a:ext cx="336023" cy="294097"/>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noProof="0" dirty="0"/>
          </a:p>
        </p:txBody>
      </p:sp>
      <p:cxnSp>
        <p:nvCxnSpPr>
          <p:cNvPr id="14" name="Прямая соединительная линия 13"/>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Вертикальный заголовок 1"/>
          <p:cNvSpPr>
            <a:spLocks noGrp="1"/>
          </p:cNvSpPr>
          <p:nvPr>
            <p:ph type="title" orient="vert"/>
          </p:nvPr>
        </p:nvSpPr>
        <p:spPr>
          <a:xfrm>
            <a:off x="9599612" y="685800"/>
            <a:ext cx="1787526" cy="5486400"/>
          </a:xfrm>
        </p:spPr>
        <p:txBody>
          <a:bodyPr vert="eaVert"/>
          <a:lstStyle/>
          <a:p>
            <a:r>
              <a:rPr lang="ru-RU" noProof="0"/>
              <a:t>Образец заголовка</a:t>
            </a:r>
            <a:endParaRPr lang="ru-RU" noProof="0" dirty="0"/>
          </a:p>
        </p:txBody>
      </p:sp>
      <p:sp>
        <p:nvSpPr>
          <p:cNvPr id="3" name="Вертикальный текст 2"/>
          <p:cNvSpPr>
            <a:spLocks noGrp="1"/>
          </p:cNvSpPr>
          <p:nvPr>
            <p:ph type="body" orient="vert" idx="1"/>
          </p:nvPr>
        </p:nvSpPr>
        <p:spPr>
          <a:xfrm>
            <a:off x="1598613" y="685800"/>
            <a:ext cx="7848599" cy="5486400"/>
          </a:xfrm>
        </p:spPr>
        <p:txBody>
          <a:bodyPr vert="eaVert"/>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Дата 3"/>
          <p:cNvSpPr>
            <a:spLocks noGrp="1"/>
          </p:cNvSpPr>
          <p:nvPr>
            <p:ph type="dt" sz="half" idx="10"/>
          </p:nvPr>
        </p:nvSpPr>
        <p:spPr/>
        <p:txBody>
          <a:body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11"/>
          </p:nvPr>
        </p:nvSpPr>
        <p:spPr/>
        <p:txBody>
          <a:bodyPr/>
          <a:lstStyle/>
          <a:p>
            <a:endParaRPr lang="ru-RU" noProof="0" dirty="0"/>
          </a:p>
        </p:txBody>
      </p:sp>
      <p:sp>
        <p:nvSpPr>
          <p:cNvPr id="6" name="Номер слайда 5"/>
          <p:cNvSpPr>
            <a:spLocks noGrp="1"/>
          </p:cNvSpPr>
          <p:nvPr>
            <p:ph type="sldNum" sz="quarter" idx="12"/>
          </p:nvPr>
        </p:nvSpPr>
        <p:spPr/>
        <p:txBody>
          <a:body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61281768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рямоугольник 6"/>
          <p:cNvSpPr/>
          <p:nvPr/>
        </p:nvSpPr>
        <p:spPr>
          <a:xfrm>
            <a:off x="11884104" y="0"/>
            <a:ext cx="304721" cy="6858000"/>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lang="ru-RU" noProof="0" dirty="0"/>
          </a:p>
        </p:txBody>
      </p:sp>
      <p:sp>
        <p:nvSpPr>
          <p:cNvPr id="8" name="Прямоугольник 7"/>
          <p:cNvSpPr/>
          <p:nvPr/>
        </p:nvSpPr>
        <p:spPr>
          <a:xfrm>
            <a:off x="617143" y="0"/>
            <a:ext cx="60944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9" name="Прямоугольник 8"/>
          <p:cNvSpPr/>
          <p:nvPr/>
        </p:nvSpPr>
        <p:spPr>
          <a:xfrm>
            <a:off x="0" y="0"/>
            <a:ext cx="609441" cy="6858000"/>
          </a:xfrm>
          <a:prstGeom prst="rect">
            <a:avLst/>
          </a:prstGeom>
          <a:solidFill>
            <a:schemeClr val="accent1">
              <a:lumMod val="75000"/>
              <a:alpha val="8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ru-RU" noProof="0" dirty="0"/>
          </a:p>
        </p:txBody>
      </p:sp>
      <p:sp>
        <p:nvSpPr>
          <p:cNvPr id="13" name="Прямоугольник 12"/>
          <p:cNvSpPr/>
          <p:nvPr/>
        </p:nvSpPr>
        <p:spPr>
          <a:xfrm>
            <a:off x="617143" y="736219"/>
            <a:ext cx="609441" cy="609600"/>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noProof="0" dirty="0"/>
          </a:p>
        </p:txBody>
      </p:sp>
      <p:cxnSp>
        <p:nvCxnSpPr>
          <p:cNvPr id="14" name="Прямая соединительная линия 13"/>
          <p:cNvCxnSpPr/>
          <p:nvPr/>
        </p:nvCxnSpPr>
        <p:spPr bwMode="white">
          <a:xfrm>
            <a:off x="617143" y="7362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bwMode="white">
          <a:xfrm>
            <a:off x="617143" y="1345819"/>
            <a:ext cx="60944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Pi"/>
          <p:cNvSpPr>
            <a:spLocks/>
          </p:cNvSpPr>
          <p:nvPr/>
        </p:nvSpPr>
        <p:spPr bwMode="white">
          <a:xfrm>
            <a:off x="756095" y="898102"/>
            <a:ext cx="336023" cy="294097"/>
          </a:xfrm>
          <a:custGeom>
            <a:avLst/>
            <a:gdLst>
              <a:gd name="T0" fmla="*/ 411 w 426"/>
              <a:gd name="T1" fmla="*/ 0 h 372"/>
              <a:gd name="T2" fmla="*/ 90 w 426"/>
              <a:gd name="T3" fmla="*/ 0 h 372"/>
              <a:gd name="T4" fmla="*/ 3 w 426"/>
              <a:gd name="T5" fmla="*/ 64 h 372"/>
              <a:gd name="T6" fmla="*/ 12 w 426"/>
              <a:gd name="T7" fmla="*/ 83 h 372"/>
              <a:gd name="T8" fmla="*/ 17 w 426"/>
              <a:gd name="T9" fmla="*/ 83 h 372"/>
              <a:gd name="T10" fmla="*/ 31 w 426"/>
              <a:gd name="T11" fmla="*/ 73 h 372"/>
              <a:gd name="T12" fmla="*/ 90 w 426"/>
              <a:gd name="T13" fmla="*/ 30 h 372"/>
              <a:gd name="T14" fmla="*/ 131 w 426"/>
              <a:gd name="T15" fmla="*/ 30 h 372"/>
              <a:gd name="T16" fmla="*/ 61 w 426"/>
              <a:gd name="T17" fmla="*/ 334 h 372"/>
              <a:gd name="T18" fmla="*/ 61 w 426"/>
              <a:gd name="T19" fmla="*/ 355 h 372"/>
              <a:gd name="T20" fmla="*/ 72 w 426"/>
              <a:gd name="T21" fmla="*/ 359 h 372"/>
              <a:gd name="T22" fmla="*/ 83 w 426"/>
              <a:gd name="T23" fmla="*/ 355 h 372"/>
              <a:gd name="T24" fmla="*/ 161 w 426"/>
              <a:gd name="T25" fmla="*/ 30 h 372"/>
              <a:gd name="T26" fmla="*/ 272 w 426"/>
              <a:gd name="T27" fmla="*/ 30 h 372"/>
              <a:gd name="T28" fmla="*/ 253 w 426"/>
              <a:gd name="T29" fmla="*/ 270 h 372"/>
              <a:gd name="T30" fmla="*/ 277 w 426"/>
              <a:gd name="T31" fmla="*/ 355 h 372"/>
              <a:gd name="T32" fmla="*/ 322 w 426"/>
              <a:gd name="T33" fmla="*/ 372 h 372"/>
              <a:gd name="T34" fmla="*/ 335 w 426"/>
              <a:gd name="T35" fmla="*/ 371 h 372"/>
              <a:gd name="T36" fmla="*/ 417 w 426"/>
              <a:gd name="T37" fmla="*/ 280 h 372"/>
              <a:gd name="T38" fmla="*/ 406 w 426"/>
              <a:gd name="T39" fmla="*/ 262 h 372"/>
              <a:gd name="T40" fmla="*/ 388 w 426"/>
              <a:gd name="T41" fmla="*/ 273 h 372"/>
              <a:gd name="T42" fmla="*/ 331 w 426"/>
              <a:gd name="T43" fmla="*/ 341 h 372"/>
              <a:gd name="T44" fmla="*/ 298 w 426"/>
              <a:gd name="T45" fmla="*/ 333 h 372"/>
              <a:gd name="T46" fmla="*/ 283 w 426"/>
              <a:gd name="T47" fmla="*/ 272 h 372"/>
              <a:gd name="T48" fmla="*/ 302 w 426"/>
              <a:gd name="T49" fmla="*/ 30 h 372"/>
              <a:gd name="T50" fmla="*/ 411 w 426"/>
              <a:gd name="T51" fmla="*/ 30 h 372"/>
              <a:gd name="T52" fmla="*/ 426 w 426"/>
              <a:gd name="T53" fmla="*/ 15 h 372"/>
              <a:gd name="T54" fmla="*/ 411 w 426"/>
              <a:gd name="T55"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6" h="372">
                <a:moveTo>
                  <a:pt x="411" y="0"/>
                </a:moveTo>
                <a:cubicBezTo>
                  <a:pt x="90" y="0"/>
                  <a:pt x="90" y="0"/>
                  <a:pt x="90" y="0"/>
                </a:cubicBezTo>
                <a:cubicBezTo>
                  <a:pt x="25" y="0"/>
                  <a:pt x="4" y="61"/>
                  <a:pt x="3" y="64"/>
                </a:cubicBezTo>
                <a:cubicBezTo>
                  <a:pt x="0" y="71"/>
                  <a:pt x="4" y="80"/>
                  <a:pt x="12" y="83"/>
                </a:cubicBezTo>
                <a:cubicBezTo>
                  <a:pt x="14" y="83"/>
                  <a:pt x="15" y="83"/>
                  <a:pt x="17" y="83"/>
                </a:cubicBezTo>
                <a:cubicBezTo>
                  <a:pt x="23" y="83"/>
                  <a:pt x="29" y="80"/>
                  <a:pt x="31" y="73"/>
                </a:cubicBezTo>
                <a:cubicBezTo>
                  <a:pt x="31" y="73"/>
                  <a:pt x="46" y="30"/>
                  <a:pt x="90" y="30"/>
                </a:cubicBezTo>
                <a:cubicBezTo>
                  <a:pt x="131" y="30"/>
                  <a:pt x="131" y="30"/>
                  <a:pt x="131" y="30"/>
                </a:cubicBezTo>
                <a:cubicBezTo>
                  <a:pt x="129" y="83"/>
                  <a:pt x="118" y="274"/>
                  <a:pt x="61" y="334"/>
                </a:cubicBezTo>
                <a:cubicBezTo>
                  <a:pt x="55" y="340"/>
                  <a:pt x="55" y="350"/>
                  <a:pt x="61" y="355"/>
                </a:cubicBezTo>
                <a:cubicBezTo>
                  <a:pt x="64" y="358"/>
                  <a:pt x="68" y="359"/>
                  <a:pt x="72" y="359"/>
                </a:cubicBezTo>
                <a:cubicBezTo>
                  <a:pt x="76" y="359"/>
                  <a:pt x="80" y="358"/>
                  <a:pt x="83" y="355"/>
                </a:cubicBezTo>
                <a:cubicBezTo>
                  <a:pt x="148" y="286"/>
                  <a:pt x="159" y="84"/>
                  <a:pt x="161" y="30"/>
                </a:cubicBezTo>
                <a:cubicBezTo>
                  <a:pt x="272" y="30"/>
                  <a:pt x="272" y="30"/>
                  <a:pt x="272" y="30"/>
                </a:cubicBezTo>
                <a:cubicBezTo>
                  <a:pt x="253" y="270"/>
                  <a:pt x="253" y="270"/>
                  <a:pt x="253" y="270"/>
                </a:cubicBezTo>
                <a:cubicBezTo>
                  <a:pt x="253" y="272"/>
                  <a:pt x="248" y="327"/>
                  <a:pt x="277" y="355"/>
                </a:cubicBezTo>
                <a:cubicBezTo>
                  <a:pt x="289" y="366"/>
                  <a:pt x="304" y="372"/>
                  <a:pt x="322" y="372"/>
                </a:cubicBezTo>
                <a:cubicBezTo>
                  <a:pt x="326" y="372"/>
                  <a:pt x="330" y="372"/>
                  <a:pt x="335" y="371"/>
                </a:cubicBezTo>
                <a:cubicBezTo>
                  <a:pt x="398" y="362"/>
                  <a:pt x="416" y="283"/>
                  <a:pt x="417" y="280"/>
                </a:cubicBezTo>
                <a:cubicBezTo>
                  <a:pt x="419" y="271"/>
                  <a:pt x="414" y="264"/>
                  <a:pt x="406" y="262"/>
                </a:cubicBezTo>
                <a:cubicBezTo>
                  <a:pt x="398" y="260"/>
                  <a:pt x="390" y="265"/>
                  <a:pt x="388" y="273"/>
                </a:cubicBezTo>
                <a:cubicBezTo>
                  <a:pt x="388" y="274"/>
                  <a:pt x="373" y="335"/>
                  <a:pt x="331" y="341"/>
                </a:cubicBezTo>
                <a:cubicBezTo>
                  <a:pt x="316" y="343"/>
                  <a:pt x="306" y="341"/>
                  <a:pt x="298" y="333"/>
                </a:cubicBezTo>
                <a:cubicBezTo>
                  <a:pt x="282" y="318"/>
                  <a:pt x="282" y="284"/>
                  <a:pt x="283" y="272"/>
                </a:cubicBezTo>
                <a:cubicBezTo>
                  <a:pt x="302" y="30"/>
                  <a:pt x="302" y="30"/>
                  <a:pt x="302" y="30"/>
                </a:cubicBezTo>
                <a:cubicBezTo>
                  <a:pt x="411" y="30"/>
                  <a:pt x="411" y="30"/>
                  <a:pt x="411" y="30"/>
                </a:cubicBezTo>
                <a:cubicBezTo>
                  <a:pt x="419" y="30"/>
                  <a:pt x="426" y="24"/>
                  <a:pt x="426" y="15"/>
                </a:cubicBezTo>
                <a:cubicBezTo>
                  <a:pt x="426" y="7"/>
                  <a:pt x="419" y="0"/>
                  <a:pt x="41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ru-RU" noProof="0" dirty="0"/>
          </a:p>
        </p:txBody>
      </p:sp>
      <p:cxnSp>
        <p:nvCxnSpPr>
          <p:cNvPr id="16" name="Прямая соединительная линия 15"/>
          <p:cNvCxnSpPr/>
          <p:nvPr/>
        </p:nvCxnSpPr>
        <p:spPr bwMode="white">
          <a:xfrm>
            <a:off x="617143" y="0"/>
            <a:ext cx="0" cy="685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Заголовок 1"/>
          <p:cNvSpPr>
            <a:spLocks noGrp="1"/>
          </p:cNvSpPr>
          <p:nvPr>
            <p:ph type="title"/>
          </p:nvPr>
        </p:nvSpPr>
        <p:spPr>
          <a:xfrm>
            <a:off x="1593436" y="177800"/>
            <a:ext cx="9782801" cy="1239837"/>
          </a:xfrm>
          <a:prstGeom prst="rect">
            <a:avLst/>
          </a:prstGeom>
        </p:spPr>
        <p:txBody>
          <a:bodyPr vert="horz" lIns="91440" tIns="45720" rIns="91440" bIns="45720" rtlCol="0" anchor="b">
            <a:normAutofit/>
          </a:bodyPr>
          <a:lstStyle/>
          <a:p>
            <a:r>
              <a:rPr lang="ru-RU" noProof="0" dirty="0"/>
              <a:t>Образец заголовка</a:t>
            </a:r>
          </a:p>
        </p:txBody>
      </p:sp>
      <p:sp>
        <p:nvSpPr>
          <p:cNvPr id="3" name="Текст 2"/>
          <p:cNvSpPr>
            <a:spLocks noGrp="1"/>
          </p:cNvSpPr>
          <p:nvPr>
            <p:ph type="body" idx="1"/>
          </p:nvPr>
        </p:nvSpPr>
        <p:spPr>
          <a:xfrm>
            <a:off x="1593436" y="1600200"/>
            <a:ext cx="9782801" cy="4572000"/>
          </a:xfrm>
          <a:prstGeom prst="rect">
            <a:avLst/>
          </a:prstGeom>
        </p:spPr>
        <p:txBody>
          <a:bodyPr vert="horz" lIns="91440" tIns="45720" rIns="91440" bIns="45720" rtlCol="0">
            <a:normAutofit/>
          </a:bodyPr>
          <a:lstStyle/>
          <a:p>
            <a:pPr lvl="0"/>
            <a:r>
              <a:rPr lang="ru-RU" noProof="0" dirty="0"/>
              <a:t>Образец текста</a:t>
            </a:r>
          </a:p>
          <a:p>
            <a:pPr lvl="1"/>
            <a:r>
              <a:rPr lang="ru-RU" noProof="0" dirty="0"/>
              <a:t>Второй уровень</a:t>
            </a:r>
          </a:p>
          <a:p>
            <a:pPr lvl="2"/>
            <a:r>
              <a:rPr lang="ru-RU" noProof="0" dirty="0"/>
              <a:t>Третий уровень</a:t>
            </a:r>
          </a:p>
          <a:p>
            <a:pPr lvl="3"/>
            <a:r>
              <a:rPr lang="ru-RU" noProof="0" dirty="0"/>
              <a:t>Четвертый уровень</a:t>
            </a:r>
          </a:p>
          <a:p>
            <a:pPr lvl="4"/>
            <a:r>
              <a:rPr lang="ru-RU" noProof="0" dirty="0"/>
              <a:t>Пятый уровень</a:t>
            </a:r>
          </a:p>
        </p:txBody>
      </p:sp>
      <p:sp>
        <p:nvSpPr>
          <p:cNvPr id="4" name="Дата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200" cap="all" baseline="0">
                <a:solidFill>
                  <a:schemeClr val="tx1">
                    <a:lumMod val="60000"/>
                    <a:lumOff val="40000"/>
                  </a:schemeClr>
                </a:solidFill>
              </a:defRPr>
            </a:lvl1pPr>
          </a:lstStyle>
          <a:p>
            <a:fld id="{C2C6F8EA-316C-41DE-B9A4-EDCC3A85ED9A}" type="datetimeFigureOut">
              <a:rPr lang="ru-RU" noProof="0" smtClean="0"/>
              <a:pPr/>
              <a:t>13.04.2023</a:t>
            </a:fld>
            <a:endParaRPr lang="ru-RU" noProof="0" dirty="0"/>
          </a:p>
        </p:txBody>
      </p:sp>
      <p:sp>
        <p:nvSpPr>
          <p:cNvPr id="5" name="Нижний колонтитул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200" cap="all" baseline="0">
                <a:solidFill>
                  <a:schemeClr val="tx1">
                    <a:lumMod val="60000"/>
                    <a:lumOff val="40000"/>
                  </a:schemeClr>
                </a:solidFill>
              </a:defRPr>
            </a:lvl1pPr>
          </a:lstStyle>
          <a:p>
            <a:endParaRPr lang="ru-RU" noProof="0" dirty="0"/>
          </a:p>
        </p:txBody>
      </p:sp>
      <p:sp>
        <p:nvSpPr>
          <p:cNvPr id="6" name="Номер слайда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200" cap="all" baseline="0">
                <a:solidFill>
                  <a:schemeClr val="tx1">
                    <a:lumMod val="60000"/>
                    <a:lumOff val="40000"/>
                  </a:schemeClr>
                </a:solidFill>
              </a:defRPr>
            </a:lvl1pPr>
          </a:lstStyle>
          <a:p>
            <a:fld id="{7DC1BBB0-96F0-4077-A278-0F3FB5C104D3}" type="slidenum">
              <a:rPr lang="ru-RU" noProof="0" smtClean="0"/>
              <a:pPr/>
              <a:t>‹#›</a:t>
            </a:fld>
            <a:endParaRPr lang="ru-RU" noProof="0" dirty="0"/>
          </a:p>
        </p:txBody>
      </p:sp>
    </p:spTree>
    <p:extLst>
      <p:ext uri="{BB962C8B-B14F-4D97-AF65-F5344CB8AC3E}">
        <p14:creationId xmlns:p14="http://schemas.microsoft.com/office/powerpoint/2010/main" val="2054322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l" defTabSz="914400" rtl="0" eaLnBrk="1" latinLnBrk="0" hangingPunct="1">
        <a:lnSpc>
          <a:spcPct val="90000"/>
        </a:lnSpc>
        <a:spcBef>
          <a:spcPct val="0"/>
        </a:spcBef>
        <a:buNone/>
        <a:defRPr sz="3600" kern="1200">
          <a:solidFill>
            <a:schemeClr val="tx1">
              <a:lumMod val="75000"/>
            </a:schemeClr>
          </a:solidFill>
          <a:latin typeface="+mj-lt"/>
          <a:ea typeface="+mj-ea"/>
          <a:cs typeface="+mj-cs"/>
        </a:defRPr>
      </a:lvl1pPr>
    </p:titleStyle>
    <p:bodyStyle>
      <a:lvl1pPr marL="246888" indent="-246888" algn="l" defTabSz="914400" rtl="0" eaLnBrk="1" latinLnBrk="0" hangingPunct="1">
        <a:lnSpc>
          <a:spcPct val="90000"/>
        </a:lnSpc>
        <a:spcBef>
          <a:spcPts val="1400"/>
        </a:spcBef>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cs.drexel.edu/~crorres/Archimedes/Pictures/cigar_label_600dpi.jpg"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50835" y="1224840"/>
            <a:ext cx="8329031" cy="2680127"/>
          </a:xfrm>
        </p:spPr>
        <p:txBody>
          <a:bodyPr/>
          <a:lstStyle/>
          <a:p>
            <a:pPr defTabSz="914400">
              <a:lnSpc>
                <a:spcPct val="90000"/>
              </a:lnSpc>
              <a:spcBef>
                <a:spcPts val="0"/>
              </a:spcBef>
              <a:buNone/>
            </a:pPr>
            <a:br>
              <a:rPr lang="ru-RU" sz="9600" b="1" i="0" dirty="0">
                <a:solidFill>
                  <a:srgbClr val="C00000"/>
                </a:solidFill>
                <a:latin typeface="Monotype Corsiva" pitchFamily="66" charset="0"/>
              </a:rPr>
            </a:br>
            <a:r>
              <a:rPr lang="ru-RU" sz="9600" b="1" dirty="0">
                <a:solidFill>
                  <a:srgbClr val="C00000"/>
                </a:solidFill>
                <a:latin typeface="Monotype Corsiva" pitchFamily="66" charset="0"/>
              </a:rPr>
              <a:t>«Число </a:t>
            </a:r>
            <a:r>
              <a:rPr lang="el-GR" sz="9600" b="1" dirty="0">
                <a:solidFill>
                  <a:srgbClr val="C00000"/>
                </a:solidFill>
                <a:latin typeface="Monotype Corsiva" pitchFamily="66" charset="0"/>
                <a:cs typeface="Times New Roman"/>
              </a:rPr>
              <a:t>π</a:t>
            </a:r>
            <a:r>
              <a:rPr lang="ru-RU" sz="9600" b="1" dirty="0">
                <a:solidFill>
                  <a:srgbClr val="C00000"/>
                </a:solidFill>
                <a:latin typeface="Monotype Corsiva" pitchFamily="66" charset="0"/>
                <a:cs typeface="Times New Roman"/>
              </a:rPr>
              <a:t>»</a:t>
            </a:r>
            <a:endParaRPr lang="ru-RU" sz="9600" b="1" i="0" dirty="0">
              <a:solidFill>
                <a:srgbClr val="C00000"/>
              </a:solidFill>
              <a:latin typeface="Monotype Corsiva" pitchFamily="66" charset="0"/>
            </a:endParaRPr>
          </a:p>
        </p:txBody>
      </p:sp>
      <p:sp>
        <p:nvSpPr>
          <p:cNvPr id="3" name="Подзаголовок 2"/>
          <p:cNvSpPr>
            <a:spLocks noGrp="1"/>
          </p:cNvSpPr>
          <p:nvPr>
            <p:ph type="subTitle" idx="1"/>
          </p:nvPr>
        </p:nvSpPr>
        <p:spPr>
          <a:xfrm>
            <a:off x="4870276" y="398322"/>
            <a:ext cx="7516442" cy="1116085"/>
          </a:xfrm>
        </p:spPr>
        <p:txBody>
          <a:bodyPr>
            <a:normAutofit fontScale="70000" lnSpcReduction="20000"/>
          </a:bodyPr>
          <a:lstStyle/>
          <a:p>
            <a:pPr marL="0" indent="0" algn="ctr">
              <a:spcBef>
                <a:spcPts val="0"/>
              </a:spcBef>
              <a:buNone/>
            </a:pPr>
            <a:r>
              <a:rPr lang="ru-RU" b="1" dirty="0">
                <a:solidFill>
                  <a:srgbClr val="465562"/>
                </a:solidFill>
              </a:rPr>
              <a:t>Министерство</a:t>
            </a:r>
            <a:r>
              <a:rPr lang="ru-RU" sz="3200" b="1" i="0" dirty="0">
                <a:solidFill>
                  <a:srgbClr val="465562"/>
                </a:solidFill>
              </a:rPr>
              <a:t> образования Белгородской области</a:t>
            </a:r>
          </a:p>
          <a:p>
            <a:pPr marL="0" indent="0" algn="ctr">
              <a:spcBef>
                <a:spcPts val="0"/>
              </a:spcBef>
              <a:buNone/>
            </a:pPr>
            <a:r>
              <a:rPr lang="ru-RU" b="1" dirty="0">
                <a:solidFill>
                  <a:srgbClr val="465562"/>
                </a:solidFill>
              </a:rPr>
              <a:t>о</a:t>
            </a:r>
            <a:r>
              <a:rPr lang="ru-RU" sz="3200" b="1" i="0" dirty="0">
                <a:solidFill>
                  <a:srgbClr val="465562"/>
                </a:solidFill>
              </a:rPr>
              <a:t>бластное государственное автономное профессиональное образовательное учреждение</a:t>
            </a:r>
          </a:p>
          <a:p>
            <a:pPr marL="0" indent="0" algn="ctr">
              <a:spcBef>
                <a:spcPts val="0"/>
              </a:spcBef>
              <a:buNone/>
            </a:pPr>
            <a:r>
              <a:rPr lang="ru-RU" sz="3200" b="1" i="0" dirty="0">
                <a:solidFill>
                  <a:srgbClr val="465562"/>
                </a:solidFill>
              </a:rPr>
              <a:t>«Губкинский горно-политехнический колледж»</a:t>
            </a:r>
          </a:p>
          <a:p>
            <a:pPr marL="0" indent="0" algn="l">
              <a:spcBef>
                <a:spcPts val="0"/>
              </a:spcBef>
              <a:buNone/>
            </a:pPr>
            <a:endParaRPr lang="ru-RU" sz="3200" b="0" i="0" dirty="0">
              <a:solidFill>
                <a:srgbClr val="465562"/>
              </a:solidFill>
            </a:endParaRPr>
          </a:p>
        </p:txBody>
      </p:sp>
      <p:pic>
        <p:nvPicPr>
          <p:cNvPr id="4" name="Picture 8" descr="Международный день числа «Пи»"/>
          <p:cNvPicPr>
            <a:picLocks noChangeAspect="1" noChangeArrowheads="1"/>
          </p:cNvPicPr>
          <p:nvPr/>
        </p:nvPicPr>
        <p:blipFill>
          <a:blip r:embed="rId2" cstate="email"/>
          <a:srcRect/>
          <a:stretch>
            <a:fillRect/>
          </a:stretch>
        </p:blipFill>
        <p:spPr bwMode="auto">
          <a:xfrm>
            <a:off x="2349996" y="2484724"/>
            <a:ext cx="3384376" cy="2981169"/>
          </a:xfrm>
          <a:prstGeom prst="rect">
            <a:avLst/>
          </a:prstGeom>
          <a:ln>
            <a:noFill/>
          </a:ln>
          <a:effectLst>
            <a:softEdge rad="112500"/>
          </a:effectLst>
        </p:spPr>
      </p:pic>
      <p:sp>
        <p:nvSpPr>
          <p:cNvPr id="6" name="TextBox 5">
            <a:extLst>
              <a:ext uri="{FF2B5EF4-FFF2-40B4-BE49-F238E27FC236}">
                <a16:creationId xmlns:a16="http://schemas.microsoft.com/office/drawing/2014/main" id="{9517A5CE-004B-43B0-8D98-4A558A766A84}"/>
              </a:ext>
            </a:extLst>
          </p:cNvPr>
          <p:cNvSpPr txBox="1"/>
          <p:nvPr/>
        </p:nvSpPr>
        <p:spPr>
          <a:xfrm>
            <a:off x="7011638" y="4293096"/>
            <a:ext cx="6407426" cy="830997"/>
          </a:xfrm>
          <a:prstGeom prst="rect">
            <a:avLst/>
          </a:prstGeom>
          <a:noFill/>
        </p:spPr>
        <p:txBody>
          <a:bodyPr wrap="square">
            <a:spAutoFit/>
          </a:bodyPr>
          <a:lstStyle/>
          <a:p>
            <a:r>
              <a:rPr lang="ru-RU" sz="2400" b="1" dirty="0"/>
              <a:t>Сокольникова Наталья Васильевна,</a:t>
            </a:r>
          </a:p>
          <a:p>
            <a:r>
              <a:rPr lang="ru-RU" sz="2400" b="1" dirty="0"/>
              <a:t>преподаватель математики</a:t>
            </a:r>
          </a:p>
        </p:txBody>
      </p:sp>
      <p:pic>
        <p:nvPicPr>
          <p:cNvPr id="8" name="Рисунок 7">
            <a:extLst>
              <a:ext uri="{FF2B5EF4-FFF2-40B4-BE49-F238E27FC236}">
                <a16:creationId xmlns:a16="http://schemas.microsoft.com/office/drawing/2014/main" id="{821E0C9F-5784-4E63-94B1-3ED5052703E7}"/>
              </a:ext>
            </a:extLst>
          </p:cNvPr>
          <p:cNvPicPr>
            <a:picLocks noChangeAspect="1"/>
          </p:cNvPicPr>
          <p:nvPr/>
        </p:nvPicPr>
        <p:blipFill>
          <a:blip r:embed="rId3"/>
          <a:stretch>
            <a:fillRect/>
          </a:stretch>
        </p:blipFill>
        <p:spPr>
          <a:xfrm>
            <a:off x="3119489" y="412006"/>
            <a:ext cx="1560711" cy="1420491"/>
          </a:xfrm>
          <a:prstGeom prst="rect">
            <a:avLst/>
          </a:prstGeom>
        </p:spPr>
      </p:pic>
      <p:pic>
        <p:nvPicPr>
          <p:cNvPr id="7" name="Рисунок 6">
            <a:extLst>
              <a:ext uri="{FF2B5EF4-FFF2-40B4-BE49-F238E27FC236}">
                <a16:creationId xmlns:a16="http://schemas.microsoft.com/office/drawing/2014/main" id="{11E9A779-A3F8-CB4E-C59E-E376CAD76944}"/>
              </a:ext>
            </a:extLst>
          </p:cNvPr>
          <p:cNvPicPr>
            <a:picLocks noChangeAspect="1"/>
          </p:cNvPicPr>
          <p:nvPr/>
        </p:nvPicPr>
        <p:blipFill>
          <a:blip r:embed="rId3"/>
          <a:stretch>
            <a:fillRect/>
          </a:stretch>
        </p:blipFill>
        <p:spPr>
          <a:xfrm>
            <a:off x="3142084" y="398322"/>
            <a:ext cx="1560711" cy="1420491"/>
          </a:xfrm>
          <a:prstGeom prst="rect">
            <a:avLst/>
          </a:prstGeom>
        </p:spPr>
      </p:pic>
    </p:spTree>
    <p:extLst>
      <p:ext uri="{BB962C8B-B14F-4D97-AF65-F5344CB8AC3E}">
        <p14:creationId xmlns:p14="http://schemas.microsoft.com/office/powerpoint/2010/main" val="506761459"/>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3436" y="1268760"/>
            <a:ext cx="9782801" cy="3240360"/>
          </a:xfrm>
        </p:spPr>
        <p:txBody>
          <a:bodyPr>
            <a:normAutofit fontScale="90000"/>
          </a:bodyPr>
          <a:lstStyle/>
          <a:p>
            <a:pPr algn="r"/>
            <a:br>
              <a:rPr lang="ru-RU" dirty="0"/>
            </a:br>
            <a:br>
              <a:rPr lang="ru-RU" dirty="0"/>
            </a:br>
            <a:br>
              <a:rPr lang="ru-RU" dirty="0"/>
            </a:br>
            <a:br>
              <a:rPr lang="ru-RU" dirty="0"/>
            </a:br>
            <a:r>
              <a:rPr lang="ru-RU" sz="4800" b="1" dirty="0">
                <a:solidFill>
                  <a:srgbClr val="C00000"/>
                </a:solidFill>
                <a:latin typeface="Monotype Corsiva" pitchFamily="66" charset="0"/>
              </a:rPr>
              <a:t>«Куда бы мы ни обратили свой взор, мы видим проворное и трудолюбивое число </a:t>
            </a:r>
            <a:r>
              <a:rPr lang="ru-RU" sz="4800" b="1" dirty="0" err="1">
                <a:solidFill>
                  <a:srgbClr val="C00000"/>
                </a:solidFill>
                <a:latin typeface="Monotype Corsiva" pitchFamily="66" charset="0"/>
              </a:rPr>
              <a:t>π </a:t>
            </a:r>
            <a:r>
              <a:rPr lang="ru-RU" sz="4800" b="1" dirty="0">
                <a:solidFill>
                  <a:srgbClr val="C00000"/>
                </a:solidFill>
                <a:latin typeface="Monotype Corsiva" pitchFamily="66" charset="0"/>
              </a:rPr>
              <a:t>: оно заключено и в самом простом колесике, и в самой сложной автоматической машине»</a:t>
            </a:r>
            <a:br>
              <a:rPr lang="ru-RU" sz="4800" b="1" dirty="0">
                <a:solidFill>
                  <a:srgbClr val="C00000"/>
                </a:solidFill>
                <a:latin typeface="Monotype Corsiva" pitchFamily="66" charset="0"/>
              </a:rPr>
            </a:br>
            <a:r>
              <a:rPr lang="ru-RU" sz="4400" b="1" dirty="0">
                <a:solidFill>
                  <a:srgbClr val="C00000"/>
                </a:solidFill>
                <a:latin typeface="Monotype Corsiva" pitchFamily="66" charset="0"/>
              </a:rPr>
              <a:t>Ф. </a:t>
            </a:r>
            <a:r>
              <a:rPr lang="ru-RU" sz="4400" b="1" dirty="0" err="1">
                <a:solidFill>
                  <a:srgbClr val="C00000"/>
                </a:solidFill>
                <a:latin typeface="Monotype Corsiva" pitchFamily="66" charset="0"/>
              </a:rPr>
              <a:t>Кыпман</a:t>
            </a:r>
            <a:br>
              <a:rPr lang="ru-RU" sz="4400" dirty="0">
                <a:solidFill>
                  <a:srgbClr val="C00000"/>
                </a:solidFill>
              </a:rPr>
            </a:br>
            <a:r>
              <a:rPr lang="ru-RU" sz="4400" dirty="0"/>
              <a:t> </a:t>
            </a:r>
            <a:br>
              <a:rPr lang="ru-RU" sz="4800" dirty="0">
                <a:latin typeface="Monotype Corsiva" pitchFamily="66" charset="0"/>
              </a:rPr>
            </a:br>
            <a:endParaRPr lang="ru-RU" sz="4800" dirty="0">
              <a:latin typeface="Monotype Corsiva" pitchFamily="66" charset="0"/>
            </a:endParaRPr>
          </a:p>
        </p:txBody>
      </p:sp>
      <p:pic>
        <p:nvPicPr>
          <p:cNvPr id="3" name="Рисунок 2" descr="C:\Users\alex\Downloads\Pi-unrolled-720.b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972" y="4077072"/>
            <a:ext cx="9289032" cy="2308473"/>
          </a:xfrm>
          <a:prstGeom prst="rect">
            <a:avLst/>
          </a:prstGeom>
          <a:noFill/>
          <a:ln>
            <a:noFill/>
          </a:ln>
        </p:spPr>
      </p:pic>
    </p:spTree>
    <p:extLst>
      <p:ext uri="{BB962C8B-B14F-4D97-AF65-F5344CB8AC3E}">
        <p14:creationId xmlns:p14="http://schemas.microsoft.com/office/powerpoint/2010/main" val="3401786857"/>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«Само число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a:xfrm>
            <a:off x="1593437" y="1124744"/>
            <a:ext cx="7093264" cy="2952328"/>
          </a:xfrm>
        </p:spPr>
        <p:txBody>
          <a:bodyPr>
            <a:normAutofit fontScale="25000" lnSpcReduction="20000"/>
          </a:bodyPr>
          <a:lstStyle/>
          <a:p>
            <a:pPr algn="ctr">
              <a:buClr>
                <a:srgbClr val="465562"/>
              </a:buClr>
              <a:buNone/>
            </a:pPr>
            <a:r>
              <a:rPr lang="ru-RU" sz="17600" dirty="0">
                <a:latin typeface="Monotype Corsiva" pitchFamily="66" charset="0"/>
              </a:rPr>
              <a:t>   </a:t>
            </a:r>
            <a:r>
              <a:rPr lang="ru-RU" sz="17600" b="1" dirty="0">
                <a:latin typeface="Monotype Corsiva" pitchFamily="66" charset="0"/>
              </a:rPr>
              <a:t>Определение: </a:t>
            </a:r>
            <a:r>
              <a:rPr lang="ru-RU" sz="17600" b="1" dirty="0" err="1">
                <a:latin typeface="Monotype Corsiva" pitchFamily="66" charset="0"/>
              </a:rPr>
              <a:t>π </a:t>
            </a:r>
            <a:r>
              <a:rPr lang="ru-RU" sz="17600" b="1" dirty="0">
                <a:latin typeface="Monotype Corsiva" pitchFamily="66" charset="0"/>
              </a:rPr>
              <a:t>- математическая константа, выражающая отношение длины окружности к длине её диаметра. «Этому числу удавалось в течении тысячелетий держать в плену мысли и чувства не только математиков и астрономов, но и философов и художников".</a:t>
            </a:r>
          </a:p>
          <a:p>
            <a:pPr marL="246888" indent="-246888" algn="ctr"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pic>
        <p:nvPicPr>
          <p:cNvPr id="5" name="Рисунок 7" descr="C:\Documents and Settings\Admin\Рабочий стол\Вера __ Культура __ Наука и религия __ Разбор противоречий в Библии __ Библейское вычисление числа пи. Почему 3.0 вместо 3.14__files\f7e86cda.png"/>
          <p:cNvPicPr>
            <a:picLocks noChangeAspect="1" noChangeArrowheads="1"/>
          </p:cNvPicPr>
          <p:nvPr/>
        </p:nvPicPr>
        <p:blipFill>
          <a:blip r:embed="rId2" cstate="email"/>
          <a:srcRect/>
          <a:stretch>
            <a:fillRect/>
          </a:stretch>
        </p:blipFill>
        <p:spPr bwMode="auto">
          <a:xfrm>
            <a:off x="8974732" y="1268760"/>
            <a:ext cx="2160240" cy="2160240"/>
          </a:xfrm>
          <a:prstGeom prst="rect">
            <a:avLst/>
          </a:prstGeom>
          <a:noFill/>
          <a:ln w="9525">
            <a:noFill/>
            <a:miter lim="800000"/>
            <a:headEnd/>
            <a:tailEnd/>
          </a:ln>
        </p:spPr>
      </p:pic>
      <p:pic>
        <p:nvPicPr>
          <p:cNvPr id="12289" name="Picture 1" descr="311153_900 (1)"/>
          <p:cNvPicPr>
            <a:picLocks noChangeAspect="1" noChangeArrowheads="1"/>
          </p:cNvPicPr>
          <p:nvPr/>
        </p:nvPicPr>
        <p:blipFill>
          <a:blip r:embed="rId3" cstate="print"/>
          <a:srcRect/>
          <a:stretch>
            <a:fillRect/>
          </a:stretch>
        </p:blipFill>
        <p:spPr bwMode="auto">
          <a:xfrm>
            <a:off x="8523304" y="3643314"/>
            <a:ext cx="3227387" cy="2701925"/>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629916" y="260648"/>
            <a:ext cx="9782801" cy="1811040"/>
          </a:xfrm>
        </p:spPr>
        <p:txBody>
          <a:bodyPr>
            <a:normAutofit fontScale="90000"/>
          </a:bodyPr>
          <a:lstStyle/>
          <a:p>
            <a:pPr lvl="0">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b="1" dirty="0">
                <a:latin typeface="Monotype Corsiva" pitchFamily="66" charset="0"/>
              </a:rPr>
              <a:t>              </a:t>
            </a:r>
            <a:r>
              <a:rPr lang="ru-RU" sz="6700" b="1" dirty="0">
                <a:solidFill>
                  <a:srgbClr val="C00000"/>
                </a:solidFill>
                <a:latin typeface="Monotype Corsiva" pitchFamily="66" charset="0"/>
              </a:rPr>
              <a:t>«Само число </a:t>
            </a:r>
            <a:r>
              <a:rPr lang="el-GR" sz="6700" b="1" dirty="0">
                <a:solidFill>
                  <a:srgbClr val="C00000"/>
                </a:solidFill>
                <a:latin typeface="Times New Roman"/>
                <a:cs typeface="Times New Roman"/>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4" name="Прямоугольник 3"/>
          <p:cNvSpPr/>
          <p:nvPr/>
        </p:nvSpPr>
        <p:spPr>
          <a:xfrm>
            <a:off x="1485900" y="980728"/>
            <a:ext cx="5184576" cy="5016758"/>
          </a:xfrm>
          <a:prstGeom prst="rect">
            <a:avLst/>
          </a:prstGeom>
        </p:spPr>
        <p:txBody>
          <a:bodyPr wrap="square">
            <a:spAutoFit/>
          </a:bodyPr>
          <a:lstStyle/>
          <a:p>
            <a:pPr algn="ctr"/>
            <a:r>
              <a:rPr lang="ru-RU" sz="4000" b="1" dirty="0">
                <a:latin typeface="Monotype Corsiva" pitchFamily="66" charset="0"/>
              </a:rPr>
              <a:t>14 марта отмечается международный  День числа </a:t>
            </a:r>
            <a:r>
              <a:rPr lang="ru-RU" sz="4000" b="1" dirty="0" err="1">
                <a:latin typeface="Monotype Corsiva" pitchFamily="66" charset="0"/>
              </a:rPr>
              <a:t>π</a:t>
            </a:r>
            <a:r>
              <a:rPr lang="ru-RU" sz="4000" b="1" dirty="0">
                <a:latin typeface="Monotype Corsiva" pitchFamily="66" charset="0"/>
              </a:rPr>
              <a:t>. Поздравлять окружающих с днем </a:t>
            </a:r>
            <a:r>
              <a:rPr lang="ru-RU" sz="4000" b="1" dirty="0" err="1">
                <a:latin typeface="Monotype Corsiva" pitchFamily="66" charset="0"/>
              </a:rPr>
              <a:t>π </a:t>
            </a:r>
            <a:r>
              <a:rPr lang="ru-RU" sz="4000" b="1" dirty="0">
                <a:latin typeface="Monotype Corsiva" pitchFamily="66" charset="0"/>
              </a:rPr>
              <a:t>нужно в марте 14-го в 1:59:26, в соответствии с цифрами числа </a:t>
            </a:r>
            <a:r>
              <a:rPr lang="ru-RU" sz="4000" b="1" dirty="0" err="1">
                <a:latin typeface="Monotype Corsiva" pitchFamily="66" charset="0"/>
              </a:rPr>
              <a:t>π </a:t>
            </a:r>
            <a:r>
              <a:rPr lang="ru-RU" sz="4000" b="1" dirty="0">
                <a:latin typeface="Monotype Corsiva" pitchFamily="66" charset="0"/>
              </a:rPr>
              <a:t>– 3,1415926 … </a:t>
            </a:r>
          </a:p>
        </p:txBody>
      </p:sp>
      <p:pic>
        <p:nvPicPr>
          <p:cNvPr id="6" name="Picture 6" descr="http://upload.wikimedia.org/wikipedia/commons/thumb/e/e1/Prince-of-pi.jpg/200px-Prince-of-pi.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8542684" y="260648"/>
            <a:ext cx="3096344" cy="3888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http://upload.wikimedia.org/wikipedia/commons/thumb/d/d4/Pi_pie2.jpg/200px-Pi_pie2.jpg"/>
          <p:cNvPicPr>
            <a:picLocks noChangeAspect="1" noChangeArrowheads="1"/>
          </p:cNvPicPr>
          <p:nvPr/>
        </p:nvPicPr>
        <p:blipFill>
          <a:blip r:embed="rId3" cstate="print"/>
          <a:srcRect/>
          <a:stretch>
            <a:fillRect/>
          </a:stretch>
        </p:blipFill>
        <p:spPr bwMode="auto">
          <a:xfrm>
            <a:off x="6598468" y="3645024"/>
            <a:ext cx="3598698" cy="2741846"/>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«Само число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15" name="TextBox 14"/>
          <p:cNvSpPr txBox="1"/>
          <p:nvPr/>
        </p:nvSpPr>
        <p:spPr>
          <a:xfrm>
            <a:off x="1773932" y="1124744"/>
            <a:ext cx="4824536" cy="5093702"/>
          </a:xfrm>
          <a:prstGeom prst="rect">
            <a:avLst/>
          </a:prstGeom>
          <a:noFill/>
        </p:spPr>
        <p:txBody>
          <a:bodyPr wrap="square" rtlCol="0">
            <a:spAutoFit/>
          </a:bodyPr>
          <a:lstStyle/>
          <a:p>
            <a:pPr algn="ctr">
              <a:lnSpc>
                <a:spcPct val="90000"/>
              </a:lnSpc>
            </a:pPr>
            <a:r>
              <a:rPr lang="ru-RU" sz="4000" b="1" dirty="0">
                <a:latin typeface="Monotype Corsiva" pitchFamily="66" charset="0"/>
              </a:rPr>
              <a:t>Кто и когда впервые открыл число , до сих пор остается загадкой. Известно, что строители древнего Вавилона уже вовсю пользовались им при проектировании. Они принимали </a:t>
            </a:r>
            <a:r>
              <a:rPr lang="ru-RU" sz="4000" b="1" dirty="0">
                <a:latin typeface="Monotype Corsiva" pitchFamily="66" charset="0"/>
                <a:cs typeface="Times New Roman"/>
              </a:rPr>
              <a:t>π</a:t>
            </a:r>
            <a:r>
              <a:rPr lang="ru-RU" sz="4000" b="1" dirty="0">
                <a:latin typeface="Monotype Corsiva" pitchFamily="66" charset="0"/>
              </a:rPr>
              <a:t>=3,125.</a:t>
            </a:r>
          </a:p>
        </p:txBody>
      </p:sp>
      <p:pic>
        <p:nvPicPr>
          <p:cNvPr id="27658" name="Picture 10" descr="Pieter_Bruegel_the_Elder_-_The_Tower_of_Babel_(Vienna)_-_Google_Art_Project_-_edited"/>
          <p:cNvPicPr>
            <a:picLocks noChangeAspect="1" noChangeArrowheads="1"/>
          </p:cNvPicPr>
          <p:nvPr/>
        </p:nvPicPr>
        <p:blipFill>
          <a:blip r:embed="rId2" cstate="print"/>
          <a:srcRect/>
          <a:stretch>
            <a:fillRect/>
          </a:stretch>
        </p:blipFill>
        <p:spPr bwMode="auto">
          <a:xfrm>
            <a:off x="6454452" y="1556792"/>
            <a:ext cx="4896544" cy="4394080"/>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«Само число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6814492" y="1268760"/>
            <a:ext cx="4726259"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a:ln>
                  <a:noFill/>
                </a:ln>
                <a:effectLst/>
                <a:latin typeface="Monotype Corsiva" pitchFamily="66" charset="0"/>
                <a:ea typeface="Times New Roman" pitchFamily="18" charset="0"/>
                <a:cs typeface="Times New Roman" pitchFamily="18" charset="0"/>
              </a:rPr>
              <a:t>Уильям Джонс (1675-1749) ввел символ "</a:t>
            </a:r>
            <a:r>
              <a:rPr kumimoji="0" lang="ru-RU" sz="3600" b="1" i="0" u="none" strike="noStrike" cap="none" normalizeH="0" baseline="0" dirty="0" err="1">
                <a:ln>
                  <a:noFill/>
                </a:ln>
                <a:effectLst/>
                <a:latin typeface="Monotype Corsiva" pitchFamily="66" charset="0"/>
                <a:ea typeface="Times New Roman" pitchFamily="18" charset="0"/>
                <a:cs typeface="Times New Roman" pitchFamily="18" charset="0"/>
              </a:rPr>
              <a:t>π</a:t>
            </a:r>
            <a:r>
              <a:rPr kumimoji="0" lang="ru-RU" sz="3600" b="1" i="0" u="none" strike="noStrike" cap="none" normalizeH="0" baseline="0" dirty="0">
                <a:ln>
                  <a:noFill/>
                </a:ln>
                <a:effectLst/>
                <a:latin typeface="Monotype Corsiva" pitchFamily="66" charset="0"/>
                <a:ea typeface="Times New Roman" pitchFamily="18" charset="0"/>
                <a:cs typeface="Times New Roman" pitchFamily="18" charset="0"/>
              </a:rPr>
              <a:t>" в 1706 году. Это обозначение происходит от начальной буквы греческих слов </a:t>
            </a:r>
            <a:r>
              <a:rPr kumimoji="0" lang="ru-RU" sz="3600" b="1" i="0" u="none" strike="noStrike" cap="none" normalizeH="0" baseline="0" dirty="0" err="1">
                <a:ln>
                  <a:noFill/>
                </a:ln>
                <a:effectLst/>
                <a:latin typeface="Monotype Corsiva" pitchFamily="66" charset="0"/>
                <a:ea typeface="Times New Roman" pitchFamily="18" charset="0"/>
                <a:cs typeface="Times New Roman" pitchFamily="18" charset="0"/>
              </a:rPr>
              <a:t>περιφέρεια </a:t>
            </a:r>
            <a:r>
              <a:rPr kumimoji="0" lang="ru-RU" sz="3600" b="1" i="0" u="none" strike="noStrike" cap="none" normalizeH="0" baseline="0" dirty="0">
                <a:ln>
                  <a:noFill/>
                </a:ln>
                <a:effectLst/>
                <a:latin typeface="Monotype Corsiva" pitchFamily="66" charset="0"/>
                <a:ea typeface="Times New Roman" pitchFamily="18" charset="0"/>
                <a:cs typeface="Times New Roman" pitchFamily="18" charset="0"/>
              </a:rPr>
              <a:t>окружность, периферия и </a:t>
            </a:r>
            <a:r>
              <a:rPr kumimoji="0" lang="ru-RU" sz="3600" b="1" i="0" u="none" strike="noStrike" cap="none" normalizeH="0" baseline="0" dirty="0" err="1">
                <a:ln>
                  <a:noFill/>
                </a:ln>
                <a:effectLst/>
                <a:latin typeface="Monotype Corsiva" pitchFamily="66" charset="0"/>
                <a:ea typeface="Times New Roman" pitchFamily="18" charset="0"/>
                <a:cs typeface="Times New Roman" pitchFamily="18" charset="0"/>
              </a:rPr>
              <a:t>περίμετρος </a:t>
            </a:r>
            <a:r>
              <a:rPr kumimoji="0" lang="ru-RU" sz="3600" b="1" i="0" u="none" strike="noStrike" cap="none" normalizeH="0" baseline="0" dirty="0">
                <a:ln>
                  <a:noFill/>
                </a:ln>
                <a:effectLst/>
                <a:latin typeface="Monotype Corsiva" pitchFamily="66" charset="0"/>
                <a:ea typeface="Times New Roman" pitchFamily="18" charset="0"/>
                <a:cs typeface="Times New Roman" pitchFamily="18" charset="0"/>
              </a:rPr>
              <a:t>периметр.</a:t>
            </a:r>
            <a:endParaRPr kumimoji="0" lang="ru-RU" sz="3600" b="1" i="0" u="none" strike="noStrike" cap="none" normalizeH="0" baseline="0" dirty="0">
              <a:ln>
                <a:noFill/>
              </a:ln>
              <a:effectLst/>
              <a:latin typeface="Monotype Corsiva" pitchFamily="66" charset="0"/>
              <a:cs typeface="Arial" pitchFamily="34" charset="0"/>
            </a:endParaRPr>
          </a:p>
        </p:txBody>
      </p:sp>
      <p:pic>
        <p:nvPicPr>
          <p:cNvPr id="7" name="Picture 2" descr="Картинка 1 из 4009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917948" y="1340767"/>
            <a:ext cx="3960440" cy="5176325"/>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«Само число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5086300" y="924689"/>
            <a:ext cx="6454451"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3600" b="1" dirty="0">
                <a:latin typeface="Monotype Corsiva" pitchFamily="66" charset="0"/>
              </a:rPr>
              <a:t>Открывателями числа </a:t>
            </a:r>
            <a:r>
              <a:rPr lang="ru-RU" sz="3600" b="1" dirty="0" err="1">
                <a:latin typeface="Monotype Corsiva" pitchFamily="66" charset="0"/>
              </a:rPr>
              <a:t>π </a:t>
            </a:r>
            <a:r>
              <a:rPr lang="ru-RU" sz="3600" b="1" dirty="0">
                <a:latin typeface="Monotype Corsiva" pitchFamily="66" charset="0"/>
              </a:rPr>
              <a:t>можно считать людей доисторического</a:t>
            </a:r>
            <a:r>
              <a:rPr lang="ru-RU" sz="3600" b="1" dirty="0"/>
              <a:t> </a:t>
            </a:r>
            <a:r>
              <a:rPr lang="ru-RU" sz="3600" b="1" dirty="0">
                <a:latin typeface="Monotype Corsiva" pitchFamily="66" charset="0"/>
              </a:rPr>
              <a:t>времени, которые при плетении корзин заметили, что для того, чтобы получить корзину нужного диаметра, необходимо брать прутья в 3 раза длиннее его. Найдены таблички из обожженной глины в Месопотамии, на которых зафиксирован данный факт.</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7" name="Picture 3" descr="C:\Documents and Settings\User\Рабочий стол\пи\pi.gif"/>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341884" y="1052736"/>
            <a:ext cx="3948434" cy="11255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descr="300px-Radius_and_diameter.png"/>
          <p:cNvPicPr>
            <a:picLocks noChangeAspect="1"/>
          </p:cNvPicPr>
          <p:nvPr/>
        </p:nvPicPr>
        <p:blipFill>
          <a:blip r:embed="rId3" cstate="print"/>
          <a:stretch>
            <a:fillRect/>
          </a:stretch>
        </p:blipFill>
        <p:spPr>
          <a:xfrm>
            <a:off x="2566020" y="2348880"/>
            <a:ext cx="3071834" cy="2387728"/>
          </a:xfrm>
          <a:prstGeom prst="rect">
            <a:avLst/>
          </a:prstGeom>
          <a:ln>
            <a:noFill/>
          </a:ln>
          <a:effectLst>
            <a:softEdge rad="112500"/>
          </a:effectLst>
        </p:spPr>
      </p:pic>
      <p:pic>
        <p:nvPicPr>
          <p:cNvPr id="9" name="Рисунок 8" descr="птикнри.jpeg"/>
          <p:cNvPicPr>
            <a:picLocks noChangeAspect="1"/>
          </p:cNvPicPr>
          <p:nvPr/>
        </p:nvPicPr>
        <p:blipFill>
          <a:blip r:embed="rId4" cstate="print"/>
          <a:stretch>
            <a:fillRect/>
          </a:stretch>
        </p:blipFill>
        <p:spPr>
          <a:xfrm>
            <a:off x="1341884" y="3789040"/>
            <a:ext cx="2314591" cy="2571768"/>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«Методы вычисления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5086300" y="825896"/>
            <a:ext cx="6454451"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4000" b="1" dirty="0">
                <a:latin typeface="Monotype Corsiva" pitchFamily="66" charset="0"/>
              </a:rPr>
              <a:t>Архимед, возможно, первым предложил способ вычисления </a:t>
            </a:r>
            <a:r>
              <a:rPr lang="ru-RU" sz="4000" b="1" dirty="0" err="1">
                <a:latin typeface="Monotype Corsiva" pitchFamily="66" charset="0"/>
              </a:rPr>
              <a:t>π </a:t>
            </a:r>
            <a:r>
              <a:rPr lang="ru-RU" sz="4000" b="1" dirty="0">
                <a:latin typeface="Monotype Corsiva" pitchFamily="66" charset="0"/>
              </a:rPr>
              <a:t>математическим способом. Для этого он вписывал в окружность и описывал около неё правильные многоугольники.</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15" name="Picture 2" descr="Картинка 4 из 18868">
            <a:hlinkClick r:id="rId2"/>
          </p:cNvPr>
          <p:cNvPicPr>
            <a:picLocks noChangeAspect="1" noChangeArrowheads="1"/>
          </p:cNvPicPr>
          <p:nvPr/>
        </p:nvPicPr>
        <p:blipFill>
          <a:blip r:embed="rId3" cstate="print"/>
          <a:srcRect/>
          <a:stretch>
            <a:fillRect/>
          </a:stretch>
        </p:blipFill>
        <p:spPr bwMode="auto">
          <a:xfrm>
            <a:off x="1989956" y="1340768"/>
            <a:ext cx="2413000" cy="2709863"/>
          </a:xfrm>
          <a:prstGeom prst="rect">
            <a:avLst/>
          </a:prstGeom>
          <a:ln>
            <a:noFill/>
          </a:ln>
          <a:effectLst>
            <a:softEdge rad="112500"/>
          </a:effectLst>
        </p:spPr>
      </p:pic>
      <p:pic>
        <p:nvPicPr>
          <p:cNvPr id="16" name="Picture 1" descr="C:\Documents and Settings\User\Рабочий стол\пи\дробь.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02324" y="4869160"/>
            <a:ext cx="6408712" cy="1791642"/>
          </a:xfrm>
          <a:prstGeom prst="rect">
            <a:avLst/>
          </a:prstGeom>
          <a:ln>
            <a:noFill/>
          </a:ln>
          <a:effectLst>
            <a:softEdge rad="112500"/>
          </a:effectLst>
        </p:spPr>
      </p:pic>
      <p:pic>
        <p:nvPicPr>
          <p:cNvPr id="29698" name="Picture 2" descr="Конкурс пи (1)"/>
          <p:cNvPicPr>
            <a:picLocks noChangeAspect="1" noChangeArrowheads="1"/>
          </p:cNvPicPr>
          <p:nvPr/>
        </p:nvPicPr>
        <p:blipFill>
          <a:blip r:embed="rId5" cstate="print"/>
          <a:srcRect l="-4546" t="-3947" r="-3787" b="-3290"/>
          <a:stretch>
            <a:fillRect/>
          </a:stretch>
        </p:blipFill>
        <p:spPr bwMode="auto">
          <a:xfrm>
            <a:off x="2710036" y="4169683"/>
            <a:ext cx="2352278" cy="2688317"/>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«Методы вычисления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9217" name="Rectangle 1"/>
          <p:cNvSpPr>
            <a:spLocks noChangeArrowheads="1"/>
          </p:cNvSpPr>
          <p:nvPr/>
        </p:nvSpPr>
        <p:spPr bwMode="auto">
          <a:xfrm>
            <a:off x="4870276" y="830978"/>
            <a:ext cx="6670475" cy="72327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fontAlgn="base">
              <a:spcBef>
                <a:spcPct val="0"/>
              </a:spcBef>
              <a:spcAft>
                <a:spcPct val="0"/>
              </a:spcAft>
            </a:pPr>
            <a:r>
              <a:rPr lang="ru-RU" sz="3600" b="1" dirty="0">
                <a:latin typeface="Monotype Corsiva" pitchFamily="66" charset="0"/>
              </a:rPr>
              <a:t>Ближе всего к точному </a:t>
            </a:r>
          </a:p>
          <a:p>
            <a:pPr algn="r" fontAlgn="base">
              <a:spcBef>
                <a:spcPct val="0"/>
              </a:spcBef>
              <a:spcAft>
                <a:spcPct val="0"/>
              </a:spcAft>
            </a:pPr>
            <a:r>
              <a:rPr lang="ru-RU" sz="3600" b="1" dirty="0">
                <a:latin typeface="Monotype Corsiva" pitchFamily="66" charset="0"/>
              </a:rPr>
              <a:t>значению  подошли в Китае.</a:t>
            </a:r>
          </a:p>
          <a:p>
            <a:pPr algn="r" fontAlgn="base">
              <a:spcBef>
                <a:spcPct val="0"/>
              </a:spcBef>
              <a:spcAft>
                <a:spcPct val="0"/>
              </a:spcAft>
            </a:pPr>
            <a:r>
              <a:rPr lang="ru-RU" sz="3600" b="1" dirty="0">
                <a:latin typeface="Monotype Corsiva" pitchFamily="66" charset="0"/>
              </a:rPr>
              <a:t> Его вычислил в V веке н. э. </a:t>
            </a:r>
          </a:p>
          <a:p>
            <a:pPr algn="r" fontAlgn="base">
              <a:spcBef>
                <a:spcPct val="0"/>
              </a:spcBef>
              <a:spcAft>
                <a:spcPct val="0"/>
              </a:spcAft>
            </a:pPr>
            <a:r>
              <a:rPr lang="ru-RU" sz="3600" b="1" dirty="0">
                <a:latin typeface="Monotype Corsiva" pitchFamily="66" charset="0"/>
              </a:rPr>
              <a:t>знаменитый китайский</a:t>
            </a:r>
          </a:p>
          <a:p>
            <a:pPr algn="r" fontAlgn="base">
              <a:spcBef>
                <a:spcPct val="0"/>
              </a:spcBef>
              <a:spcAft>
                <a:spcPct val="0"/>
              </a:spcAft>
            </a:pPr>
            <a:r>
              <a:rPr lang="ru-RU" sz="3600" b="1" dirty="0">
                <a:latin typeface="Monotype Corsiva" pitchFamily="66" charset="0"/>
              </a:rPr>
              <a:t> астроном </a:t>
            </a:r>
            <a:r>
              <a:rPr lang="ru-RU" sz="3600" b="1" dirty="0" err="1">
                <a:latin typeface="Monotype Corsiva" pitchFamily="66" charset="0"/>
              </a:rPr>
              <a:t>Цзу</a:t>
            </a:r>
            <a:r>
              <a:rPr lang="ru-RU" sz="3600" b="1" dirty="0">
                <a:latin typeface="Monotype Corsiva" pitchFamily="66" charset="0"/>
              </a:rPr>
              <a:t> </a:t>
            </a:r>
            <a:r>
              <a:rPr lang="ru-RU" sz="3600" b="1" dirty="0" err="1">
                <a:latin typeface="Monotype Corsiva" pitchFamily="66" charset="0"/>
              </a:rPr>
              <a:t>Чунь</a:t>
            </a:r>
            <a:r>
              <a:rPr lang="ru-RU" sz="3600" b="1" dirty="0">
                <a:latin typeface="Monotype Corsiva" pitchFamily="66" charset="0"/>
              </a:rPr>
              <a:t> </a:t>
            </a:r>
            <a:r>
              <a:rPr lang="ru-RU" sz="3600" b="1" dirty="0" err="1">
                <a:latin typeface="Monotype Corsiva" pitchFamily="66" charset="0"/>
              </a:rPr>
              <a:t>Чжи</a:t>
            </a:r>
            <a:r>
              <a:rPr lang="ru-RU" sz="3600" b="1" dirty="0">
                <a:latin typeface="Monotype Corsiva" pitchFamily="66" charset="0"/>
              </a:rPr>
              <a:t>. Вычислялось  довольно </a:t>
            </a:r>
          </a:p>
          <a:p>
            <a:pPr algn="r" fontAlgn="base">
              <a:spcBef>
                <a:spcPct val="0"/>
              </a:spcBef>
              <a:spcAft>
                <a:spcPct val="0"/>
              </a:spcAft>
            </a:pPr>
            <a:r>
              <a:rPr lang="ru-RU" sz="3600" b="1" dirty="0">
                <a:latin typeface="Monotype Corsiva" pitchFamily="66" charset="0"/>
              </a:rPr>
              <a:t>просто. Надо было дважды </a:t>
            </a:r>
          </a:p>
          <a:p>
            <a:pPr algn="r" fontAlgn="base">
              <a:spcBef>
                <a:spcPct val="0"/>
              </a:spcBef>
              <a:spcAft>
                <a:spcPct val="0"/>
              </a:spcAft>
            </a:pPr>
            <a:r>
              <a:rPr lang="ru-RU" sz="3600" b="1" dirty="0">
                <a:latin typeface="Monotype Corsiva" pitchFamily="66" charset="0"/>
              </a:rPr>
              <a:t>написать нечетные числа: 11 33 55, а потом, разделив их пополам, поместить первое в знаменатель дроби, а второе – в числитель   </a:t>
            </a:r>
            <a:endParaRPr lang="ru-RU" sz="3600" dirty="0"/>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1026" name="Picture 2"/>
          <p:cNvPicPr>
            <a:picLocks noGrp="1" noChangeAspect="1" noChangeArrowheads="1"/>
          </p:cNvPicPr>
          <p:nvPr>
            <p:ph idx="1"/>
          </p:nvPr>
        </p:nvPicPr>
        <p:blipFill>
          <a:blip r:embed="rId2" cstate="print"/>
          <a:srcRect/>
          <a:stretch>
            <a:fillRect/>
          </a:stretch>
        </p:blipFill>
        <p:spPr bwMode="auto">
          <a:xfrm>
            <a:off x="1413892" y="1052736"/>
            <a:ext cx="5112568" cy="3429000"/>
          </a:xfrm>
          <a:prstGeom prst="rect">
            <a:avLst/>
          </a:prstGeom>
          <a:ln>
            <a:noFill/>
          </a:ln>
          <a:effectLst>
            <a:softEdge rad="112500"/>
          </a:effectLst>
        </p:spPr>
      </p:pic>
      <p:sp>
        <p:nvSpPr>
          <p:cNvPr id="8" name="TextBox 7"/>
          <p:cNvSpPr txBox="1"/>
          <p:nvPr/>
        </p:nvSpPr>
        <p:spPr>
          <a:xfrm>
            <a:off x="2277988" y="5085184"/>
            <a:ext cx="1391728" cy="923330"/>
          </a:xfrm>
          <a:prstGeom prst="rect">
            <a:avLst/>
          </a:prstGeom>
          <a:noFill/>
        </p:spPr>
        <p:txBody>
          <a:bodyPr wrap="none" rtlCol="0">
            <a:spAutoFit/>
          </a:bodyPr>
          <a:lstStyle/>
          <a:p>
            <a:pPr>
              <a:lnSpc>
                <a:spcPct val="90000"/>
              </a:lnSpc>
            </a:pPr>
            <a:r>
              <a:rPr lang="el-GR" sz="6000" dirty="0">
                <a:latin typeface="Times New Roman"/>
                <a:cs typeface="Times New Roman"/>
              </a:rPr>
              <a:t>π</a:t>
            </a:r>
            <a:r>
              <a:rPr lang="ru-RU" sz="6000" dirty="0">
                <a:latin typeface="Times New Roman"/>
                <a:cs typeface="Times New Roman"/>
              </a:rPr>
              <a:t> = </a:t>
            </a:r>
            <a:endParaRPr lang="ru-RU" sz="6000" dirty="0"/>
          </a:p>
        </p:txBody>
      </p:sp>
      <p:graphicFrame>
        <p:nvGraphicFramePr>
          <p:cNvPr id="9" name="Объект 8"/>
          <p:cNvGraphicFramePr>
            <a:graphicFrameLocks noChangeAspect="1"/>
          </p:cNvGraphicFramePr>
          <p:nvPr/>
        </p:nvGraphicFramePr>
        <p:xfrm>
          <a:off x="3502124" y="4941168"/>
          <a:ext cx="1584176" cy="1374093"/>
        </p:xfrm>
        <a:graphic>
          <a:graphicData uri="http://schemas.openxmlformats.org/presentationml/2006/ole">
            <mc:AlternateContent xmlns:mc="http://schemas.openxmlformats.org/markup-compatibility/2006">
              <mc:Choice xmlns:v="urn:schemas-microsoft-com:vml" Requires="v">
                <p:oleObj name="Формула" r:id="rId3" imgW="291960" imgH="393480" progId="Equation.3">
                  <p:embed/>
                </p:oleObj>
              </mc:Choice>
              <mc:Fallback>
                <p:oleObj name="Формула" r:id="rId3" imgW="291960" imgH="393480" progId="Equation.3">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2124" y="4941168"/>
                        <a:ext cx="1584176" cy="137409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20426387"/>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«Методы вычисления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5086300" y="1201688"/>
            <a:ext cx="6454451" cy="55707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3600" b="1" dirty="0">
                <a:latin typeface="Monotype Corsiva" pitchFamily="66" charset="0"/>
              </a:rPr>
              <a:t>В начале XVII века голландский математик из Кёльна </a:t>
            </a:r>
            <a:r>
              <a:rPr lang="ru-RU" sz="3600" b="1" dirty="0" err="1">
                <a:latin typeface="Monotype Corsiva" pitchFamily="66" charset="0"/>
              </a:rPr>
              <a:t>Лудольф</a:t>
            </a:r>
            <a:r>
              <a:rPr lang="ru-RU" sz="3600" b="1" dirty="0">
                <a:latin typeface="Monotype Corsiva" pitchFamily="66" charset="0"/>
              </a:rPr>
              <a:t> </a:t>
            </a:r>
            <a:r>
              <a:rPr lang="ru-RU" sz="3600" b="1" dirty="0" err="1">
                <a:latin typeface="Monotype Corsiva" pitchFamily="66" charset="0"/>
              </a:rPr>
              <a:t>ван</a:t>
            </a:r>
            <a:r>
              <a:rPr lang="ru-RU" sz="3600" b="1" dirty="0">
                <a:latin typeface="Monotype Corsiva" pitchFamily="66" charset="0"/>
              </a:rPr>
              <a:t> </a:t>
            </a:r>
            <a:r>
              <a:rPr lang="ru-RU" sz="3600" b="1" dirty="0" err="1">
                <a:latin typeface="Monotype Corsiva" pitchFamily="66" charset="0"/>
              </a:rPr>
              <a:t>Цейлен</a:t>
            </a:r>
            <a:r>
              <a:rPr lang="ru-RU" sz="3600" b="1" dirty="0">
                <a:latin typeface="Monotype Corsiva" pitchFamily="66" charset="0"/>
              </a:rPr>
              <a:t> нашёл 32 правильных десятичных знака. С тех пор значение числа  с 32 десятичными знаками получило название числа </a:t>
            </a:r>
            <a:r>
              <a:rPr lang="ru-RU" sz="3600" b="1" dirty="0" err="1">
                <a:latin typeface="Monotype Corsiva" pitchFamily="66" charset="0"/>
              </a:rPr>
              <a:t>Лудольфа</a:t>
            </a:r>
            <a:r>
              <a:rPr lang="ru-RU" sz="3600" b="1" dirty="0">
                <a:latin typeface="Monotype Corsiva" pitchFamily="66" charset="0"/>
              </a:rPr>
              <a:t>. На это он потратил 10 лет своей жизни!</a:t>
            </a: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5" name="Picture 2" descr="http://im8-tub-ru.yandex.net/i?id=410884926-64-7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45940" y="1124744"/>
            <a:ext cx="3154363" cy="42148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spcBef>
                <a:spcPts val="0"/>
              </a:spcBef>
            </a:pPr>
            <a:r>
              <a:rPr lang="ru-RU" sz="6600" b="1" dirty="0">
                <a:solidFill>
                  <a:srgbClr val="C00000"/>
                </a:solidFill>
                <a:latin typeface="Monotype Corsiva" pitchFamily="66" charset="0"/>
              </a:rPr>
              <a:t>«Методы вычисления </a:t>
            </a:r>
            <a:r>
              <a:rPr lang="ru-RU" sz="6600" b="1" dirty="0" err="1">
                <a:solidFill>
                  <a:srgbClr val="C00000"/>
                </a:solidFill>
                <a:latin typeface="Monotype Corsiva" pitchFamily="66" charset="0"/>
              </a:rPr>
              <a:t>π</a:t>
            </a:r>
            <a:r>
              <a:rPr lang="ru-RU" sz="6600" b="1" dirty="0">
                <a:solidFill>
                  <a:srgbClr val="C00000"/>
                </a:solidFill>
                <a:latin typeface="Monotype Corsiva" pitchFamily="66" charset="0"/>
              </a:rPr>
              <a:t>»</a:t>
            </a:r>
            <a:endParaRPr lang="ru-RU" sz="6600" b="0" i="0" dirty="0">
              <a:solidFill>
                <a:srgbClr val="465562">
                  <a:lumMod val="75000"/>
                </a:srgbClr>
              </a:solidFill>
              <a:latin typeface="Euphemia"/>
              <a:ea typeface="+mj-ea"/>
              <a:cs typeface="+mj-cs"/>
            </a:endParaRPr>
          </a:p>
        </p:txBody>
      </p:sp>
      <p:graphicFrame>
        <p:nvGraphicFramePr>
          <p:cNvPr id="6" name="Объект 5"/>
          <p:cNvGraphicFramePr>
            <a:graphicFrameLocks noGrp="1"/>
          </p:cNvGraphicFramePr>
          <p:nvPr>
            <p:ph sz="half" idx="1"/>
            <p:extLst>
              <p:ext uri="{D42A27DB-BD31-4B8C-83A1-F6EECF244321}">
                <p14:modId xmlns:p14="http://schemas.microsoft.com/office/powerpoint/2010/main" val="417259217"/>
              </p:ext>
            </p:extLst>
          </p:nvPr>
        </p:nvGraphicFramePr>
        <p:xfrm>
          <a:off x="1629916" y="1313384"/>
          <a:ext cx="9793088"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одержимое 4"/>
          <p:cNvSpPr>
            <a:spLocks noGrp="1"/>
          </p:cNvSpPr>
          <p:nvPr>
            <p:ph sz="half" idx="2"/>
          </p:nvPr>
        </p:nvSpPr>
        <p:spPr/>
        <p:txBody>
          <a:bodyPr/>
          <a:lstStyle/>
          <a:p>
            <a:endParaRPr lang="ru-RU"/>
          </a:p>
        </p:txBody>
      </p:sp>
    </p:spTree>
    <p:extLst>
      <p:ext uri="{BB962C8B-B14F-4D97-AF65-F5344CB8AC3E}">
        <p14:creationId xmlns:p14="http://schemas.microsoft.com/office/powerpoint/2010/main" val="513726968"/>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«Методы вычисления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1557908" y="799909"/>
            <a:ext cx="9982843" cy="71711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2800" b="1" dirty="0">
                <a:latin typeface="Monotype Corsiva" pitchFamily="66" charset="0"/>
              </a:rPr>
              <a:t>Леонардо Фибоначчи (около 1220г.) - три первых точных знака числа </a:t>
            </a:r>
            <a:r>
              <a:rPr lang="ru-RU" sz="2800" b="1" dirty="0" err="1">
                <a:latin typeface="Monotype Corsiva" pitchFamily="66" charset="0"/>
              </a:rPr>
              <a:t>π</a:t>
            </a:r>
            <a:endParaRPr lang="ru-RU" sz="2800" b="1" dirty="0">
              <a:latin typeface="Monotype Corsiva" pitchFamily="66" charset="0"/>
            </a:endParaRPr>
          </a:p>
          <a:p>
            <a:pPr fontAlgn="base">
              <a:spcBef>
                <a:spcPct val="0"/>
              </a:spcBef>
              <a:spcAft>
                <a:spcPct val="0"/>
              </a:spcAft>
            </a:pPr>
            <a:r>
              <a:rPr lang="ru-RU" sz="2800" b="1" dirty="0">
                <a:latin typeface="Monotype Corsiva" pitchFamily="66" charset="0"/>
              </a:rPr>
              <a:t> Андриан </a:t>
            </a:r>
            <a:r>
              <a:rPr lang="ru-RU" sz="2800" b="1" dirty="0" err="1">
                <a:latin typeface="Monotype Corsiva" pitchFamily="66" charset="0"/>
              </a:rPr>
              <a:t>Антонис</a:t>
            </a:r>
            <a:r>
              <a:rPr lang="ru-RU" sz="2800" b="1" dirty="0">
                <a:latin typeface="Monotype Corsiva" pitchFamily="66" charset="0"/>
              </a:rPr>
              <a:t> - 6 точных десятичных знаков (в XVI в.); </a:t>
            </a:r>
          </a:p>
          <a:p>
            <a:pPr fontAlgn="base">
              <a:spcBef>
                <a:spcPct val="0"/>
              </a:spcBef>
              <a:spcAft>
                <a:spcPct val="0"/>
              </a:spcAft>
            </a:pPr>
            <a:r>
              <a:rPr lang="ru-RU" sz="2800" b="1" dirty="0" err="1">
                <a:latin typeface="Monotype Corsiva" pitchFamily="66" charset="0"/>
              </a:rPr>
              <a:t>Цзу</a:t>
            </a:r>
            <a:r>
              <a:rPr lang="ru-RU" sz="2800" b="1" dirty="0">
                <a:latin typeface="Monotype Corsiva" pitchFamily="66" charset="0"/>
              </a:rPr>
              <a:t> </a:t>
            </a:r>
            <a:r>
              <a:rPr lang="ru-RU" sz="2800" b="1" dirty="0" err="1">
                <a:latin typeface="Monotype Corsiva" pitchFamily="66" charset="0"/>
              </a:rPr>
              <a:t>Чун-чжи</a:t>
            </a:r>
            <a:r>
              <a:rPr lang="ru-RU" sz="2800" b="1" dirty="0">
                <a:latin typeface="Monotype Corsiva" pitchFamily="66" charset="0"/>
              </a:rPr>
              <a:t> (Китай) – 7 десятичных знаков (V в.н.э.); </a:t>
            </a:r>
          </a:p>
          <a:p>
            <a:pPr fontAlgn="base">
              <a:spcBef>
                <a:spcPct val="0"/>
              </a:spcBef>
              <a:spcAft>
                <a:spcPct val="0"/>
              </a:spcAft>
            </a:pPr>
            <a:r>
              <a:rPr lang="ru-RU" sz="2800" b="1" dirty="0">
                <a:latin typeface="Monotype Corsiva" pitchFamily="66" charset="0"/>
              </a:rPr>
              <a:t>Франсуа Виет – 9 десятичных знаков; </a:t>
            </a:r>
          </a:p>
          <a:p>
            <a:pPr fontAlgn="base">
              <a:spcBef>
                <a:spcPct val="0"/>
              </a:spcBef>
              <a:spcAft>
                <a:spcPct val="0"/>
              </a:spcAft>
            </a:pPr>
            <a:r>
              <a:rPr lang="ru-RU" sz="2800" b="1" dirty="0">
                <a:latin typeface="Monotype Corsiva" pitchFamily="66" charset="0"/>
              </a:rPr>
              <a:t>Андриан </a:t>
            </a:r>
            <a:r>
              <a:rPr lang="ru-RU" sz="2800" b="1" dirty="0" err="1">
                <a:latin typeface="Monotype Corsiva" pitchFamily="66" charset="0"/>
              </a:rPr>
              <a:t>ван</a:t>
            </a:r>
            <a:r>
              <a:rPr lang="ru-RU" sz="2800" b="1" dirty="0">
                <a:latin typeface="Monotype Corsiva" pitchFamily="66" charset="0"/>
              </a:rPr>
              <a:t> </a:t>
            </a:r>
            <a:r>
              <a:rPr lang="ru-RU" sz="2800" b="1" dirty="0" err="1">
                <a:latin typeface="Monotype Corsiva" pitchFamily="66" charset="0"/>
              </a:rPr>
              <a:t>Ромен</a:t>
            </a:r>
            <a:r>
              <a:rPr lang="ru-RU" sz="2800" b="1" dirty="0">
                <a:latin typeface="Monotype Corsiva" pitchFamily="66" charset="0"/>
              </a:rPr>
              <a:t> – 15 десятичных знаков (1593г.); </a:t>
            </a:r>
          </a:p>
          <a:p>
            <a:pPr fontAlgn="base">
              <a:spcBef>
                <a:spcPct val="0"/>
              </a:spcBef>
              <a:spcAft>
                <a:spcPct val="0"/>
              </a:spcAft>
            </a:pPr>
            <a:r>
              <a:rPr lang="ru-RU" sz="2800" b="1" dirty="0">
                <a:latin typeface="Monotype Corsiva" pitchFamily="66" charset="0"/>
              </a:rPr>
              <a:t>Аль-Каши – 17 знаков после запятой (XV в.) </a:t>
            </a:r>
          </a:p>
          <a:p>
            <a:pPr fontAlgn="base">
              <a:spcBef>
                <a:spcPct val="0"/>
              </a:spcBef>
              <a:spcAft>
                <a:spcPct val="0"/>
              </a:spcAft>
            </a:pPr>
            <a:r>
              <a:rPr lang="ru-RU" sz="2800" b="1" dirty="0" err="1">
                <a:latin typeface="Monotype Corsiva" pitchFamily="66" charset="0"/>
              </a:rPr>
              <a:t>Лудольф</a:t>
            </a:r>
            <a:r>
              <a:rPr lang="ru-RU" sz="2800" b="1" dirty="0">
                <a:latin typeface="Monotype Corsiva" pitchFamily="66" charset="0"/>
              </a:rPr>
              <a:t> </a:t>
            </a:r>
            <a:r>
              <a:rPr lang="ru-RU" sz="2800" b="1" dirty="0" err="1">
                <a:latin typeface="Monotype Corsiva" pitchFamily="66" charset="0"/>
              </a:rPr>
              <a:t>ван</a:t>
            </a:r>
            <a:r>
              <a:rPr lang="ru-RU" sz="2800" b="1" dirty="0">
                <a:latin typeface="Monotype Corsiva" pitchFamily="66" charset="0"/>
              </a:rPr>
              <a:t> </a:t>
            </a:r>
            <a:r>
              <a:rPr lang="ru-RU" sz="2800" b="1" dirty="0" err="1">
                <a:latin typeface="Monotype Corsiva" pitchFamily="66" charset="0"/>
              </a:rPr>
              <a:t>Цейлен</a:t>
            </a:r>
            <a:r>
              <a:rPr lang="ru-RU" sz="2800" b="1" dirty="0">
                <a:latin typeface="Monotype Corsiva" pitchFamily="66" charset="0"/>
              </a:rPr>
              <a:t> – 32 десятичных знаков (1596г.); </a:t>
            </a:r>
          </a:p>
          <a:p>
            <a:pPr fontAlgn="base">
              <a:spcBef>
                <a:spcPct val="0"/>
              </a:spcBef>
              <a:spcAft>
                <a:spcPct val="0"/>
              </a:spcAft>
            </a:pPr>
            <a:r>
              <a:rPr lang="ru-RU" sz="2800" b="1" dirty="0">
                <a:latin typeface="Monotype Corsiva" pitchFamily="66" charset="0"/>
              </a:rPr>
              <a:t>Авраам </a:t>
            </a:r>
            <a:r>
              <a:rPr lang="ru-RU" sz="2800" b="1" dirty="0" err="1">
                <a:latin typeface="Monotype Corsiva" pitchFamily="66" charset="0"/>
              </a:rPr>
              <a:t>Шарп</a:t>
            </a:r>
            <a:r>
              <a:rPr lang="ru-RU" sz="2800" b="1" dirty="0">
                <a:latin typeface="Monotype Corsiva" pitchFamily="66" charset="0"/>
              </a:rPr>
              <a:t> – 72 десятичных знаков,  </a:t>
            </a:r>
          </a:p>
          <a:p>
            <a:pPr fontAlgn="base">
              <a:spcBef>
                <a:spcPct val="0"/>
              </a:spcBef>
              <a:spcAft>
                <a:spcPct val="0"/>
              </a:spcAft>
            </a:pPr>
            <a:r>
              <a:rPr lang="ru-RU" sz="2800" b="1" dirty="0">
                <a:latin typeface="Monotype Corsiva" pitchFamily="66" charset="0"/>
              </a:rPr>
              <a:t>Джон </a:t>
            </a:r>
            <a:r>
              <a:rPr lang="ru-RU" sz="2800" b="1" dirty="0" err="1">
                <a:latin typeface="Monotype Corsiva" pitchFamily="66" charset="0"/>
              </a:rPr>
              <a:t>Мечин</a:t>
            </a:r>
            <a:r>
              <a:rPr lang="ru-RU" sz="2800" b="1" dirty="0">
                <a:latin typeface="Monotype Corsiva" pitchFamily="66" charset="0"/>
              </a:rPr>
              <a:t> – 100 десятичных знаков (1706 г.) </a:t>
            </a:r>
          </a:p>
          <a:p>
            <a:pPr fontAlgn="base">
              <a:spcBef>
                <a:spcPct val="0"/>
              </a:spcBef>
              <a:spcAft>
                <a:spcPct val="0"/>
              </a:spcAft>
            </a:pPr>
            <a:r>
              <a:rPr lang="ru-RU" sz="2800" b="1" dirty="0">
                <a:latin typeface="Monotype Corsiva" pitchFamily="66" charset="0"/>
              </a:rPr>
              <a:t>З. </a:t>
            </a:r>
            <a:r>
              <a:rPr lang="ru-RU" sz="2800" b="1" dirty="0" err="1">
                <a:latin typeface="Monotype Corsiva" pitchFamily="66" charset="0"/>
              </a:rPr>
              <a:t>Дазе</a:t>
            </a:r>
            <a:r>
              <a:rPr lang="ru-RU" sz="2800" b="1" dirty="0">
                <a:latin typeface="Monotype Corsiva" pitchFamily="66" charset="0"/>
              </a:rPr>
              <a:t> – 200 десятичных знаков (1844г.) </a:t>
            </a:r>
          </a:p>
          <a:p>
            <a:pPr fontAlgn="base">
              <a:spcBef>
                <a:spcPct val="0"/>
              </a:spcBef>
              <a:spcAft>
                <a:spcPct val="0"/>
              </a:spcAft>
            </a:pPr>
            <a:r>
              <a:rPr lang="ru-RU" sz="2800" b="1" dirty="0">
                <a:latin typeface="Monotype Corsiva" pitchFamily="66" charset="0"/>
              </a:rPr>
              <a:t>Т. </a:t>
            </a:r>
            <a:r>
              <a:rPr lang="ru-RU" sz="2800" b="1" dirty="0" err="1">
                <a:latin typeface="Monotype Corsiva" pitchFamily="66" charset="0"/>
              </a:rPr>
              <a:t>Клаузен</a:t>
            </a:r>
            <a:r>
              <a:rPr lang="ru-RU" sz="2800" b="1" dirty="0">
                <a:latin typeface="Monotype Corsiva" pitchFamily="66" charset="0"/>
              </a:rPr>
              <a:t> – 248 десятичных знаков (1847г.) </a:t>
            </a:r>
          </a:p>
          <a:p>
            <a:pPr fontAlgn="base">
              <a:spcBef>
                <a:spcPct val="0"/>
              </a:spcBef>
              <a:spcAft>
                <a:spcPct val="0"/>
              </a:spcAft>
            </a:pPr>
            <a:r>
              <a:rPr lang="ru-RU" sz="2800" b="1" dirty="0">
                <a:latin typeface="Monotype Corsiva" pitchFamily="66" charset="0"/>
              </a:rPr>
              <a:t>Рихтер - 330 знаков, </a:t>
            </a:r>
          </a:p>
          <a:p>
            <a:pPr fontAlgn="base">
              <a:spcBef>
                <a:spcPct val="0"/>
              </a:spcBef>
              <a:spcAft>
                <a:spcPct val="0"/>
              </a:spcAft>
            </a:pPr>
            <a:r>
              <a:rPr lang="ru-RU" sz="2800" b="1" dirty="0">
                <a:latin typeface="Monotype Corsiva" pitchFamily="66" charset="0"/>
              </a:rPr>
              <a:t>З. </a:t>
            </a:r>
            <a:r>
              <a:rPr lang="ru-RU" sz="2800" b="1" dirty="0" err="1">
                <a:latin typeface="Monotype Corsiva" pitchFamily="66" charset="0"/>
              </a:rPr>
              <a:t>Дазе</a:t>
            </a:r>
            <a:r>
              <a:rPr lang="ru-RU" sz="2800" b="1" dirty="0">
                <a:latin typeface="Monotype Corsiva" pitchFamily="66" charset="0"/>
              </a:rPr>
              <a:t> - 440 знаков и </a:t>
            </a:r>
          </a:p>
          <a:p>
            <a:pPr fontAlgn="base">
              <a:spcBef>
                <a:spcPct val="0"/>
              </a:spcBef>
              <a:spcAft>
                <a:spcPct val="0"/>
              </a:spcAft>
            </a:pPr>
            <a:r>
              <a:rPr lang="ru-RU" sz="2800" b="1" dirty="0" err="1">
                <a:latin typeface="Monotype Corsiva" pitchFamily="66" charset="0"/>
              </a:rPr>
              <a:t>У.Шенкс</a:t>
            </a:r>
            <a:r>
              <a:rPr lang="ru-RU" sz="2800" b="1" dirty="0">
                <a:latin typeface="Monotype Corsiva" pitchFamily="66" charset="0"/>
              </a:rPr>
              <a:t> – 513 знаков (1853г.)</a:t>
            </a: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spTree>
    <p:extLst>
      <p:ext uri="{BB962C8B-B14F-4D97-AF65-F5344CB8AC3E}">
        <p14:creationId xmlns:p14="http://schemas.microsoft.com/office/powerpoint/2010/main" val="1720426387"/>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946944"/>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«Зачем они это делают?»</a:t>
            </a:r>
            <a:endParaRPr lang="ru-RU" sz="6700" b="1" i="0" dirty="0">
              <a:solidFill>
                <a:srgbClr val="C00000"/>
              </a:solidFill>
              <a:latin typeface="Monotype Corsiva" pitchFamily="66" charset="0"/>
            </a:endParaRPr>
          </a:p>
        </p:txBody>
      </p:sp>
      <p:sp>
        <p:nvSpPr>
          <p:cNvPr id="14" name="Объект 13"/>
          <p:cNvSpPr>
            <a:spLocks noGrp="1"/>
          </p:cNvSpPr>
          <p:nvPr>
            <p:ph idx="1"/>
          </p:nvPr>
        </p:nvSpPr>
        <p:spPr>
          <a:xfrm>
            <a:off x="1629916" y="1412776"/>
            <a:ext cx="9782801" cy="4572000"/>
          </a:xfrm>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1413892" y="868331"/>
            <a:ext cx="10126859"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sz="3200" b="1" dirty="0">
                <a:latin typeface="Monotype Corsiva" pitchFamily="66" charset="0"/>
              </a:rPr>
              <a:t>- Для очень точных вычислений какой-нибудь орбиты спутника желательно иметь этих знаков побольше.</a:t>
            </a:r>
          </a:p>
          <a:p>
            <a:r>
              <a:rPr lang="ru-RU" sz="3200" b="1" dirty="0">
                <a:latin typeface="Monotype Corsiva" pitchFamily="66" charset="0"/>
              </a:rPr>
              <a:t> - Это число имеет собственную научную ценность. </a:t>
            </a:r>
          </a:p>
          <a:p>
            <a:pPr>
              <a:buFontTx/>
              <a:buChar char="-"/>
            </a:pPr>
            <a:r>
              <a:rPr lang="ru-RU" sz="3200" b="1" dirty="0">
                <a:latin typeface="Monotype Corsiva" pitchFamily="66" charset="0"/>
              </a:rPr>
              <a:t>В десятичной части числа </a:t>
            </a:r>
            <a:r>
              <a:rPr lang="ru-RU" sz="3200" b="1" dirty="0" err="1">
                <a:latin typeface="Monotype Corsiva" pitchFamily="66" charset="0"/>
              </a:rPr>
              <a:t>π </a:t>
            </a:r>
            <a:r>
              <a:rPr lang="ru-RU" sz="3200" b="1" dirty="0">
                <a:latin typeface="Monotype Corsiva" pitchFamily="66" charset="0"/>
              </a:rPr>
              <a:t>нет повторений, а число знаков после запятой у него – бесконечно. </a:t>
            </a:r>
          </a:p>
          <a:p>
            <a:pPr>
              <a:buFontTx/>
              <a:buChar char="-"/>
            </a:pPr>
            <a:endParaRPr lang="ru-RU" sz="2400" b="1" dirty="0">
              <a:latin typeface="Monotype Corsiva" pitchFamily="66" charset="0"/>
            </a:endParaRPr>
          </a:p>
          <a:p>
            <a:pPr algn="ctr" fontAlgn="base">
              <a:spcBef>
                <a:spcPct val="0"/>
              </a:spcBef>
              <a:spcAft>
                <a:spcPct val="0"/>
              </a:spcAft>
            </a:pPr>
            <a:endParaRPr lang="ru-RU" sz="24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5" name="Picture 2" descr="Картинка 2 из 1053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45940" y="3501008"/>
            <a:ext cx="4178130" cy="266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Японец озвучил число Пи до стотысячного знака"/>
          <p:cNvPicPr>
            <a:picLocks noChangeAspect="1" noChangeArrowheads="1"/>
          </p:cNvPicPr>
          <p:nvPr/>
        </p:nvPicPr>
        <p:blipFill>
          <a:blip r:embed="rId3" cstate="email"/>
          <a:srcRect/>
          <a:stretch>
            <a:fillRect/>
          </a:stretch>
        </p:blipFill>
        <p:spPr bwMode="auto">
          <a:xfrm>
            <a:off x="7390556" y="3212976"/>
            <a:ext cx="3303248" cy="32524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2387104"/>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«Математические задачи </a:t>
            </a:r>
            <a:br>
              <a:rPr lang="ru-RU" sz="6700" b="1" dirty="0">
                <a:solidFill>
                  <a:srgbClr val="C00000"/>
                </a:solidFill>
                <a:latin typeface="Monotype Corsiva" pitchFamily="66" charset="0"/>
              </a:rPr>
            </a:br>
            <a:r>
              <a:rPr lang="ru-RU" sz="6700" b="1" dirty="0">
                <a:solidFill>
                  <a:srgbClr val="C00000"/>
                </a:solidFill>
                <a:latin typeface="Monotype Corsiva" pitchFamily="66" charset="0"/>
              </a:rPr>
              <a:t>с практическим содержанием»</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1557909" y="1444515"/>
            <a:ext cx="7128792"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4400" b="1" dirty="0">
                <a:latin typeface="Monotype Corsiva" pitchFamily="66" charset="0"/>
              </a:rPr>
              <a:t>Диаметр циферблата Кремлевских курантов 6,12 м, длина минутной стрелки 2,54 м. Какова площадь циферблата? Какой путь проходит конец минутной стрелки курантов за час?</a:t>
            </a:r>
          </a:p>
          <a:p>
            <a:pPr algn="ctr" fontAlgn="base">
              <a:spcBef>
                <a:spcPct val="0"/>
              </a:spcBef>
              <a:spcAft>
                <a:spcPct val="0"/>
              </a:spcAft>
            </a:pPr>
            <a:endParaRPr lang="ru-RU" sz="4400" b="1" dirty="0">
              <a:latin typeface="Monotype Corsiva" pitchFamily="66" charset="0"/>
            </a:endParaRP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45058" name="Picture 2" descr="Картинки по запросу кремлевские куранты"/>
          <p:cNvPicPr>
            <a:picLocks noChangeAspect="1" noChangeArrowheads="1"/>
          </p:cNvPicPr>
          <p:nvPr/>
        </p:nvPicPr>
        <p:blipFill>
          <a:blip r:embed="rId2" cstate="print"/>
          <a:srcRect/>
          <a:stretch>
            <a:fillRect/>
          </a:stretch>
        </p:blipFill>
        <p:spPr bwMode="auto">
          <a:xfrm>
            <a:off x="8686700" y="2564904"/>
            <a:ext cx="3059840" cy="2326755"/>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2387104"/>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«Математические задачи </a:t>
            </a:r>
            <a:br>
              <a:rPr lang="ru-RU" sz="6700" b="1" dirty="0">
                <a:solidFill>
                  <a:srgbClr val="C00000"/>
                </a:solidFill>
                <a:latin typeface="Monotype Corsiva" pitchFamily="66" charset="0"/>
              </a:rPr>
            </a:br>
            <a:r>
              <a:rPr lang="ru-RU" sz="6700" b="1" dirty="0">
                <a:solidFill>
                  <a:srgbClr val="C00000"/>
                </a:solidFill>
                <a:latin typeface="Monotype Corsiva" pitchFamily="66" charset="0"/>
              </a:rPr>
              <a:t>с практическим содержанием»</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1557908" y="1297622"/>
            <a:ext cx="9982843"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4800" b="1" dirty="0">
                <a:latin typeface="Monotype Corsiva" pitchFamily="66" charset="0"/>
              </a:rPr>
              <a:t>Спутник вращается по круговой орбите на высоте 100 км от поверхности Земли. Какова длина пути, проходимого спутником за 5 оборотов вокруг земли?</a:t>
            </a:r>
          </a:p>
          <a:p>
            <a:pPr algn="ctr" fontAlgn="base">
              <a:spcBef>
                <a:spcPct val="0"/>
              </a:spcBef>
              <a:spcAft>
                <a:spcPct val="0"/>
              </a:spcAft>
            </a:pPr>
            <a:endParaRPr lang="ru-RU" sz="2800" b="1" dirty="0">
              <a:latin typeface="Monotype Corsiva" pitchFamily="66" charset="0"/>
            </a:endParaRP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48130" name="Picture 2" descr="Картинки по запросу вращение спутника вокруг земли"/>
          <p:cNvPicPr>
            <a:picLocks noChangeAspect="1" noChangeArrowheads="1"/>
          </p:cNvPicPr>
          <p:nvPr/>
        </p:nvPicPr>
        <p:blipFill>
          <a:blip r:embed="rId2" cstate="print"/>
          <a:srcRect/>
          <a:stretch>
            <a:fillRect/>
          </a:stretch>
        </p:blipFill>
        <p:spPr bwMode="auto">
          <a:xfrm>
            <a:off x="5014292" y="4509120"/>
            <a:ext cx="2088232" cy="2171098"/>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2387104"/>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«Математические задачи </a:t>
            </a:r>
            <a:br>
              <a:rPr lang="ru-RU" sz="6700" b="1" dirty="0">
                <a:solidFill>
                  <a:srgbClr val="C00000"/>
                </a:solidFill>
                <a:latin typeface="Monotype Corsiva" pitchFamily="66" charset="0"/>
              </a:rPr>
            </a:br>
            <a:r>
              <a:rPr lang="ru-RU" sz="6700" b="1" dirty="0">
                <a:solidFill>
                  <a:srgbClr val="C00000"/>
                </a:solidFill>
                <a:latin typeface="Monotype Corsiva" pitchFamily="66" charset="0"/>
              </a:rPr>
              <a:t>с практическим содержанием»</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1557908" y="2047872"/>
            <a:ext cx="9982843" cy="36009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4400" b="1" dirty="0">
                <a:latin typeface="Monotype Corsiva" pitchFamily="66" charset="0"/>
              </a:rPr>
              <a:t>Диаметр колеса тепловоза равен 180 см. За 3 минуты колесо сделало 600 оборотов. Какова скорость тепловоза?</a:t>
            </a:r>
          </a:p>
          <a:p>
            <a:pPr algn="ctr" fontAlgn="base">
              <a:spcBef>
                <a:spcPct val="0"/>
              </a:spcBef>
              <a:spcAft>
                <a:spcPct val="0"/>
              </a:spcAft>
            </a:pPr>
            <a:endParaRPr lang="ru-RU" sz="2800" b="1" dirty="0">
              <a:latin typeface="Monotype Corsiva" pitchFamily="66" charset="0"/>
            </a:endParaRP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47106" name="Picture 2" descr="Картинки по запросу диаметр колеса тепловоза равен 180 см.за 2.5 мин"/>
          <p:cNvPicPr>
            <a:picLocks noChangeAspect="1" noChangeArrowheads="1"/>
          </p:cNvPicPr>
          <p:nvPr/>
        </p:nvPicPr>
        <p:blipFill>
          <a:blip r:embed="rId2" cstate="print"/>
          <a:srcRect/>
          <a:stretch>
            <a:fillRect/>
          </a:stretch>
        </p:blipFill>
        <p:spPr bwMode="auto">
          <a:xfrm>
            <a:off x="4438228" y="4077072"/>
            <a:ext cx="3400425" cy="2105026"/>
          </a:xfrm>
          <a:prstGeom prst="rect">
            <a:avLst/>
          </a:prstGeom>
          <a:noFill/>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2387104"/>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«Математические задачи </a:t>
            </a:r>
            <a:br>
              <a:rPr lang="ru-RU" sz="6700" b="1" dirty="0">
                <a:solidFill>
                  <a:srgbClr val="C00000"/>
                </a:solidFill>
                <a:latin typeface="Monotype Corsiva" pitchFamily="66" charset="0"/>
              </a:rPr>
            </a:br>
            <a:r>
              <a:rPr lang="ru-RU" sz="6700" b="1" dirty="0">
                <a:solidFill>
                  <a:srgbClr val="C00000"/>
                </a:solidFill>
                <a:latin typeface="Monotype Corsiva" pitchFamily="66" charset="0"/>
              </a:rPr>
              <a:t>с практическим содержанием»</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a:xfrm>
            <a:off x="1593436" y="1600200"/>
            <a:ext cx="9782801" cy="2476872"/>
          </a:xfrm>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Font typeface="Euphemia"/>
              <a:buChar char="›"/>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6454452" y="1429796"/>
            <a:ext cx="5112568" cy="49552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4400" b="1" dirty="0">
                <a:latin typeface="Monotype Corsiva" pitchFamily="66" charset="0"/>
              </a:rPr>
              <a:t>Какова должна быть длина этикетки для консервной банки, диаметр которой равен 15 см?</a:t>
            </a:r>
          </a:p>
          <a:p>
            <a:pPr algn="ctr" fontAlgn="base">
              <a:spcBef>
                <a:spcPct val="0"/>
              </a:spcBef>
              <a:spcAft>
                <a:spcPct val="0"/>
              </a:spcAft>
            </a:pPr>
            <a:endParaRPr lang="ru-RU" sz="2800" b="1" dirty="0">
              <a:latin typeface="Monotype Corsiva" pitchFamily="66" charset="0"/>
            </a:endParaRP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pic>
        <p:nvPicPr>
          <p:cNvPr id="46082" name="Picture 2" descr="Картинки по запросу консервная банка рисунок"/>
          <p:cNvPicPr>
            <a:picLocks noChangeAspect="1" noChangeArrowheads="1"/>
          </p:cNvPicPr>
          <p:nvPr/>
        </p:nvPicPr>
        <p:blipFill>
          <a:blip r:embed="rId2" cstate="print"/>
          <a:srcRect/>
          <a:stretch>
            <a:fillRect/>
          </a:stretch>
        </p:blipFill>
        <p:spPr bwMode="auto">
          <a:xfrm>
            <a:off x="1701924" y="2420888"/>
            <a:ext cx="4104456" cy="4104456"/>
          </a:xfrm>
          <a:prstGeom prst="rect">
            <a:avLst/>
          </a:prstGeom>
          <a:noFill/>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«Как запомнить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9217" name="Rectangle 1"/>
          <p:cNvSpPr>
            <a:spLocks noChangeArrowheads="1"/>
          </p:cNvSpPr>
          <p:nvPr/>
        </p:nvSpPr>
        <p:spPr bwMode="auto">
          <a:xfrm>
            <a:off x="2277988" y="765138"/>
            <a:ext cx="5616623"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ru-RU" sz="3600" b="1" dirty="0">
                <a:latin typeface="Monotype Corsiva" pitchFamily="66" charset="0"/>
              </a:rPr>
              <a:t>«Что я знаю о круге», надо только каждое слово этой фразы заменить количеством букв в этом слове: что-3,я-1, знаю-4, о-1, круге-5, в итоге получаем 3,1415 .</a:t>
            </a:r>
          </a:p>
          <a:p>
            <a:pPr algn="ctr" fontAlgn="base">
              <a:spcBef>
                <a:spcPct val="0"/>
              </a:spcBef>
              <a:spcAft>
                <a:spcPct val="0"/>
              </a:spcAft>
            </a:pPr>
            <a:endParaRPr lang="ru-RU" sz="3600" b="1" dirty="0">
              <a:latin typeface="Monotype Corsiva" pitchFamily="66"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3200" b="1" i="0" u="none" strike="noStrike" cap="none" normalizeH="0" baseline="0" dirty="0">
              <a:ln>
                <a:noFill/>
              </a:ln>
              <a:solidFill>
                <a:schemeClr val="tx1"/>
              </a:solidFill>
              <a:effectLst/>
              <a:latin typeface="Monotype Corsiva" pitchFamily="66" charset="0"/>
              <a:cs typeface="Arial" pitchFamily="34" charset="0"/>
            </a:endParaRPr>
          </a:p>
        </p:txBody>
      </p:sp>
      <p:sp>
        <p:nvSpPr>
          <p:cNvPr id="5" name="Прямоугольник 4"/>
          <p:cNvSpPr/>
          <p:nvPr/>
        </p:nvSpPr>
        <p:spPr>
          <a:xfrm>
            <a:off x="5662364" y="4293096"/>
            <a:ext cx="6048672" cy="1446550"/>
          </a:xfrm>
          <a:prstGeom prst="rect">
            <a:avLst/>
          </a:prstGeom>
        </p:spPr>
        <p:txBody>
          <a:bodyPr wrap="square">
            <a:spAutoFit/>
          </a:bodyPr>
          <a:lstStyle/>
          <a:p>
            <a:pPr marL="548640" indent="-411480" fontAlgn="auto">
              <a:spcBef>
                <a:spcPct val="20000"/>
              </a:spcBef>
              <a:spcAft>
                <a:spcPts val="0"/>
              </a:spcAft>
              <a:buClr>
                <a:schemeClr val="tx1">
                  <a:shade val="95000"/>
                </a:schemeClr>
              </a:buClr>
              <a:buFont typeface="Wingdings 2"/>
              <a:buNone/>
              <a:defRPr/>
            </a:pPr>
            <a:r>
              <a:rPr lang="ru-RU" sz="4000" b="1" dirty="0">
                <a:latin typeface="Monotype Corsiva" pitchFamily="66" charset="0"/>
              </a:rPr>
              <a:t>Учи и знай в числе известном</a:t>
            </a:r>
          </a:p>
          <a:p>
            <a:pPr marL="548640" indent="-411480" fontAlgn="auto">
              <a:spcBef>
                <a:spcPct val="20000"/>
              </a:spcBef>
              <a:spcAft>
                <a:spcPts val="0"/>
              </a:spcAft>
              <a:buClr>
                <a:schemeClr val="tx1">
                  <a:shade val="95000"/>
                </a:schemeClr>
              </a:buClr>
              <a:buFont typeface="Wingdings 2"/>
              <a:buNone/>
              <a:defRPr/>
            </a:pPr>
            <a:r>
              <a:rPr lang="ru-RU" sz="4000" b="1" dirty="0">
                <a:latin typeface="Monotype Corsiva" pitchFamily="66" charset="0"/>
              </a:rPr>
              <a:t>За цифрой цифру без ошибки</a:t>
            </a:r>
            <a:endParaRPr lang="ru-RU" sz="4000" dirty="0">
              <a:latin typeface="Monotype Corsiva" pitchFamily="66" charset="0"/>
            </a:endParaRPr>
          </a:p>
        </p:txBody>
      </p:sp>
      <p:pic>
        <p:nvPicPr>
          <p:cNvPr id="6" name="Picture 3" descr="C:\Documents and Settings\User\Рабочий стол\пи\0003-003-Reshiv-matematicheskij-rebus-vy-prochitaete-deviz-urok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97868" y="3573016"/>
            <a:ext cx="2232248" cy="2987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User\Рабочий стол\пи\0003-002-Reshiv-matematicheskij-rebus-vy-prochitaete-deviz-urok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8668" y="1095795"/>
            <a:ext cx="2167632" cy="2927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«Как запомнить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pic>
        <p:nvPicPr>
          <p:cNvPr id="8" name="Рисунок 7" descr="06493.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47440" y="1484784"/>
            <a:ext cx="3140032" cy="400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2" name="Picture 2" descr="1436514204_pi (1)"/>
          <p:cNvPicPr>
            <a:picLocks noChangeAspect="1" noChangeArrowheads="1"/>
          </p:cNvPicPr>
          <p:nvPr/>
        </p:nvPicPr>
        <p:blipFill>
          <a:blip r:embed="rId3" cstate="print"/>
          <a:srcRect l="16000" t="3279" b="4918"/>
          <a:stretch>
            <a:fillRect/>
          </a:stretch>
        </p:blipFill>
        <p:spPr bwMode="auto">
          <a:xfrm>
            <a:off x="1796954" y="955605"/>
            <a:ext cx="6097658" cy="5569739"/>
          </a:xfrm>
          <a:prstGeom prst="rect">
            <a:avLst/>
          </a:prstGeom>
          <a:noFill/>
          <a:ln w="9525">
            <a:noFill/>
            <a:miter lim="800000"/>
            <a:headEnd/>
            <a:tailEnd/>
          </a:ln>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«Как запомнить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1413893" y="1412776"/>
            <a:ext cx="4248472" cy="4154984"/>
          </a:xfrm>
          <a:prstGeom prst="rect">
            <a:avLst/>
          </a:prstGeom>
        </p:spPr>
        <p:txBody>
          <a:bodyPr wrap="square">
            <a:spAutoFit/>
          </a:bodyPr>
          <a:lstStyle/>
          <a:p>
            <a:pPr algn="ctr"/>
            <a:r>
              <a:rPr lang="ru-RU" sz="4400" b="1" dirty="0">
                <a:latin typeface="Monotype Corsiva" pitchFamily="66" charset="0"/>
              </a:rPr>
              <a:t>Мировой рекорд по запоминанию знаков числа </a:t>
            </a:r>
            <a:r>
              <a:rPr lang="ru-RU" sz="4400" b="1" dirty="0" err="1">
                <a:latin typeface="Monotype Corsiva" pitchFamily="66" charset="0"/>
              </a:rPr>
              <a:t>π </a:t>
            </a:r>
            <a:r>
              <a:rPr lang="ru-RU" sz="4400" b="1" dirty="0">
                <a:latin typeface="Monotype Corsiva" pitchFamily="66" charset="0"/>
              </a:rPr>
              <a:t>принадлежит японцу </a:t>
            </a:r>
            <a:r>
              <a:rPr lang="ru-RU" sz="4400" b="1" dirty="0" err="1">
                <a:latin typeface="Monotype Corsiva" pitchFamily="66" charset="0"/>
              </a:rPr>
              <a:t>Акире</a:t>
            </a:r>
            <a:r>
              <a:rPr lang="ru-RU" sz="4400" b="1" dirty="0">
                <a:latin typeface="Monotype Corsiva" pitchFamily="66" charset="0"/>
              </a:rPr>
              <a:t> </a:t>
            </a:r>
            <a:r>
              <a:rPr lang="ru-RU" sz="4400" b="1" dirty="0" err="1">
                <a:latin typeface="Monotype Corsiva" pitchFamily="66" charset="0"/>
              </a:rPr>
              <a:t>Харагучи</a:t>
            </a:r>
            <a:r>
              <a:rPr lang="ru-RU" sz="4400" b="1" dirty="0">
                <a:latin typeface="Monotype Corsiva" pitchFamily="66" charset="0"/>
              </a:rPr>
              <a:t>. </a:t>
            </a:r>
          </a:p>
        </p:txBody>
      </p:sp>
      <p:pic>
        <p:nvPicPr>
          <p:cNvPr id="7" name="Picture 2" descr="http://lh5.ggpht.com/-4kXWjlwfhCE/TyWa3QuySxI/AAAAAAACKqQ/-KmluZudDgI/akira_haraguchi_pi_thumb%25255B6%25255D.jpg?imgmax=800"/>
          <p:cNvPicPr>
            <a:picLocks noChangeAspect="1" noChangeArrowheads="1"/>
          </p:cNvPicPr>
          <p:nvPr/>
        </p:nvPicPr>
        <p:blipFill>
          <a:blip r:embed="rId2" cstate="print"/>
          <a:srcRect/>
          <a:stretch>
            <a:fillRect/>
          </a:stretch>
        </p:blipFill>
        <p:spPr bwMode="auto">
          <a:xfrm>
            <a:off x="5806380" y="1484784"/>
            <a:ext cx="5544616" cy="4491211"/>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«Как запомнить  </a:t>
            </a:r>
            <a:r>
              <a:rPr lang="ru-RU" sz="6700" b="1" dirty="0" err="1">
                <a:solidFill>
                  <a:srgbClr val="C00000"/>
                </a:solidFill>
                <a:latin typeface="Monotype Corsiva" pitchFamily="66" charset="0"/>
              </a:rPr>
              <a:t>π</a:t>
            </a:r>
            <a:r>
              <a:rPr lang="ru-RU" sz="6700" b="1" dirty="0">
                <a:solidFill>
                  <a:srgbClr val="C00000"/>
                </a:solidFill>
                <a:latin typeface="Monotype Corsiva" pitchFamily="66" charset="0"/>
              </a:rPr>
              <a:t>»</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6310436" y="980728"/>
            <a:ext cx="5040560" cy="5509200"/>
          </a:xfrm>
          <a:prstGeom prst="rect">
            <a:avLst/>
          </a:prstGeom>
        </p:spPr>
        <p:txBody>
          <a:bodyPr wrap="square">
            <a:spAutoFit/>
          </a:bodyPr>
          <a:lstStyle/>
          <a:p>
            <a:pPr algn="ctr"/>
            <a:r>
              <a:rPr lang="ru-RU" sz="4400" b="1" dirty="0">
                <a:latin typeface="Monotype Corsiva" pitchFamily="66" charset="0"/>
              </a:rPr>
              <a:t>По данным Книги рекордов Украины в 2006 году Андрей </a:t>
            </a:r>
            <a:r>
              <a:rPr lang="ru-RU" sz="4400" b="1" dirty="0" err="1">
                <a:latin typeface="Monotype Corsiva" pitchFamily="66" charset="0"/>
              </a:rPr>
              <a:t>Слюсарчук</a:t>
            </a:r>
            <a:r>
              <a:rPr lang="ru-RU" sz="4400" b="1" dirty="0">
                <a:latin typeface="Monotype Corsiva" pitchFamily="66" charset="0"/>
              </a:rPr>
              <a:t> установил новый мировой рекорд, запомнив 1 миллион знаков числа </a:t>
            </a:r>
            <a:r>
              <a:rPr lang="ru-RU" sz="4400" b="1" dirty="0" err="1">
                <a:latin typeface="Monotype Corsiva" pitchFamily="66" charset="0"/>
              </a:rPr>
              <a:t>π</a:t>
            </a:r>
            <a:r>
              <a:rPr lang="ru-RU" sz="4400" dirty="0"/>
              <a:t>. </a:t>
            </a:r>
            <a:endParaRPr lang="ru-RU" sz="4400" b="1" dirty="0">
              <a:latin typeface="Monotype Corsiva" pitchFamily="66" charset="0"/>
            </a:endParaRPr>
          </a:p>
        </p:txBody>
      </p:sp>
      <p:pic>
        <p:nvPicPr>
          <p:cNvPr id="8" name="Picture 4" descr="http://www.pari.ru/news/pi/pix/skripka.jpg"/>
          <p:cNvPicPr>
            <a:picLocks noChangeAspect="1" noChangeArrowheads="1"/>
          </p:cNvPicPr>
          <p:nvPr/>
        </p:nvPicPr>
        <p:blipFill>
          <a:blip r:embed="rId2" cstate="print"/>
          <a:srcRect/>
          <a:stretch>
            <a:fillRect/>
          </a:stretch>
        </p:blipFill>
        <p:spPr bwMode="auto">
          <a:xfrm>
            <a:off x="1413892" y="1628800"/>
            <a:ext cx="4896544" cy="4104457"/>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err="1">
                <a:solidFill>
                  <a:srgbClr val="C00000"/>
                </a:solidFill>
                <a:latin typeface="Monotype Corsiva" pitchFamily="66" charset="0"/>
              </a:rPr>
              <a:t>«π </a:t>
            </a:r>
            <a:r>
              <a:rPr lang="ru-RU" sz="6700" b="1" dirty="0">
                <a:solidFill>
                  <a:srgbClr val="C00000"/>
                </a:solidFill>
                <a:latin typeface="Monotype Corsiva" pitchFamily="66" charset="0"/>
              </a:rPr>
              <a:t>вокруг нас»</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1773932" y="980728"/>
            <a:ext cx="9577064" cy="2985433"/>
          </a:xfrm>
          <a:prstGeom prst="rect">
            <a:avLst/>
          </a:prstGeom>
        </p:spPr>
        <p:txBody>
          <a:bodyPr wrap="square">
            <a:spAutoFit/>
          </a:bodyPr>
          <a:lstStyle/>
          <a:p>
            <a:pPr algn="ctr"/>
            <a:r>
              <a:rPr lang="ru-RU" sz="3600" b="1" dirty="0">
                <a:latin typeface="Monotype Corsiva" pitchFamily="66" charset="0"/>
              </a:rPr>
              <a:t>Выход нового диска </a:t>
            </a:r>
            <a:r>
              <a:rPr lang="ru-RU" sz="3600" b="1" dirty="0" err="1">
                <a:latin typeface="Monotype Corsiva" pitchFamily="66" charset="0"/>
              </a:rPr>
              <a:t>Кейт</a:t>
            </a:r>
            <a:r>
              <a:rPr lang="ru-RU" sz="3600" b="1" dirty="0">
                <a:latin typeface="Monotype Corsiva" pitchFamily="66" charset="0"/>
              </a:rPr>
              <a:t> Буш "</a:t>
            </a:r>
            <a:r>
              <a:rPr lang="ru-RU" sz="3600" b="1" dirty="0" err="1">
                <a:latin typeface="Monotype Corsiva" pitchFamily="66" charset="0"/>
              </a:rPr>
              <a:t>Aerial</a:t>
            </a:r>
            <a:r>
              <a:rPr lang="ru-RU" sz="3600" b="1" dirty="0">
                <a:latin typeface="Monotype Corsiva" pitchFamily="66" charset="0"/>
              </a:rPr>
              <a:t>" заставил сердца математиков забиться сильнее. В песне, которую певица так и назвала – "Пи", прозвучали 124 числа из знаменитого числового ряда 3,141…</a:t>
            </a:r>
          </a:p>
          <a:p>
            <a:pPr algn="ctr"/>
            <a:r>
              <a:rPr lang="ru-RU" sz="4400" dirty="0"/>
              <a:t> </a:t>
            </a:r>
            <a:endParaRPr lang="ru-RU" sz="4400" b="1" dirty="0">
              <a:latin typeface="Monotype Corsiva" pitchFamily="66" charset="0"/>
            </a:endParaRPr>
          </a:p>
        </p:txBody>
      </p:sp>
      <p:pic>
        <p:nvPicPr>
          <p:cNvPr id="7" name="Picture 6" descr="KateBushComicRelief"/>
          <p:cNvPicPr>
            <a:picLocks noChangeAspect="1" noChangeArrowheads="1"/>
          </p:cNvPicPr>
          <p:nvPr/>
        </p:nvPicPr>
        <p:blipFill>
          <a:blip r:embed="rId2" cstate="email"/>
          <a:srcRect/>
          <a:stretch>
            <a:fillRect/>
          </a:stretch>
        </p:blipFill>
        <p:spPr bwMode="auto">
          <a:xfrm>
            <a:off x="1125860" y="2852936"/>
            <a:ext cx="3455979" cy="3834234"/>
          </a:xfrm>
          <a:prstGeom prst="ellipse">
            <a:avLst/>
          </a:prstGeom>
          <a:ln>
            <a:noFill/>
          </a:ln>
          <a:effectLst>
            <a:softEdge rad="112500"/>
          </a:effec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5950396" y="3212976"/>
            <a:ext cx="4542857" cy="3209524"/>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err="1">
                <a:solidFill>
                  <a:srgbClr val="C00000"/>
                </a:solidFill>
                <a:latin typeface="Monotype Corsiva" pitchFamily="66" charset="0"/>
              </a:rPr>
              <a:t>«π </a:t>
            </a:r>
            <a:r>
              <a:rPr lang="ru-RU" sz="6700" b="1" dirty="0">
                <a:solidFill>
                  <a:srgbClr val="C00000"/>
                </a:solidFill>
                <a:latin typeface="Monotype Corsiva" pitchFamily="66" charset="0"/>
              </a:rPr>
              <a:t>вокруг нас»</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1773932" y="980728"/>
            <a:ext cx="9865096" cy="6863417"/>
          </a:xfrm>
          <a:prstGeom prst="rect">
            <a:avLst/>
          </a:prstGeom>
        </p:spPr>
        <p:txBody>
          <a:bodyPr wrap="square">
            <a:spAutoFit/>
          </a:bodyPr>
          <a:lstStyle/>
          <a:p>
            <a:endParaRPr lang="ru-RU" sz="3600" b="1" dirty="0">
              <a:latin typeface="Monotype Corsiva" pitchFamily="66" charset="0"/>
            </a:endParaRPr>
          </a:p>
          <a:p>
            <a:endParaRPr lang="ru-RU" sz="3600" b="1" dirty="0">
              <a:latin typeface="Monotype Corsiva" pitchFamily="66" charset="0"/>
            </a:endParaRPr>
          </a:p>
          <a:p>
            <a:r>
              <a:rPr lang="ru-RU" sz="3600" b="1" dirty="0">
                <a:latin typeface="Monotype Corsiva" pitchFamily="66" charset="0"/>
              </a:rPr>
              <a:t>Германский король </a:t>
            </a:r>
          </a:p>
          <a:p>
            <a:r>
              <a:rPr lang="ru-RU" sz="3600" b="1" dirty="0">
                <a:latin typeface="Monotype Corsiva" pitchFamily="66" charset="0"/>
              </a:rPr>
              <a:t>Фридрих Второй </a:t>
            </a:r>
          </a:p>
          <a:p>
            <a:r>
              <a:rPr lang="ru-RU" sz="3600" b="1" dirty="0">
                <a:latin typeface="Monotype Corsiva" pitchFamily="66" charset="0"/>
              </a:rPr>
              <a:t>был настолько </a:t>
            </a:r>
          </a:p>
          <a:p>
            <a:r>
              <a:rPr lang="ru-RU" sz="3600" b="1" dirty="0">
                <a:latin typeface="Monotype Corsiva" pitchFamily="66" charset="0"/>
              </a:rPr>
              <a:t>очарован этим </a:t>
            </a:r>
          </a:p>
          <a:p>
            <a:r>
              <a:rPr lang="ru-RU" sz="3600" b="1" dirty="0">
                <a:latin typeface="Monotype Corsiva" pitchFamily="66" charset="0"/>
              </a:rPr>
              <a:t>числом, что </a:t>
            </a:r>
          </a:p>
          <a:p>
            <a:r>
              <a:rPr lang="ru-RU" sz="3600" b="1" dirty="0">
                <a:latin typeface="Monotype Corsiva" pitchFamily="66" charset="0"/>
              </a:rPr>
              <a:t>посвятил ему целый дворец </a:t>
            </a:r>
            <a:r>
              <a:rPr lang="ru-RU" sz="3600" b="1" dirty="0" err="1">
                <a:latin typeface="Monotype Corsiva" pitchFamily="66" charset="0"/>
              </a:rPr>
              <a:t>Кастель</a:t>
            </a:r>
            <a:r>
              <a:rPr lang="ru-RU" sz="3600" b="1" dirty="0">
                <a:latin typeface="Monotype Corsiva" pitchFamily="66" charset="0"/>
              </a:rPr>
              <a:t> </a:t>
            </a:r>
            <a:r>
              <a:rPr lang="ru-RU" sz="3600" b="1" dirty="0" err="1">
                <a:latin typeface="Monotype Corsiva" pitchFamily="66" charset="0"/>
              </a:rPr>
              <a:t>дель</a:t>
            </a:r>
            <a:r>
              <a:rPr lang="ru-RU" sz="3600" b="1" dirty="0">
                <a:latin typeface="Monotype Corsiva" pitchFamily="66" charset="0"/>
              </a:rPr>
              <a:t> </a:t>
            </a:r>
            <a:r>
              <a:rPr lang="ru-RU" sz="3600" b="1" dirty="0" err="1">
                <a:latin typeface="Monotype Corsiva" pitchFamily="66" charset="0"/>
              </a:rPr>
              <a:t>Монте</a:t>
            </a:r>
            <a:r>
              <a:rPr lang="ru-RU" sz="3600" b="1" dirty="0">
                <a:latin typeface="Monotype Corsiva" pitchFamily="66" charset="0"/>
              </a:rPr>
              <a:t>, в пропорциях которого можно вычислить </a:t>
            </a:r>
            <a:r>
              <a:rPr lang="ru-RU" sz="3600" b="1" dirty="0" err="1">
                <a:latin typeface="Monotype Corsiva" pitchFamily="66" charset="0"/>
              </a:rPr>
              <a:t>π</a:t>
            </a:r>
            <a:r>
              <a:rPr lang="ru-RU" sz="3600" b="1" dirty="0">
                <a:latin typeface="Monotype Corsiva" pitchFamily="66" charset="0"/>
              </a:rPr>
              <a:t>. Сейчас волшебный дворец находится под охраной ЮНЕСКО.</a:t>
            </a:r>
          </a:p>
          <a:p>
            <a:pPr algn="ctr"/>
            <a:endParaRPr lang="ru-RU" sz="3600" b="1" dirty="0">
              <a:latin typeface="Monotype Corsiva" pitchFamily="66" charset="0"/>
            </a:endParaRPr>
          </a:p>
          <a:p>
            <a:pPr algn="ctr"/>
            <a:r>
              <a:rPr lang="ru-RU" sz="4400" dirty="0"/>
              <a:t> </a:t>
            </a:r>
            <a:endParaRPr lang="ru-RU" sz="4400" b="1" dirty="0">
              <a:latin typeface="Monotype Corsiva" pitchFamily="66" charset="0"/>
            </a:endParaRPr>
          </a:p>
        </p:txBody>
      </p:sp>
      <p:pic>
        <p:nvPicPr>
          <p:cNvPr id="5" name="Picture 2" descr="Дворец Кастель дель Монт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2324" y="1124744"/>
            <a:ext cx="6102399" cy="37928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err="1">
                <a:solidFill>
                  <a:srgbClr val="C00000"/>
                </a:solidFill>
                <a:latin typeface="Monotype Corsiva" pitchFamily="66" charset="0"/>
              </a:rPr>
              <a:t>«π </a:t>
            </a:r>
            <a:r>
              <a:rPr lang="ru-RU" sz="6700" b="1" dirty="0">
                <a:solidFill>
                  <a:srgbClr val="C00000"/>
                </a:solidFill>
                <a:latin typeface="Monotype Corsiva" pitchFamily="66" charset="0"/>
              </a:rPr>
              <a:t>вокруг нас»</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7030516" y="980728"/>
            <a:ext cx="4320480" cy="6186309"/>
          </a:xfrm>
          <a:prstGeom prst="rect">
            <a:avLst/>
          </a:prstGeom>
        </p:spPr>
        <p:txBody>
          <a:bodyPr wrap="square">
            <a:spAutoFit/>
          </a:bodyPr>
          <a:lstStyle/>
          <a:p>
            <a:pPr algn="ctr"/>
            <a:r>
              <a:rPr lang="ru-RU" sz="4400" b="1" dirty="0">
                <a:latin typeface="Monotype Corsiva" pitchFamily="66" charset="0"/>
              </a:rPr>
              <a:t>В 1998 году режиссером </a:t>
            </a:r>
            <a:r>
              <a:rPr lang="ru-RU" sz="4400" b="1" dirty="0" err="1">
                <a:latin typeface="Monotype Corsiva" pitchFamily="66" charset="0"/>
              </a:rPr>
              <a:t>Дарреном</a:t>
            </a:r>
            <a:r>
              <a:rPr lang="ru-RU" sz="4400" b="1" dirty="0">
                <a:latin typeface="Monotype Corsiva" pitchFamily="66" charset="0"/>
              </a:rPr>
              <a:t> </a:t>
            </a:r>
            <a:r>
              <a:rPr lang="ru-RU" sz="4400" b="1" dirty="0" err="1">
                <a:latin typeface="Monotype Corsiva" pitchFamily="66" charset="0"/>
              </a:rPr>
              <a:t>Арновски</a:t>
            </a:r>
            <a:r>
              <a:rPr lang="ru-RU" sz="4400" b="1" dirty="0">
                <a:latin typeface="Monotype Corsiva" pitchFamily="66" charset="0"/>
              </a:rPr>
              <a:t> был снят психологический триллер, который так и назывался - "</a:t>
            </a:r>
            <a:r>
              <a:rPr lang="ru-RU" sz="4400" b="1" dirty="0" err="1">
                <a:latin typeface="Monotype Corsiva" pitchFamily="66" charset="0"/>
              </a:rPr>
              <a:t>Pi</a:t>
            </a:r>
            <a:r>
              <a:rPr lang="ru-RU" sz="4400" b="1" dirty="0">
                <a:latin typeface="Monotype Corsiva" pitchFamily="66" charset="0"/>
              </a:rPr>
              <a:t> ".</a:t>
            </a:r>
          </a:p>
          <a:p>
            <a:pPr algn="ctr"/>
            <a:r>
              <a:rPr lang="ru-RU" sz="4400" dirty="0"/>
              <a:t> </a:t>
            </a:r>
            <a:endParaRPr lang="ru-RU" sz="4400" b="1" dirty="0">
              <a:latin typeface="Monotype Corsiva" pitchFamily="66" charset="0"/>
            </a:endParaRPr>
          </a:p>
        </p:txBody>
      </p:sp>
      <p:pic>
        <p:nvPicPr>
          <p:cNvPr id="5" name="Содержимое 6" descr="Pi"/>
          <p:cNvPicPr>
            <a:picLocks/>
          </p:cNvPicPr>
          <p:nvPr/>
        </p:nvPicPr>
        <p:blipFill>
          <a:blip r:embed="rId2" cstate="email"/>
          <a:srcRect/>
          <a:stretch>
            <a:fillRect/>
          </a:stretch>
        </p:blipFill>
        <p:spPr bwMode="auto">
          <a:xfrm>
            <a:off x="1413892" y="1268760"/>
            <a:ext cx="5554860" cy="4824536"/>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err="1">
                <a:solidFill>
                  <a:srgbClr val="C00000"/>
                </a:solidFill>
                <a:latin typeface="Monotype Corsiva" pitchFamily="66" charset="0"/>
              </a:rPr>
              <a:t>«π </a:t>
            </a:r>
            <a:r>
              <a:rPr lang="ru-RU" sz="6700" b="1" dirty="0">
                <a:solidFill>
                  <a:srgbClr val="C00000"/>
                </a:solidFill>
                <a:latin typeface="Monotype Corsiva" pitchFamily="66" charset="0"/>
              </a:rPr>
              <a:t>вокруг нас»</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p:txBody>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1773932" y="980728"/>
            <a:ext cx="9577064" cy="2431435"/>
          </a:xfrm>
          <a:prstGeom prst="rect">
            <a:avLst/>
          </a:prstGeom>
        </p:spPr>
        <p:txBody>
          <a:bodyPr wrap="square">
            <a:spAutoFit/>
          </a:bodyPr>
          <a:lstStyle/>
          <a:p>
            <a:pPr algn="ctr"/>
            <a:r>
              <a:rPr lang="ru-RU" sz="3600" b="1" dirty="0">
                <a:latin typeface="Monotype Corsiva" pitchFamily="66" charset="0"/>
              </a:rPr>
              <a:t>Перед зданием Музея Искусств в Сиэтле на ступенях установлена металлическая скульптура числа </a:t>
            </a:r>
            <a:r>
              <a:rPr lang="ru-RU" sz="3600" b="1" dirty="0" err="1">
                <a:latin typeface="Monotype Corsiva" pitchFamily="66" charset="0"/>
              </a:rPr>
              <a:t>π</a:t>
            </a:r>
            <a:r>
              <a:rPr lang="ru-RU" sz="3600" b="1" dirty="0">
                <a:latin typeface="Monotype Corsiva" pitchFamily="66" charset="0"/>
              </a:rPr>
              <a:t>.</a:t>
            </a:r>
          </a:p>
          <a:p>
            <a:pPr algn="ctr"/>
            <a:endParaRPr lang="ru-RU" sz="3600" b="1" dirty="0">
              <a:latin typeface="Monotype Corsiva" pitchFamily="66" charset="0"/>
            </a:endParaRPr>
          </a:p>
          <a:p>
            <a:pPr algn="ctr"/>
            <a:r>
              <a:rPr lang="ru-RU" sz="4400" dirty="0"/>
              <a:t> </a:t>
            </a:r>
            <a:endParaRPr lang="ru-RU" sz="4400" b="1" dirty="0">
              <a:latin typeface="Monotype Corsiva" pitchFamily="66" charset="0"/>
            </a:endParaRPr>
          </a:p>
        </p:txBody>
      </p:sp>
      <p:pic>
        <p:nvPicPr>
          <p:cNvPr id="8" name="Picture 2" descr="http://upload.wikimedia.org/wikipedia/commons/thumb/4/40/Pi_monumentum.jpg/220px-Pi_monumentum.jpg"/>
          <p:cNvPicPr>
            <a:picLocks noChangeAspect="1" noChangeArrowheads="1"/>
          </p:cNvPicPr>
          <p:nvPr/>
        </p:nvPicPr>
        <p:blipFill>
          <a:blip r:embed="rId2" cstate="print"/>
          <a:srcRect/>
          <a:stretch>
            <a:fillRect/>
          </a:stretch>
        </p:blipFill>
        <p:spPr bwMode="auto">
          <a:xfrm>
            <a:off x="3502124" y="2348880"/>
            <a:ext cx="6644895" cy="4294400"/>
          </a:xfrm>
          <a:prstGeom prst="rect">
            <a:avLst/>
          </a:prstGeom>
          <a:ln>
            <a:noFill/>
          </a:ln>
          <a:effectLst>
            <a:softEdge rad="112500"/>
          </a:effectLst>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err="1">
                <a:solidFill>
                  <a:srgbClr val="C00000"/>
                </a:solidFill>
                <a:latin typeface="Monotype Corsiva" pitchFamily="66" charset="0"/>
              </a:rPr>
              <a:t>«π </a:t>
            </a:r>
            <a:r>
              <a:rPr lang="ru-RU" sz="6700" b="1" dirty="0">
                <a:solidFill>
                  <a:srgbClr val="C00000"/>
                </a:solidFill>
                <a:latin typeface="Monotype Corsiva" pitchFamily="66" charset="0"/>
              </a:rPr>
              <a:t>вокруг нас»</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a:xfrm>
            <a:off x="1485900" y="3501008"/>
            <a:ext cx="4644992" cy="2808312"/>
          </a:xfrm>
        </p:spPr>
        <p:txBody>
          <a:bodyPr>
            <a:normAutofit fontScale="77500" lnSpcReduction="20000"/>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a:p>
            <a:pPr algn="ctr">
              <a:buClr>
                <a:srgbClr val="465562"/>
              </a:buClr>
              <a:buNone/>
            </a:pPr>
            <a:r>
              <a:rPr lang="ru-RU" sz="3800" b="1" dirty="0">
                <a:latin typeface="Monotype Corsiva" pitchFamily="66" charset="0"/>
              </a:rPr>
              <a:t>Всё это говорит о возрастающем интересе к важнейшей математической константе, изучение которой насчитывает уже более двадцати двух веков.</a:t>
            </a:r>
          </a:p>
          <a:p>
            <a:pPr marL="246888" indent="-246888" algn="l" defTabSz="914400">
              <a:lnSpc>
                <a:spcPct val="90000"/>
              </a:lnSpc>
              <a:spcBef>
                <a:spcPts val="1400"/>
              </a:spcBef>
              <a:buClr>
                <a:srgbClr val="465562"/>
              </a:buClr>
              <a:buNone/>
            </a:pPr>
            <a:endParaRPr lang="ru-RU" sz="2800" b="0" i="0" dirty="0">
              <a:solidFill>
                <a:srgbClr val="465562"/>
              </a:solidFill>
              <a:latin typeface="Euphemia"/>
              <a:ea typeface="+mn-ea"/>
              <a:cs typeface="+mn-cs"/>
            </a:endParaRPr>
          </a:p>
        </p:txBody>
      </p:sp>
      <p:sp>
        <p:nvSpPr>
          <p:cNvPr id="6" name="Прямоугольник 5"/>
          <p:cNvSpPr/>
          <p:nvPr/>
        </p:nvSpPr>
        <p:spPr>
          <a:xfrm>
            <a:off x="5158308" y="980728"/>
            <a:ext cx="6336704" cy="3231654"/>
          </a:xfrm>
          <a:prstGeom prst="rect">
            <a:avLst/>
          </a:prstGeom>
        </p:spPr>
        <p:txBody>
          <a:bodyPr wrap="square">
            <a:spAutoFit/>
          </a:bodyPr>
          <a:lstStyle/>
          <a:p>
            <a:pPr algn="ctr"/>
            <a:r>
              <a:rPr lang="ru-RU" sz="3200" b="1" dirty="0">
                <a:latin typeface="Monotype Corsiva" pitchFamily="66" charset="0"/>
              </a:rPr>
              <a:t>В настоящее время с числом </a:t>
            </a:r>
            <a:r>
              <a:rPr lang="ru-RU" sz="3200" b="1" dirty="0" err="1">
                <a:latin typeface="Monotype Corsiva" pitchFamily="66" charset="0"/>
              </a:rPr>
              <a:t>π </a:t>
            </a:r>
            <a:r>
              <a:rPr lang="ru-RU" sz="3200" b="1" dirty="0">
                <a:latin typeface="Monotype Corsiva" pitchFamily="66" charset="0"/>
              </a:rPr>
              <a:t>связано труднообозримое множество формул, математических и физических фактов. Их количество продолжает стремительно расти.</a:t>
            </a:r>
          </a:p>
          <a:p>
            <a:pPr algn="ctr"/>
            <a:r>
              <a:rPr lang="ru-RU" sz="4400" dirty="0"/>
              <a:t> </a:t>
            </a:r>
            <a:endParaRPr lang="ru-RU" sz="4400" b="1" dirty="0">
              <a:latin typeface="Monotype Corsiva" pitchFamily="66" charset="0"/>
            </a:endParaRPr>
          </a:p>
        </p:txBody>
      </p:sp>
      <p:pic>
        <p:nvPicPr>
          <p:cNvPr id="5" name="Рисунок 6" descr="post_blog.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972" y="980728"/>
            <a:ext cx="2571750" cy="270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3" descr="pi-1000-text.gif"/>
          <p:cNvPicPr>
            <a:picLocks noChangeAspect="1"/>
          </p:cNvPicPr>
          <p:nvPr/>
        </p:nvPicPr>
        <p:blipFill>
          <a:blip r:embed="rId3" cstate="email"/>
          <a:srcRect/>
          <a:stretch>
            <a:fillRect/>
          </a:stretch>
        </p:blipFill>
        <p:spPr bwMode="auto">
          <a:xfrm>
            <a:off x="6526460" y="3573016"/>
            <a:ext cx="5143956" cy="3083636"/>
          </a:xfrm>
          <a:prstGeom prst="rect">
            <a:avLst/>
          </a:prstGeom>
          <a:noFill/>
          <a:ln w="9525">
            <a:noFill/>
            <a:miter lim="800000"/>
            <a:headEnd/>
            <a:tailEnd/>
          </a:ln>
        </p:spPr>
      </p:pic>
    </p:spTree>
    <p:extLst>
      <p:ext uri="{BB962C8B-B14F-4D97-AF65-F5344CB8AC3E}">
        <p14:creationId xmlns:p14="http://schemas.microsoft.com/office/powerpoint/2010/main" val="1720426387"/>
      </p:ext>
    </p:extLst>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593436" y="177800"/>
            <a:ext cx="9782801" cy="1811040"/>
          </a:xfrm>
        </p:spPr>
        <p:txBody>
          <a:bodyPr>
            <a:normAutofit fontScale="90000"/>
          </a:bodyPr>
          <a:lstStyle/>
          <a:p>
            <a:pPr lvl="0" algn="ctr">
              <a:spcBef>
                <a:spcPts val="0"/>
              </a:spcBef>
            </a:pP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br>
              <a:rPr lang="ru-RU" b="1" dirty="0">
                <a:latin typeface="Monotype Corsiva" pitchFamily="66" charset="0"/>
              </a:rPr>
            </a:br>
            <a:r>
              <a:rPr lang="ru-RU" sz="6700" b="1" dirty="0">
                <a:solidFill>
                  <a:srgbClr val="C00000"/>
                </a:solidFill>
                <a:latin typeface="Monotype Corsiva" pitchFamily="66" charset="0"/>
              </a:rPr>
              <a:t>«Спасибо за внимание!»</a:t>
            </a:r>
            <a:br>
              <a:rPr lang="ru-RU" sz="6700" b="1" dirty="0">
                <a:solidFill>
                  <a:srgbClr val="C00000"/>
                </a:solidFill>
                <a:latin typeface="Monotype Corsiva" pitchFamily="66" charset="0"/>
              </a:rPr>
            </a:br>
            <a:endParaRPr lang="ru-RU" sz="6700" b="1" i="0" dirty="0">
              <a:solidFill>
                <a:srgbClr val="C00000"/>
              </a:solidFill>
              <a:latin typeface="Monotype Corsiva" pitchFamily="66" charset="0"/>
            </a:endParaRPr>
          </a:p>
        </p:txBody>
      </p:sp>
      <p:sp>
        <p:nvSpPr>
          <p:cNvPr id="14" name="Объект 13"/>
          <p:cNvSpPr>
            <a:spLocks noGrp="1"/>
          </p:cNvSpPr>
          <p:nvPr>
            <p:ph idx="1"/>
          </p:nvPr>
        </p:nvSpPr>
        <p:spPr>
          <a:xfrm>
            <a:off x="1485900" y="3501008"/>
            <a:ext cx="4644992" cy="2808312"/>
          </a:xfrm>
        </p:spPr>
        <p:txBody>
          <a:bodyPr>
            <a:normAutofit/>
          </a:bodyPr>
          <a:lstStyle/>
          <a:p>
            <a:pPr>
              <a:buClr>
                <a:srgbClr val="465562"/>
              </a:buClr>
              <a:buNone/>
            </a:pPr>
            <a:r>
              <a:rPr lang="ru-RU" sz="4400" dirty="0">
                <a:latin typeface="Monotype Corsiva" pitchFamily="66" charset="0"/>
              </a:rPr>
              <a:t> </a:t>
            </a:r>
            <a:endParaRPr lang="ru-RU" sz="4400" b="1" dirty="0">
              <a:latin typeface="Monotype Corsiva" pitchFamily="66" charset="0"/>
            </a:endParaRPr>
          </a:p>
        </p:txBody>
      </p:sp>
      <p:sp>
        <p:nvSpPr>
          <p:cNvPr id="6" name="Прямоугольник 5"/>
          <p:cNvSpPr/>
          <p:nvPr/>
        </p:nvSpPr>
        <p:spPr>
          <a:xfrm>
            <a:off x="5158308" y="980728"/>
            <a:ext cx="6336704" cy="769441"/>
          </a:xfrm>
          <a:prstGeom prst="rect">
            <a:avLst/>
          </a:prstGeom>
        </p:spPr>
        <p:txBody>
          <a:bodyPr wrap="square">
            <a:spAutoFit/>
          </a:bodyPr>
          <a:lstStyle/>
          <a:p>
            <a:pPr algn="ctr"/>
            <a:endParaRPr lang="ru-RU" sz="4400" b="1" dirty="0">
              <a:latin typeface="Monotype Corsiva" pitchFamily="66" charset="0"/>
            </a:endParaRPr>
          </a:p>
        </p:txBody>
      </p:sp>
      <p:pic>
        <p:nvPicPr>
          <p:cNvPr id="7" name="Picture 5" descr="C:\Documents and Settings\Наталья Евгеньевна\Рабочий стол\лицейские чтения дополнительный материал\unit_circle_wall_cloc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6628" y="1000108"/>
            <a:ext cx="3168650" cy="241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C:\Documents and Settings\Наталья Евгеньевна\Рабочий стол\лицейские чтения дополнительный материал\tarelk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2380" y="3500438"/>
            <a:ext cx="3905250" cy="29289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Наталья Евгеньевна\Рабочий стол\лицейские чтения дополнительный материал\1257866449pi4p.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4214" y="1000108"/>
            <a:ext cx="3214688" cy="32146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C:\Documents and Settings\Наталья Евгеньевна\Рабочий стол\лицейские чтения дополнительный материал\pi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7420" y="3571876"/>
            <a:ext cx="3614737" cy="2714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C:\Documents and Settings\Наталья Евгеньевна\Рабочий стол\лицейские чтения\DSC_713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23238" y="1071546"/>
            <a:ext cx="3471862" cy="2286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0426387"/>
      </p:ext>
    </p:extLst>
  </p:cSld>
  <p:clrMapOvr>
    <a:masterClrMapping/>
  </p:clrMapOvr>
  <p:transition spd="slow">
    <p:fade/>
  </p:transition>
</p:sld>
</file>

<file path=ppt/theme/theme1.xml><?xml version="1.0" encoding="utf-8"?>
<a:theme xmlns:a="http://schemas.openxmlformats.org/drawingml/2006/main" name="tf02787947">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969696"/>
      </a:folHlink>
    </a:clrScheme>
    <a:fontScheme name="Math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lumMod val="50000"/>
            </a:schemeClr>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theme>
</file>

<file path=ppt/theme/theme2.xml><?xml version="1.0" encoding="utf-8"?>
<a:theme xmlns:a="http://schemas.openxmlformats.org/drawingml/2006/main" name="Office Them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Math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Math_16x9">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BB2780C3CC07BD4BAA623FF9571645580400D1570604EA743043A2641365C0E91715" ma:contentTypeVersion="55" ma:contentTypeDescription="Create a new document." ma:contentTypeScope="" ma:versionID="2c496a0f341a72d7e8cbd42eb499a6d4">
  <xsd:schema xmlns:xsd="http://www.w3.org/2001/XMLSchema" xmlns:xs="http://www.w3.org/2001/XMLSchema" xmlns:p="http://schemas.microsoft.com/office/2006/metadata/properties" xmlns:ns2="9d035d7d-02e5-4a00-8b62-9a556aabc7b5" xmlns:ns3="91e8d559-4d54-460d-ba58-5d5027f88b4d" targetNamespace="http://schemas.microsoft.com/office/2006/metadata/properties" ma:root="true" ma:fieldsID="2bcea688bd265da693c2f253e50f4ab0" ns2:_="" ns3:_="">
    <xsd:import namespace="9d035d7d-02e5-4a00-8b62-9a556aabc7b5"/>
    <xsd:import namespace="91e8d559-4d54-460d-ba58-5d5027f88b4d"/>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element ref="ns3:Description0" minOccurs="0"/>
                <xsd:element ref="ns3:Compone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35d7d-02e5-4a00-8b62-9a556aabc7b5"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0:00:00Z"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dc117081-80f4-4e10-b46d-e6dc6854316c}"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41FC7ADF-4C62-4413-95B2-CDE72C4AD396}" ma:internalName="CSXSubmissionMarket" ma:readOnly="false" ma:showField="MarketName" ma:web="9d035d7d-02e5-4a00-8b62-9a556aabc7b5">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5e663266-dbf1-446f-b076-28feab654dae}"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CD722278-12DA-4BA9-B56C-2624CA46C480}" ma:internalName="InProjectListLookup" ma:readOnly="true" ma:showField="InProjectList"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65226a81-6f17-445b-9321-8ea42e2eee04}"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CD722278-12DA-4BA9-B56C-2624CA46C480}" ma:internalName="LastCompleteVersionLookup" ma:readOnly="true" ma:showField="LastCompleteVersion"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CD722278-12DA-4BA9-B56C-2624CA46C480}" ma:internalName="LastPreviewErrorLookup" ma:readOnly="true" ma:showField="LastPreviewError"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CD722278-12DA-4BA9-B56C-2624CA46C480}" ma:internalName="LastPreviewResultLookup" ma:readOnly="true" ma:showField="LastPreviewResult"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CD722278-12DA-4BA9-B56C-2624CA46C480}" ma:internalName="LastPreviewAttemptDateLookup" ma:readOnly="true" ma:showField="LastPreviewAttemptDate"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CD722278-12DA-4BA9-B56C-2624CA46C480}" ma:internalName="LastPreviewedByLookup" ma:readOnly="true" ma:showField="LastPreviewedBy"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CD722278-12DA-4BA9-B56C-2624CA46C480}" ma:internalName="LastPreviewTimeLookup" ma:readOnly="true" ma:showField="LastPreviewTime"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CD722278-12DA-4BA9-B56C-2624CA46C480}" ma:internalName="LastPreviewVersionLookup" ma:readOnly="true" ma:showField="LastPreviewVersion"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CD722278-12DA-4BA9-B56C-2624CA46C480}" ma:internalName="LastPublishErrorLookup" ma:readOnly="true" ma:showField="LastPublishError"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CD722278-12DA-4BA9-B56C-2624CA46C480}" ma:internalName="LastPublishResultLookup" ma:readOnly="true" ma:showField="LastPublishResult"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CD722278-12DA-4BA9-B56C-2624CA46C480}" ma:internalName="LastPublishAttemptDateLookup" ma:readOnly="true" ma:showField="LastPublishAttemptDate"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CD722278-12DA-4BA9-B56C-2624CA46C480}" ma:internalName="LastPublishedByLookup" ma:readOnly="true" ma:showField="LastPublishedBy"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CD722278-12DA-4BA9-B56C-2624CA46C480}" ma:internalName="LastPublishTimeLookup" ma:readOnly="true" ma:showField="LastPublishTime"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CD722278-12DA-4BA9-B56C-2624CA46C480}" ma:internalName="LastPublishVersionLookup" ma:readOnly="true" ma:showField="LastPublishVersion"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B116CC8E-FCD3-4331-849C-1BF4DB8052AE}" ma:internalName="LocLastLocAttemptVersionLookup" ma:readOnly="false" ma:showField="LastLocAttemptVersion" ma:web="9d035d7d-02e5-4a00-8b62-9a556aabc7b5">
      <xsd:simpleType>
        <xsd:restriction base="dms:Lookup"/>
      </xsd:simpleType>
    </xsd:element>
    <xsd:element name="LocLastLocAttemptVersionTypeLookup" ma:index="72" nillable="true" ma:displayName="Loc Last Loc Attempt Version Type" ma:default="" ma:list="{B116CC8E-FCD3-4331-849C-1BF4DB8052AE}" ma:internalName="LocLastLocAttemptVersionTypeLookup" ma:readOnly="true" ma:showField="LastLocAttemptVersionType" ma:web="9d035d7d-02e5-4a00-8b62-9a556aabc7b5">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B116CC8E-FCD3-4331-849C-1BF4DB8052AE}" ma:internalName="LocNewPublishedVersionLookup" ma:readOnly="true" ma:showField="NewPublishedVersion" ma:web="9d035d7d-02e5-4a00-8b62-9a556aabc7b5">
      <xsd:simpleType>
        <xsd:restriction base="dms:Lookup"/>
      </xsd:simpleType>
    </xsd:element>
    <xsd:element name="LocOverallHandbackStatusLookup" ma:index="76" nillable="true" ma:displayName="Loc Overall Handback Status" ma:default="" ma:list="{B116CC8E-FCD3-4331-849C-1BF4DB8052AE}" ma:internalName="LocOverallHandbackStatusLookup" ma:readOnly="true" ma:showField="OverallHandbackStatus" ma:web="9d035d7d-02e5-4a00-8b62-9a556aabc7b5">
      <xsd:simpleType>
        <xsd:restriction base="dms:Lookup"/>
      </xsd:simpleType>
    </xsd:element>
    <xsd:element name="LocOverallLocStatusLookup" ma:index="77" nillable="true" ma:displayName="Loc Overall Localize Status" ma:default="" ma:list="{B116CC8E-FCD3-4331-849C-1BF4DB8052AE}" ma:internalName="LocOverallLocStatusLookup" ma:readOnly="true" ma:showField="OverallLocStatus" ma:web="9d035d7d-02e5-4a00-8b62-9a556aabc7b5">
      <xsd:simpleType>
        <xsd:restriction base="dms:Lookup"/>
      </xsd:simpleType>
    </xsd:element>
    <xsd:element name="LocOverallPreviewStatusLookup" ma:index="78" nillable="true" ma:displayName="Loc Overall Preview Status" ma:default="" ma:list="{B116CC8E-FCD3-4331-849C-1BF4DB8052AE}" ma:internalName="LocOverallPreviewStatusLookup" ma:readOnly="true" ma:showField="OverallPreviewStatus" ma:web="9d035d7d-02e5-4a00-8b62-9a556aabc7b5">
      <xsd:simpleType>
        <xsd:restriction base="dms:Lookup"/>
      </xsd:simpleType>
    </xsd:element>
    <xsd:element name="LocOverallPublishStatusLookup" ma:index="79" nillable="true" ma:displayName="Loc Overall Publish Status" ma:default="" ma:list="{B116CC8E-FCD3-4331-849C-1BF4DB8052AE}" ma:internalName="LocOverallPublishStatusLookup" ma:readOnly="true" ma:showField="OverallPublishStatus" ma:web="9d035d7d-02e5-4a00-8b62-9a556aabc7b5">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B116CC8E-FCD3-4331-849C-1BF4DB8052AE}" ma:internalName="LocProcessedForHandoffsLookup" ma:readOnly="true" ma:showField="ProcessedForHandoffs" ma:web="9d035d7d-02e5-4a00-8b62-9a556aabc7b5">
      <xsd:simpleType>
        <xsd:restriction base="dms:Lookup"/>
      </xsd:simpleType>
    </xsd:element>
    <xsd:element name="LocProcessedForMarketsLookup" ma:index="82" nillable="true" ma:displayName="Loc Processed For Markets" ma:default="" ma:list="{B116CC8E-FCD3-4331-849C-1BF4DB8052AE}" ma:internalName="LocProcessedForMarketsLookup" ma:readOnly="true" ma:showField="ProcessedForMarkets" ma:web="9d035d7d-02e5-4a00-8b62-9a556aabc7b5">
      <xsd:simpleType>
        <xsd:restriction base="dms:Lookup"/>
      </xsd:simpleType>
    </xsd:element>
    <xsd:element name="LocPublishedDependentAssetsLookup" ma:index="83" nillable="true" ma:displayName="Loc Published Dependent Assets" ma:default="" ma:list="{B116CC8E-FCD3-4331-849C-1BF4DB8052AE}" ma:internalName="LocPublishedDependentAssetsLookup" ma:readOnly="true" ma:showField="PublishedDependentAssets" ma:web="9d035d7d-02e5-4a00-8b62-9a556aabc7b5">
      <xsd:simpleType>
        <xsd:restriction base="dms:Lookup"/>
      </xsd:simpleType>
    </xsd:element>
    <xsd:element name="LocPublishedLinkedAssetsLookup" ma:index="84" nillable="true" ma:displayName="Loc Published Linked Assets" ma:default="" ma:list="{B116CC8E-FCD3-4331-849C-1BF4DB8052AE}" ma:internalName="LocPublishedLinkedAssetsLookup" ma:readOnly="true" ma:showField="PublishedLinkedAssets" ma:web="9d035d7d-02e5-4a00-8b62-9a556aabc7b5">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c95181ba-569f-436f-adb3-78c3831fea54}"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41FC7ADF-4C62-4413-95B2-CDE72C4AD396}" ma:internalName="Markets" ma:readOnly="false" ma:showField="MarketName"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CD722278-12DA-4BA9-B56C-2624CA46C480}" ma:internalName="NumOfRatingsLookup" ma:readOnly="true" ma:showField="NumOfRatings"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CD722278-12DA-4BA9-B56C-2624CA46C480}" ma:internalName="PublishStatusLookup" ma:readOnly="false" ma:showField="PublishStatus"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a34c0026-7bf6-479c-b6e7-24710140ce31}"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0ef119a3-9350-4d50-81f0-e824a5745f43}" ma:internalName="TaxCatchAll" ma:showField="CatchAllData"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0ef119a3-9350-4d50-81f0-e824a5745f43}" ma:internalName="TaxCatchAllLabel" ma:readOnly="true" ma:showField="CatchAllDataLabel" ma:web="9d035d7d-02e5-4a00-8b62-9a556aabc7b5">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1e8d559-4d54-460d-ba58-5d5027f88b4d" elementFormDefault="qualified">
    <xsd:import namespace="http://schemas.microsoft.com/office/2006/documentManagement/types"/>
    <xsd:import namespace="http://schemas.microsoft.com/office/infopath/2007/PartnerControls"/>
    <xsd:element name="Description0" ma:index="134" nillable="true" ma:displayName="Description" ma:internalName="Description0">
      <xsd:simpleType>
        <xsd:restriction base="dms:Note"/>
      </xsd:simpleType>
    </xsd:element>
    <xsd:element name="Component" ma:index="135" nillable="true" ma:displayName="Component" ma:internalName="Component">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PExecutable xmlns="9d035d7d-02e5-4a00-8b62-9a556aabc7b5" xsi:nil="true"/>
    <SubmitterId xmlns="9d035d7d-02e5-4a00-8b62-9a556aabc7b5" xsi:nil="true"/>
    <DirectSourceMarket xmlns="9d035d7d-02e5-4a00-8b62-9a556aabc7b5">english</DirectSourceMarket>
    <ThumbnailAssetId xmlns="9d035d7d-02e5-4a00-8b62-9a556aabc7b5" xsi:nil="true"/>
    <AssetType xmlns="9d035d7d-02e5-4a00-8b62-9a556aabc7b5">TP</AssetType>
    <Milestone xmlns="9d035d7d-02e5-4a00-8b62-9a556aabc7b5" xsi:nil="true"/>
    <OriginAsset xmlns="9d035d7d-02e5-4a00-8b62-9a556aabc7b5" xsi:nil="true"/>
    <TPComponent xmlns="9d035d7d-02e5-4a00-8b62-9a556aabc7b5" xsi:nil="true"/>
    <AssetId xmlns="9d035d7d-02e5-4a00-8b62-9a556aabc7b5">TP102787946</AssetId>
    <TPFriendlyName xmlns="9d035d7d-02e5-4a00-8b62-9a556aabc7b5" xsi:nil="true"/>
    <SourceTitle xmlns="9d035d7d-02e5-4a00-8b62-9a556aabc7b5" xsi:nil="true"/>
    <TPApplication xmlns="9d035d7d-02e5-4a00-8b62-9a556aabc7b5" xsi:nil="true"/>
    <TPLaunchHelpLink xmlns="9d035d7d-02e5-4a00-8b62-9a556aabc7b5" xsi:nil="true"/>
    <OpenTemplate xmlns="9d035d7d-02e5-4a00-8b62-9a556aabc7b5">true</OpenTemplate>
    <CrawlForDependencies xmlns="9d035d7d-02e5-4a00-8b62-9a556aabc7b5">false</CrawlForDependencies>
    <ParentAssetId xmlns="9d035d7d-02e5-4a00-8b62-9a556aabc7b5" xsi:nil="true"/>
    <TrustLevel xmlns="9d035d7d-02e5-4a00-8b62-9a556aabc7b5">1 Microsoft Managed Content</TrustLevel>
    <PublishStatusLookup xmlns="9d035d7d-02e5-4a00-8b62-9a556aabc7b5">
      <Value>420400</Value>
    </PublishStatusLookup>
    <LocLastLocAttemptVersionLookup xmlns="9d035d7d-02e5-4a00-8b62-9a556aabc7b5">192134</LocLastLocAttemptVersionLookup>
    <TemplateTemplateType xmlns="9d035d7d-02e5-4a00-8b62-9a556aabc7b5">PowerPoint Presentation Template</TemplateTemplateType>
    <IsSearchable xmlns="9d035d7d-02e5-4a00-8b62-9a556aabc7b5">true</IsSearchable>
    <TPNamespace xmlns="9d035d7d-02e5-4a00-8b62-9a556aabc7b5" xsi:nil="true"/>
    <Markets xmlns="9d035d7d-02e5-4a00-8b62-9a556aabc7b5"/>
    <OriginalSourceMarket xmlns="9d035d7d-02e5-4a00-8b62-9a556aabc7b5">english</OriginalSourceMarket>
    <APDescription xmlns="9d035d7d-02e5-4a00-8b62-9a556aabc7b5">This  template design contains the Pi symbol and works well for math students,  teachers, and others in education, although it works well for businesses, too.  This presentation template contains multiple slide layouts in widescreen format (16x9) and includes a sample chart that you can easily  modify.</APDescription>
    <TPInstallLocation xmlns="9d035d7d-02e5-4a00-8b62-9a556aabc7b5" xsi:nil="true"/>
    <TPAppVersion xmlns="9d035d7d-02e5-4a00-8b62-9a556aabc7b5" xsi:nil="true"/>
    <TPCommandLine xmlns="9d035d7d-02e5-4a00-8b62-9a556aabc7b5" xsi:nil="true"/>
    <APAuthor xmlns="9d035d7d-02e5-4a00-8b62-9a556aabc7b5">
      <UserInfo>
        <DisplayName/>
        <AccountId>1073741823</AccountId>
        <AccountType/>
      </UserInfo>
    </APAuthor>
    <EditorialStatus xmlns="9d035d7d-02e5-4a00-8b62-9a556aabc7b5">Complete</EditorialStatus>
    <PublishTargets xmlns="9d035d7d-02e5-4a00-8b62-9a556aabc7b5">OfficeOnlineVNext</PublishTargets>
    <TPLaunchHelpLinkType xmlns="9d035d7d-02e5-4a00-8b62-9a556aabc7b5">Template</TPLaunchHelpLinkType>
    <OriginalRelease xmlns="9d035d7d-02e5-4a00-8b62-9a556aabc7b5">15</OriginalRelease>
    <AssetStart xmlns="9d035d7d-02e5-4a00-8b62-9a556aabc7b5">2011-11-26T08:17:00+00:00</AssetStart>
    <FriendlyTitle xmlns="9d035d7d-02e5-4a00-8b62-9a556aabc7b5" xsi:nil="true"/>
    <TPClientViewer xmlns="9d035d7d-02e5-4a00-8b62-9a556aabc7b5" xsi:nil="true"/>
    <CSXHash xmlns="9d035d7d-02e5-4a00-8b62-9a556aabc7b5" xsi:nil="true"/>
    <IsDeleted xmlns="9d035d7d-02e5-4a00-8b62-9a556aabc7b5">false</IsDeleted>
    <ShowIn xmlns="9d035d7d-02e5-4a00-8b62-9a556aabc7b5">Show everywhere</ShowIn>
    <UANotes xmlns="9d035d7d-02e5-4a00-8b62-9a556aabc7b5" xsi:nil="true"/>
    <TemplateStatus xmlns="9d035d7d-02e5-4a00-8b62-9a556aabc7b5">Complete</TemplateStatus>
    <Downloads xmlns="9d035d7d-02e5-4a00-8b62-9a556aabc7b5">0</Downloads>
    <ApprovalStatus xmlns="9d035d7d-02e5-4a00-8b62-9a556aabc7b5">InProgress</ApprovalStatus>
    <BlockPublish xmlns="9d035d7d-02e5-4a00-8b62-9a556aabc7b5">false</BlockPublish>
    <EditorialTags xmlns="9d035d7d-02e5-4a00-8b62-9a556aabc7b5" xsi:nil="true"/>
    <InternalTagsTaxHTField0 xmlns="9d035d7d-02e5-4a00-8b62-9a556aabc7b5">
      <Terms xmlns="http://schemas.microsoft.com/office/infopath/2007/PartnerControls"/>
    </InternalTagsTaxHTField0>
    <MarketSpecific xmlns="9d035d7d-02e5-4a00-8b62-9a556aabc7b5">false</MarketSpecific>
    <LocComments xmlns="9d035d7d-02e5-4a00-8b62-9a556aabc7b5" xsi:nil="true"/>
    <VoteCount xmlns="9d035d7d-02e5-4a00-8b62-9a556aabc7b5" xsi:nil="true"/>
    <HandoffToMSDN xmlns="9d035d7d-02e5-4a00-8b62-9a556aabc7b5" xsi:nil="true"/>
    <IntlLangReview xmlns="9d035d7d-02e5-4a00-8b62-9a556aabc7b5">false</IntlLangReview>
    <NumericId xmlns="9d035d7d-02e5-4a00-8b62-9a556aabc7b5" xsi:nil="true"/>
    <OOCacheId xmlns="9d035d7d-02e5-4a00-8b62-9a556aabc7b5" xsi:nil="true"/>
    <ClipArtFilename xmlns="9d035d7d-02e5-4a00-8b62-9a556aabc7b5" xsi:nil="true"/>
    <LastHandOff xmlns="9d035d7d-02e5-4a00-8b62-9a556aabc7b5" xsi:nil="true"/>
    <Providers xmlns="9d035d7d-02e5-4a00-8b62-9a556aabc7b5" xsi:nil="true"/>
    <UALocComments xmlns="9d035d7d-02e5-4a00-8b62-9a556aabc7b5" xsi:nil="true"/>
    <CampaignTagsTaxHTField0 xmlns="9d035d7d-02e5-4a00-8b62-9a556aabc7b5">
      <Terms xmlns="http://schemas.microsoft.com/office/infopath/2007/PartnerControls"/>
    </CampaignTagsTaxHTField0>
    <DSATActionTaken xmlns="9d035d7d-02e5-4a00-8b62-9a556aabc7b5" xsi:nil="true"/>
    <PolicheckWords xmlns="9d035d7d-02e5-4a00-8b62-9a556aabc7b5" xsi:nil="true"/>
    <TaxCatchAll xmlns="9d035d7d-02e5-4a00-8b62-9a556aabc7b5"/>
    <BugNumber xmlns="9d035d7d-02e5-4a00-8b62-9a556aabc7b5" xsi:nil="true"/>
    <LocRecommendedHandoff xmlns="9d035d7d-02e5-4a00-8b62-9a556aabc7b5" xsi:nil="true"/>
    <LocalizationTagsTaxHTField0 xmlns="9d035d7d-02e5-4a00-8b62-9a556aabc7b5">
      <Terms xmlns="http://schemas.microsoft.com/office/infopath/2007/PartnerControls"/>
    </LocalizationTagsTaxHTField0>
    <UALocRecommendation xmlns="9d035d7d-02e5-4a00-8b62-9a556aabc7b5">Localize</UALocRecommendation>
    <APEditor xmlns="9d035d7d-02e5-4a00-8b62-9a556aabc7b5">
      <UserInfo>
        <DisplayName/>
        <AccountId xsi:nil="true"/>
        <AccountType/>
      </UserInfo>
    </APEditor>
    <PrimaryImageGen xmlns="9d035d7d-02e5-4a00-8b62-9a556aabc7b5">false</PrimaryImageGen>
    <Manager xmlns="9d035d7d-02e5-4a00-8b62-9a556aabc7b5" xsi:nil="true"/>
    <UAProjectedTotalWords xmlns="9d035d7d-02e5-4a00-8b62-9a556aabc7b5" xsi:nil="true"/>
    <Provider xmlns="9d035d7d-02e5-4a00-8b62-9a556aabc7b5" xsi:nil="true"/>
    <ApprovalLog xmlns="9d035d7d-02e5-4a00-8b62-9a556aabc7b5" xsi:nil="true"/>
    <BusinessGroup xmlns="9d035d7d-02e5-4a00-8b62-9a556aabc7b5" xsi:nil="true"/>
    <RecommendationsModifier xmlns="9d035d7d-02e5-4a00-8b62-9a556aabc7b5" xsi:nil="true"/>
    <Component xmlns="91e8d559-4d54-460d-ba58-5d5027f88b4d" xsi:nil="true"/>
    <AcquiredFrom xmlns="9d035d7d-02e5-4a00-8b62-9a556aabc7b5">Internal MS</AcquiredFrom>
    <CSXSubmissionMarket xmlns="9d035d7d-02e5-4a00-8b62-9a556aabc7b5" xsi:nil="true"/>
    <ArtSampleDocs xmlns="9d035d7d-02e5-4a00-8b62-9a556aabc7b5" xsi:nil="true"/>
    <IntlLangReviewDate xmlns="9d035d7d-02e5-4a00-8b62-9a556aabc7b5" xsi:nil="true"/>
    <AverageRating xmlns="9d035d7d-02e5-4a00-8b62-9a556aabc7b5" xsi:nil="true"/>
    <LastModifiedDateTime xmlns="9d035d7d-02e5-4a00-8b62-9a556aabc7b5" xsi:nil="true"/>
    <LegacyData xmlns="9d035d7d-02e5-4a00-8b62-9a556aabc7b5" xsi:nil="true"/>
    <LocManualTestRequired xmlns="9d035d7d-02e5-4a00-8b62-9a556aabc7b5">false</LocManualTestRequired>
    <ScenarioTagsTaxHTField0 xmlns="9d035d7d-02e5-4a00-8b62-9a556aabc7b5">
      <Terms xmlns="http://schemas.microsoft.com/office/infopath/2007/PartnerControls"/>
    </ScenarioTagsTaxHTField0>
    <TimesCloned xmlns="9d035d7d-02e5-4a00-8b62-9a556aabc7b5" xsi:nil="true"/>
    <ContentItem xmlns="9d035d7d-02e5-4a00-8b62-9a556aabc7b5" xsi:nil="true"/>
    <UACurrentWords xmlns="9d035d7d-02e5-4a00-8b62-9a556aabc7b5" xsi:nil="true"/>
    <AssetExpire xmlns="9d035d7d-02e5-4a00-8b62-9a556aabc7b5">2029-01-01T00:00:00+00:00</AssetExpire>
    <MachineTranslated xmlns="9d035d7d-02e5-4a00-8b62-9a556aabc7b5">false</MachineTranslated>
    <OutputCachingOn xmlns="9d035d7d-02e5-4a00-8b62-9a556aabc7b5">false</OutputCachingOn>
    <PlannedPubDate xmlns="9d035d7d-02e5-4a00-8b62-9a556aabc7b5" xsi:nil="true"/>
    <Description0 xmlns="91e8d559-4d54-460d-ba58-5d5027f88b4d" xsi:nil="true"/>
    <CSXUpdate xmlns="9d035d7d-02e5-4a00-8b62-9a556aabc7b5">false</CSXUpdate>
    <FeatureTagsTaxHTField0 xmlns="9d035d7d-02e5-4a00-8b62-9a556aabc7b5">
      <Terms xmlns="http://schemas.microsoft.com/office/infopath/2007/PartnerControls"/>
    </FeatureTagsTaxHTField0>
    <IntlLangReviewer xmlns="9d035d7d-02e5-4a00-8b62-9a556aabc7b5" xsi:nil="true"/>
    <IntlLocPriority xmlns="9d035d7d-02e5-4a00-8b62-9a556aabc7b5" xsi:nil="true"/>
    <CSXSubmissionDate xmlns="9d035d7d-02e5-4a00-8b62-9a556aabc7b5" xsi:nil="true"/>
    <LocMarketGroupTiers2 xmlns="9d035d7d-02e5-4a00-8b62-9a556aabc7b5"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A3D162B-B603-4CB2-9A3C-DDAA40AF3E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35d7d-02e5-4a00-8b62-9a556aabc7b5"/>
    <ds:schemaRef ds:uri="91e8d559-4d54-460d-ba58-5d5027f88b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F00257-8006-4F21-9D26-099347F5159E}">
  <ds:schemaRefs>
    <ds:schemaRef ds:uri="http://schemas.microsoft.com/office/2006/metadata/properties"/>
    <ds:schemaRef ds:uri="http://schemas.microsoft.com/office/infopath/2007/PartnerControls"/>
    <ds:schemaRef ds:uri="9d035d7d-02e5-4a00-8b62-9a556aabc7b5"/>
    <ds:schemaRef ds:uri="91e8d559-4d54-460d-ba58-5d5027f88b4d"/>
  </ds:schemaRefs>
</ds:datastoreItem>
</file>

<file path=customXml/itemProps3.xml><?xml version="1.0" encoding="utf-8"?>
<ds:datastoreItem xmlns:ds="http://schemas.openxmlformats.org/officeDocument/2006/customXml" ds:itemID="{B3AD825C-09C7-4A07-B577-302FECE18B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tf02787947</Template>
  <TotalTime>0</TotalTime>
  <Words>1615</Words>
  <Application>Microsoft Office PowerPoint</Application>
  <PresentationFormat>Произвольный</PresentationFormat>
  <Paragraphs>124</Paragraphs>
  <Slides>27</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27</vt:i4>
      </vt:variant>
    </vt:vector>
  </HeadingPairs>
  <TitlesOfParts>
    <vt:vector size="34" baseType="lpstr">
      <vt:lpstr>Arial</vt:lpstr>
      <vt:lpstr>Euphemia</vt:lpstr>
      <vt:lpstr>Monotype Corsiva</vt:lpstr>
      <vt:lpstr>Times New Roman</vt:lpstr>
      <vt:lpstr>Wingdings 2</vt:lpstr>
      <vt:lpstr>tf02787947</vt:lpstr>
      <vt:lpstr>Формула</vt:lpstr>
      <vt:lpstr> «Число π»</vt:lpstr>
      <vt:lpstr>    «Куда бы мы ни обратили свой взор, мы видим проворное и трудолюбивое число π : оно заключено и в самом простом колесике, и в самой сложной автоматической машине» Ф. Кыпман   </vt:lpstr>
      <vt:lpstr>                      «Само число π» </vt:lpstr>
      <vt:lpstr>                                    «Само число π» </vt:lpstr>
      <vt:lpstr>                      «Само число π» </vt:lpstr>
      <vt:lpstr>                      «Само число π» </vt:lpstr>
      <vt:lpstr>                      «Само число π» </vt:lpstr>
      <vt:lpstr>                      «Методы вычисления π» </vt:lpstr>
      <vt:lpstr>                      «Методы вычисления π» </vt:lpstr>
      <vt:lpstr>                      «Методы вычисления π» </vt:lpstr>
      <vt:lpstr>«Методы вычисления π»</vt:lpstr>
      <vt:lpstr>                      «Методы вычисления π» </vt:lpstr>
      <vt:lpstr>                      «Зачем они это делают?»</vt:lpstr>
      <vt:lpstr>                          «Математические задачи  с практическим содержанием» </vt:lpstr>
      <vt:lpstr>                          «Математические задачи  с практическим содержанием» </vt:lpstr>
      <vt:lpstr>                          «Математические задачи  с практическим содержанием» </vt:lpstr>
      <vt:lpstr>                          «Математические задачи  с практическим содержанием» </vt:lpstr>
      <vt:lpstr>                      «Как запомнить  π» </vt:lpstr>
      <vt:lpstr>                      «Как запомнить  π» </vt:lpstr>
      <vt:lpstr>                      «Как запомнить  π» </vt:lpstr>
      <vt:lpstr>                      «Как запомнить  π» </vt:lpstr>
      <vt:lpstr>                      «π вокруг нас» </vt:lpstr>
      <vt:lpstr>                      «π вокруг нас» </vt:lpstr>
      <vt:lpstr>                      «π вокруг нас» </vt:lpstr>
      <vt:lpstr>                      «π вокруг нас» </vt:lpstr>
      <vt:lpstr>                      «π вокруг нас» </vt:lpstr>
      <vt:lpstr>                      «Спасибо за внимание!»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2017-04-09T09:28:59Z</dcterms:created>
  <dcterms:modified xsi:type="dcterms:W3CDTF">2023-04-13T10:46:31Z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0x010100BB2780C3CC07BD4BAA623FF9571645580400D1570604EA743043A2641365C0E91715</vt:lpwstr>
  </property>
</Properties>
</file>