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</p:sldIdLst>
  <p:sldSz cx="9144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/>
        </p:txBody>
      </p:sp>
      <p:sp>
        <p:nvSpPr>
          <p:cNvPr id="5" name="Google Shape;5;n"/>
          <p:cNvSpPr/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</a:fld>
            <a:endParaRPr sz="1200" b="0" i="0" u="none" strike="noStrike" cap="none">
              <a:solidFill>
                <a:schemeClr val="dk1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15" name="Google Shape;115;p1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22" name="Google Shape;122;p2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29" name="Google Shape;129;p3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36" name="Google Shape;136;p4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43" name="Google Shape;143;p5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6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50" name="Google Shape;150;p6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57" name="Google Shape;157;p7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67" name="Google Shape;167;p8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76" name="Google Shape;176;p9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0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86" name="Google Shape;186;p10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194" name="Google Shape;194;p11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2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01" name="Google Shape;201;p12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3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08" name="Google Shape;208;p13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4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15" name="Google Shape;215;p14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5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21" name="Google Shape;221;p15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6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29" name="Google Shape;229;p16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7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35" name="Google Shape;235;p17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42" name="Google Shape;242;p18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9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49" name="Google Shape;249;p19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0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56" name="Google Shape;256;p20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1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63" name="Google Shape;263;p21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2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71" name="Google Shape;271;p22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3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79" name="Google Shape;279;p23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4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87" name="Google Shape;287;p24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5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297" name="Google Shape;297;p25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6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307" name="Google Shape;307;p26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7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317" name="Google Shape;317;p27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8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326" name="Google Shape;326;p28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9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</a:p>
        </p:txBody>
      </p:sp>
      <p:sp>
        <p:nvSpPr>
          <p:cNvPr id="336" name="Google Shape;336;p29:notes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 matchingName="Титульный слайд">
  <p:cSld name="TITLE">
    <p:bg>
      <p:bgPr>
        <a:gradFill>
          <a:gsLst>
            <a:gs pos="0">
              <a:srgbClr val="00478F"/>
            </a:gs>
            <a:gs pos="50000">
              <a:schemeClr val="dk2"/>
            </a:gs>
            <a:gs pos="100000">
              <a:srgbClr val="00478F"/>
            </a:gs>
          </a:gsLst>
          <a:lin ang="5400000" scaled="0"/>
        </a:gradFill>
        <a:effectLst/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1"/>
          <p:cNvSpPr/>
          <p:nvPr/>
        </p:nvSpPr>
        <p:spPr>
          <a:xfrm>
            <a:off x="381000" y="0"/>
            <a:ext cx="1447800" cy="6856413"/>
          </a:xfrm>
          <a:prstGeom prst="rect">
            <a:avLst/>
          </a:prstGeom>
          <a:gradFill>
            <a:gsLst>
              <a:gs pos="0">
                <a:srgbClr val="0052A4"/>
              </a:gs>
              <a:gs pos="50000">
                <a:srgbClr val="0066CC">
                  <a:alpha val="49803"/>
                </a:srgbClr>
              </a:gs>
              <a:gs pos="100000">
                <a:srgbClr val="0052A4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21" name="Google Shape;21;p31"/>
          <p:cNvSpPr/>
          <p:nvPr/>
        </p:nvSpPr>
        <p:spPr>
          <a:xfrm>
            <a:off x="685800" y="2438400"/>
            <a:ext cx="8456613" cy="762000"/>
          </a:xfrm>
          <a:prstGeom prst="rect">
            <a:avLst/>
          </a:prstGeom>
          <a:gradFill>
            <a:gsLst>
              <a:gs pos="0">
                <a:schemeClr val="dk2"/>
              </a:gs>
              <a:gs pos="100000">
                <a:srgbClr val="002B56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22" name="Google Shape;22;p31"/>
          <p:cNvSpPr txBox="1"/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1"/>
          <p:cNvSpPr txBox="1"/>
          <p:nvPr>
            <p:ph type="subTitle" idx="1"/>
          </p:nvPr>
        </p:nvSpPr>
        <p:spPr>
          <a:xfrm>
            <a:off x="2057400" y="41148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None/>
              <a:defRPr b="0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1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1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1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7" name="Google Shape;27;p31"/>
          <p:cNvSpPr/>
          <p:nvPr/>
        </p:nvSpPr>
        <p:spPr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49803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Заголовок и объект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2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32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2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32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matchingName="Заголовок, текст и два объекта">
  <p:cSld name="TEXT_AND_TWO_OBJECTS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33"/>
          <p:cNvSpPr txBox="1"/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3"/>
          <p:cNvSpPr txBox="1"/>
          <p:nvPr>
            <p:ph type="body" idx="2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33"/>
          <p:cNvSpPr txBox="1"/>
          <p:nvPr>
            <p:ph type="body" idx="3"/>
          </p:nvPr>
        </p:nvSpPr>
        <p:spPr>
          <a:xfrm>
            <a:off x="4648200" y="41148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33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33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3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matchingName="Заголовок, текст и объект">
  <p:cSld name="TEXT_AND_OBJEC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4"/>
          <p:cNvSpPr txBox="1"/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34"/>
          <p:cNvSpPr txBox="1"/>
          <p:nvPr>
            <p:ph type="body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4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4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4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matchingName="Заголовок и текст над объектом">
  <p:cSld name="TEXT_OVER_OBJECT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5"/>
          <p:cNvSpPr txBox="1"/>
          <p:nvPr>
            <p:ph type="body" idx="1"/>
          </p:nvPr>
        </p:nvSpPr>
        <p:spPr>
          <a:xfrm>
            <a:off x="685800" y="1981200"/>
            <a:ext cx="77724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35"/>
          <p:cNvSpPr txBox="1"/>
          <p:nvPr>
            <p:ph type="body" idx="2"/>
          </p:nvPr>
        </p:nvSpPr>
        <p:spPr>
          <a:xfrm>
            <a:off x="685800" y="4114800"/>
            <a:ext cx="77724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35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35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35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Заголовок раздела">
  <p:cSld name="SECTION_HEAD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6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6"/>
          <p:cNvSpPr txBox="1"/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 panose="020B0604020202020204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 panose="020B0604020202020204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 panose="020B0604020202020204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 panose="020B0604020202020204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 panose="020B0604020202020204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 panose="020B0604020202020204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1400"/>
              <a:buFont typeface="Arial" panose="020B0604020202020204"/>
              <a:buNone/>
              <a:defRPr sz="1400"/>
            </a:lvl9pPr>
          </a:lstStyle>
          <a:p/>
        </p:txBody>
      </p:sp>
      <p:sp>
        <p:nvSpPr>
          <p:cNvPr id="59" name="Google Shape;59;p36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6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36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Два объекта">
  <p:cSld name="TWO_OBJECTS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7"/>
          <p:cNvSpPr txBox="1"/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70840" algn="l">
              <a:spcBef>
                <a:spcPts val="560"/>
              </a:spcBef>
              <a:spcAft>
                <a:spcPts val="0"/>
              </a:spcAft>
              <a:buSzPts val="2240"/>
              <a:buChar char="●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 panose="020B0604020202020204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 panose="020B0604020202020204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 panose="020B0604020202020204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9pPr>
          </a:lstStyle>
          <a:p/>
        </p:txBody>
      </p:sp>
      <p:sp>
        <p:nvSpPr>
          <p:cNvPr id="65" name="Google Shape;65;p37"/>
          <p:cNvSpPr txBox="1"/>
          <p:nvPr>
            <p:ph type="body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70840" algn="l">
              <a:spcBef>
                <a:spcPts val="560"/>
              </a:spcBef>
              <a:spcAft>
                <a:spcPts val="0"/>
              </a:spcAft>
              <a:buSzPts val="2240"/>
              <a:buChar char="●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 panose="020B0604020202020204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 panose="020B0604020202020204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 panose="020B0604020202020204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9pPr>
          </a:lstStyle>
          <a:p/>
        </p:txBody>
      </p:sp>
      <p:sp>
        <p:nvSpPr>
          <p:cNvPr id="66" name="Google Shape;66;p37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7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37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Сравнение">
  <p:cSld name="TWO_OBJECTS_WITH_TEX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8"/>
          <p:cNvSpPr txBox="1"/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 panose="020B0604020202020204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 panose="020B0604020202020204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9pPr>
          </a:lstStyle>
          <a:p/>
        </p:txBody>
      </p:sp>
      <p:sp>
        <p:nvSpPr>
          <p:cNvPr id="72" name="Google Shape;72;p38"/>
          <p:cNvSpPr txBox="1"/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50520" algn="l">
              <a:spcBef>
                <a:spcPts val="480"/>
              </a:spcBef>
              <a:spcAft>
                <a:spcPts val="0"/>
              </a:spcAft>
              <a:buSzPts val="1920"/>
              <a:buChar char="●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 panose="020B0604020202020204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 panose="020B0604020202020204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9pPr>
          </a:lstStyle>
          <a:p/>
        </p:txBody>
      </p:sp>
      <p:sp>
        <p:nvSpPr>
          <p:cNvPr id="73" name="Google Shape;73;p38"/>
          <p:cNvSpPr txBox="1"/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 panose="020B0604020202020204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 panose="020B0604020202020204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None/>
              <a:defRPr sz="1600" b="1"/>
            </a:lvl9pPr>
          </a:lstStyle>
          <a:p/>
        </p:txBody>
      </p:sp>
      <p:sp>
        <p:nvSpPr>
          <p:cNvPr id="74" name="Google Shape;74;p38"/>
          <p:cNvSpPr txBox="1"/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50520" algn="l">
              <a:spcBef>
                <a:spcPts val="480"/>
              </a:spcBef>
              <a:spcAft>
                <a:spcPts val="0"/>
              </a:spcAft>
              <a:buSzPts val="1920"/>
              <a:buChar char="●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 panose="020B0604020202020204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Font typeface="Arial" panose="020B0604020202020204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 panose="020B0604020202020204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SzPts val="1600"/>
              <a:buFont typeface="Arial" panose="020B0604020202020204"/>
              <a:buChar char="•"/>
              <a:defRPr sz="1600"/>
            </a:lvl9pPr>
          </a:lstStyle>
          <a:p/>
        </p:txBody>
      </p:sp>
      <p:sp>
        <p:nvSpPr>
          <p:cNvPr id="75" name="Google Shape;75;p38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8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38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Только заголовок">
  <p:cSld name="TITLE_ONLY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39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39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9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Пустой слайд">
  <p:cSld name="BLANK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0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0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40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Объект с подписью">
  <p:cSld name="OBJECT_WITH_CAPTION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41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1"/>
          <p:cNvSpPr txBox="1"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91160" algn="l">
              <a:spcBef>
                <a:spcPts val="640"/>
              </a:spcBef>
              <a:spcAft>
                <a:spcPts val="0"/>
              </a:spcAft>
              <a:buSzPts val="2560"/>
              <a:buChar char="●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 panose="020B0604020202020204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SzPts val="2400"/>
              <a:buFont typeface="Arial" panose="020B0604020202020204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 panose="020B0604020202020204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 panose="020B0604020202020204"/>
              <a:buChar char="•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 panose="020B0604020202020204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 panose="020B0604020202020204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 panose="020B0604020202020204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SzPts val="2000"/>
              <a:buFont typeface="Arial" panose="020B0604020202020204"/>
              <a:buChar char="•"/>
              <a:defRPr sz="2000"/>
            </a:lvl9pPr>
          </a:lstStyle>
          <a:p/>
        </p:txBody>
      </p:sp>
      <p:sp>
        <p:nvSpPr>
          <p:cNvPr id="90" name="Google Shape;90;p41"/>
          <p:cNvSpPr txBox="1"/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 panose="020B0604020202020204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Font typeface="Arial" panose="020B0604020202020204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 panose="020B0604020202020204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9pPr>
          </a:lstStyle>
          <a:p/>
        </p:txBody>
      </p:sp>
      <p:sp>
        <p:nvSpPr>
          <p:cNvPr id="91" name="Google Shape;91;p41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1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41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Рисунок с подписью">
  <p:cSld name="PICTURE_WITH_CAPTION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2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42"/>
          <p:cNvSpPr/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97" name="Google Shape;97;p42"/>
          <p:cNvSpPr txBox="1"/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 panose="020B0604020202020204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Font typeface="Arial" panose="020B0604020202020204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 panose="020B0604020202020204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900"/>
              <a:buFont typeface="Arial" panose="020B0604020202020204"/>
              <a:buNone/>
              <a:defRPr sz="900"/>
            </a:lvl9pPr>
          </a:lstStyle>
          <a:p/>
        </p:txBody>
      </p:sp>
      <p:sp>
        <p:nvSpPr>
          <p:cNvPr id="98" name="Google Shape;98;p42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42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42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Заголовок и вертикальный текст">
  <p:cSld name="VERTICAL_TEXT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43"/>
          <p:cNvSpPr txBox="1"/>
          <p:nvPr>
            <p:ph type="body" idx="1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04" name="Google Shape;104;p43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43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43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Вертикальный заголовок и текст">
  <p:cSld name="VERTICAL_TITLE_AND_VERTICAL_TEXT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4"/>
          <p:cNvSpPr txBox="1"/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4"/>
          <p:cNvSpPr txBox="1"/>
          <p:nvPr>
            <p:ph type="body" idx="1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lvl="0" indent="-320040" algn="l">
              <a:spcBef>
                <a:spcPts val="360"/>
              </a:spcBef>
              <a:spcAft>
                <a:spcPts val="0"/>
              </a:spcAft>
              <a:buSzPts val="1440"/>
              <a:buChar char="●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10" name="Google Shape;110;p44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44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44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2"/>
            </a:gs>
            <a:gs pos="100000">
              <a:srgbClr val="00478F"/>
            </a:gs>
          </a:gsLst>
          <a:lin ang="5400000" scaled="0"/>
        </a:gradFill>
        <a:effectLst/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0"/>
          <p:cNvSpPr/>
          <p:nvPr/>
        </p:nvSpPr>
        <p:spPr>
          <a:xfrm>
            <a:off x="381000" y="0"/>
            <a:ext cx="1447800" cy="6856413"/>
          </a:xfrm>
          <a:prstGeom prst="rect">
            <a:avLst/>
          </a:prstGeom>
          <a:gradFill>
            <a:gsLst>
              <a:gs pos="0">
                <a:srgbClr val="0066CC">
                  <a:alpha val="49803"/>
                </a:srgbClr>
              </a:gs>
              <a:gs pos="100000">
                <a:srgbClr val="0052A4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11" name="Google Shape;11;p30"/>
          <p:cNvSpPr/>
          <p:nvPr/>
        </p:nvSpPr>
        <p:spPr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49803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12" name="Google Shape;12;p30"/>
          <p:cNvSpPr/>
          <p:nvPr/>
        </p:nvSpPr>
        <p:spPr>
          <a:xfrm>
            <a:off x="685800" y="6629400"/>
            <a:ext cx="3505200" cy="227013"/>
          </a:xfrm>
          <a:prstGeom prst="rect">
            <a:avLst/>
          </a:prstGeom>
          <a:gradFill>
            <a:gsLst>
              <a:gs pos="0">
                <a:srgbClr val="B32300"/>
              </a:gs>
              <a:gs pos="50000">
                <a:schemeClr val="hlink"/>
              </a:gs>
              <a:gs pos="100000">
                <a:srgbClr val="B32300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13" name="Google Shape;13;p30"/>
          <p:cNvSpPr/>
          <p:nvPr/>
        </p:nvSpPr>
        <p:spPr>
          <a:xfrm>
            <a:off x="762000" y="762000"/>
            <a:ext cx="8380413" cy="762000"/>
          </a:xfrm>
          <a:prstGeom prst="rect">
            <a:avLst/>
          </a:prstGeom>
          <a:gradFill>
            <a:gsLst>
              <a:gs pos="0">
                <a:schemeClr val="dk2"/>
              </a:gs>
              <a:gs pos="100000">
                <a:srgbClr val="002B56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14" name="Google Shape;14;p30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/>
        </p:txBody>
      </p:sp>
      <p:sp>
        <p:nvSpPr>
          <p:cNvPr id="15" name="Google Shape;15;p30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>
            <a:lvl1pPr marL="457200" marR="0" lvl="0" indent="-391160" algn="l" rtl="0">
              <a:spcBef>
                <a:spcPts val="640"/>
              </a:spcBef>
              <a:spcAft>
                <a:spcPts val="0"/>
              </a:spcAft>
              <a:buClr>
                <a:schemeClr val="accent2"/>
              </a:buClr>
              <a:buSzPts val="2560"/>
              <a:buFont typeface="Noto Sans Symbols"/>
              <a:buChar char="●"/>
              <a:defRPr sz="32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 panose="020B0604020202020204"/>
              <a:buChar char="–"/>
              <a:defRPr sz="28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Arial" panose="020B0604020202020204"/>
              <a:buChar char="•"/>
              <a:defRPr sz="24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 panose="020B0604020202020204"/>
              <a:buChar char="–"/>
              <a:defRPr sz="20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/>
              <a:buChar char="•"/>
              <a:defRPr sz="20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/>
              <a:buChar char="•"/>
              <a:defRPr sz="20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/>
              <a:buChar char="•"/>
              <a:defRPr sz="20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/>
              <a:buChar char="•"/>
              <a:defRPr sz="20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Arial" panose="020B0604020202020204"/>
              <a:buChar char="•"/>
              <a:defRPr sz="2000" b="1" i="0" u="none" strike="noStrike" cap="none">
                <a:solidFill>
                  <a:schemeClr val="lt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6" name="Google Shape;16;p30"/>
          <p:cNvSpPr txBox="1"/>
          <p:nvPr>
            <p:ph type="dt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/>
        </p:txBody>
      </p:sp>
      <p:sp>
        <p:nvSpPr>
          <p:cNvPr id="17" name="Google Shape;17;p30"/>
          <p:cNvSpPr txBox="1"/>
          <p:nvPr>
            <p:ph type="ft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/>
        </p:txBody>
      </p:sp>
      <p:sp>
        <p:nvSpPr>
          <p:cNvPr id="18" name="Google Shape;18;p30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u="none">
                <a:solidFill>
                  <a:schemeClr val="lt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slide" Target="slide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slide" Target="slide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slide" Target="slide12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5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6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5.jpeg"/><Relationship Id="rId1" Type="http://schemas.openxmlformats.org/officeDocument/2006/relationships/slide" Target="slide15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9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"/>
          <p:cNvSpPr txBox="1"/>
          <p:nvPr>
            <p:ph type="ctrTitle"/>
          </p:nvPr>
        </p:nvSpPr>
        <p:spPr>
          <a:xfrm>
            <a:off x="838200" y="2971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i="1">
                <a:solidFill>
                  <a:schemeClr val="accent2"/>
                </a:solidFill>
              </a:rPr>
              <a:t>ПРОФЕССИОНАЛЬНО-ПРИКЛАДНАЯ ФИЗИЧЕСКАЯ ПОДГОТОВКА студентов</a:t>
            </a:r>
            <a:endParaRPr sz="3600" b="1" i="1">
              <a:solidFill>
                <a:schemeClr val="accent2"/>
              </a:solidFill>
            </a:endParaRPr>
          </a:p>
        </p:txBody>
      </p:sp>
      <p:sp>
        <p:nvSpPr>
          <p:cNvPr id="118" name="Google Shape;118;p1"/>
          <p:cNvSpPr txBox="1"/>
          <p:nvPr>
            <p:ph type="subTitle" idx="1"/>
          </p:nvPr>
        </p:nvSpPr>
        <p:spPr>
          <a:xfrm>
            <a:off x="2057400" y="4953000"/>
            <a:ext cx="65532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920"/>
              <a:buNone/>
            </a:pPr>
          </a:p>
          <a:p>
            <a:pPr marL="0" lvl="0" indent="0" algn="r" rtl="0">
              <a:spcBef>
                <a:spcPts val="480"/>
              </a:spcBef>
              <a:spcAft>
                <a:spcPts val="0"/>
              </a:spcAft>
              <a:buSzPts val="1920"/>
              <a:buNone/>
            </a:pPr>
          </a:p>
          <a:p>
            <a:pPr marL="0" lvl="0" indent="0" algn="ctr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None/>
            </a:pPr>
            <a:endParaRPr sz="2400"/>
          </a:p>
        </p:txBody>
      </p:sp>
      <p:sp>
        <p:nvSpPr>
          <p:cNvPr id="119" name="Google Shape;119;p1"/>
          <p:cNvSpPr/>
          <p:nvPr/>
        </p:nvSpPr>
        <p:spPr>
          <a:xfrm>
            <a:off x="457200" y="762000"/>
            <a:ext cx="8001000" cy="140811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00FFF6"/>
                    </a:gs>
                    <a:gs pos="25000">
                      <a:srgbClr val="00FFF6"/>
                    </a:gs>
                    <a:gs pos="100000">
                      <a:srgbClr val="00EAAF"/>
                    </a:gs>
                  </a:gsLst>
                  <a:lin ang="5400000" scaled="0"/>
                </a:gradFill>
                <a:latin typeface="Times New Roman" panose="02020603050405020304"/>
              </a:rPr>
              <a:t>ФИЗИЧЕСКАЯ КУЛЬТУРА</a:t>
            </a:r>
            <a:endParaRPr b="1" i="0">
              <a:ln>
                <a:noFill/>
              </a:ln>
              <a:gradFill>
                <a:gsLst>
                  <a:gs pos="0">
                    <a:srgbClr val="00FFF6"/>
                  </a:gs>
                  <a:gs pos="25000">
                    <a:srgbClr val="00FFF6"/>
                  </a:gs>
                  <a:gs pos="100000">
                    <a:srgbClr val="00EAAF"/>
                  </a:gs>
                </a:gsLst>
                <a:lin ang="5400000" scaled="0"/>
              </a:gradFill>
              <a:latin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25" name="Google Shape;125;p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Вопросы для изучения:</a:t>
            </a:r>
            <a:endParaRPr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26" name="Google Shape;126;p2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609600" lvl="0" indent="-609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60"/>
              <a:buFont typeface="Noto Sans Symbols"/>
              <a:buAutoNum type="arabicPeriod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Значение ППФП в современном обществе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AutoNum type="arabicPeriod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Определение понятия ППФП, ее цель и задачи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AutoNum type="arabicPeriod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Факторы, определяющие ППФП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AutoNum type="arabicPeriod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Методика подбора средств ППФП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AutoNum type="arabicPeriod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ППФП в системе физического воспитания студентов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32" name="Google Shape;132;p3"/>
          <p:cNvSpPr txBox="1"/>
          <p:nvPr>
            <p:ph type="title"/>
          </p:nvPr>
        </p:nvSpPr>
        <p:spPr>
          <a:xfrm>
            <a:off x="381000" y="838200"/>
            <a:ext cx="83820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838200" lvl="0" indent="-838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1. Значение ППФП в современном обществе</a:t>
            </a:r>
            <a:br>
              <a:rPr lang="ru-RU" sz="4000"/>
            </a:br>
            <a:endParaRPr sz="4000"/>
          </a:p>
        </p:txBody>
      </p:sp>
      <p:sp>
        <p:nvSpPr>
          <p:cNvPr id="133" name="Google Shape;133;p3"/>
          <p:cNvSpPr txBox="1"/>
          <p:nvPr>
            <p:ph type="body" idx="1"/>
          </p:nvPr>
        </p:nvSpPr>
        <p:spPr>
          <a:xfrm>
            <a:off x="381000" y="1752600"/>
            <a:ext cx="83058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 u="sng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Факторы, определяющие необходимость ППФП человека к труду в современных условиях:</a:t>
            </a:r>
            <a:endParaRPr lang="ru-RU" sz="2400" u="sng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ctr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 u="sng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Негативное воздействие на организм человека технизации труда и быта.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Уменьшение доли простого физического труда, с одновременным увеличением ответственности человека за результаты труда.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Современное общество отличает мобильность в профессии (смена профессии).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Высокий уровень интенсивности и индивидуальной производительности труда в современных условиях.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Возрастают требования к «качеству подготовки специалистов», соответствия его критериям работодателя.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2413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</a:pPr>
            <a:endParaRPr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4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39" name="Google Shape;139;p4"/>
          <p:cNvSpPr txBox="1"/>
          <p:nvPr>
            <p:ph type="title"/>
          </p:nvPr>
        </p:nvSpPr>
        <p:spPr>
          <a:xfrm>
            <a:off x="685800" y="685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838200" lvl="0" indent="-838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2. Определение понятия ППФП, ее цель и задачи</a:t>
            </a:r>
            <a:br>
              <a:rPr lang="ru-RU" sz="4000"/>
            </a:br>
            <a:endParaRPr sz="4000"/>
          </a:p>
        </p:txBody>
      </p:sp>
      <p:sp>
        <p:nvSpPr>
          <p:cNvPr id="140" name="Google Shape;140;p4"/>
          <p:cNvSpPr txBox="1"/>
          <p:nvPr>
            <p:ph type="body" idx="1"/>
          </p:nvPr>
        </p:nvSpPr>
        <p:spPr>
          <a:xfrm>
            <a:off x="6096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</a:t>
            </a:r>
            <a:r>
              <a:rPr lang="ru-RU" sz="2800" i="1" u="sng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ППФП </a:t>
            </a:r>
            <a:r>
              <a:rPr lang="ru-RU" sz="2800" i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– </a:t>
            </a:r>
            <a:r>
              <a:rPr lang="ru-RU" sz="28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это составная часть физического воспитания, специально направленная на избирательное использование средств физической культуры и спорта для достижения объективной готовности человека к успешной профессиональной деятельности. </a:t>
            </a:r>
            <a:endParaRPr sz="280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240"/>
              <a:buFont typeface="Noto Sans Symbols"/>
              <a:buNone/>
            </a:pPr>
            <a:endParaRPr sz="2800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46" name="Google Shape;146;p5"/>
          <p:cNvSpPr txBox="1"/>
          <p:nvPr>
            <p:ph type="title"/>
          </p:nvPr>
        </p:nvSpPr>
        <p:spPr>
          <a:xfrm>
            <a:off x="685800" y="762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</a:rPr>
              <a:t>2. Определение понятия ППФП, ее цель и задачи</a:t>
            </a:r>
            <a:br>
              <a:rPr lang="ru-RU" sz="4000"/>
            </a:br>
            <a:endParaRPr sz="4000"/>
          </a:p>
        </p:txBody>
      </p:sp>
      <p:sp>
        <p:nvSpPr>
          <p:cNvPr id="147" name="Google Shape;147;p5"/>
          <p:cNvSpPr txBox="1"/>
          <p:nvPr>
            <p:ph type="body" idx="1"/>
          </p:nvPr>
        </p:nvSpPr>
        <p:spPr>
          <a:xfrm>
            <a:off x="685800" y="19050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180340" algn="l" rtl="0">
              <a:spcBef>
                <a:spcPts val="0"/>
              </a:spcBef>
              <a:spcAft>
                <a:spcPts val="0"/>
              </a:spcAft>
              <a:buSzPts val="2560"/>
              <a:buNone/>
            </a:pPr>
            <a:endParaRPr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 u="sng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Цель ППФП </a:t>
            </a:r>
            <a:r>
              <a:rPr lang="ru-RU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– </a:t>
            </a:r>
            <a:r>
              <a:rPr lang="ru-RU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достижение психофизической готовности человека к успешной профессиональной деятельности</a:t>
            </a:r>
            <a:endParaRPr lang="ru-RU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None/>
            </a:p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6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53" name="Google Shape;153;p6"/>
          <p:cNvSpPr txBox="1"/>
          <p:nvPr>
            <p:ph type="title"/>
          </p:nvPr>
        </p:nvSpPr>
        <p:spPr>
          <a:xfrm>
            <a:off x="685800" y="685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</a:rPr>
              <a:t>2. Определение понятия ППФП, ее цель и задачи</a:t>
            </a:r>
            <a:br>
              <a:rPr lang="ru-RU" sz="4000"/>
            </a:br>
            <a:endParaRPr sz="4000"/>
          </a:p>
        </p:txBody>
      </p:sp>
      <p:sp>
        <p:nvSpPr>
          <p:cNvPr id="154" name="Google Shape;154;p6"/>
          <p:cNvSpPr txBox="1"/>
          <p:nvPr>
            <p:ph type="body" idx="1"/>
          </p:nvPr>
        </p:nvSpPr>
        <p:spPr>
          <a:xfrm>
            <a:off x="685800" y="1676400"/>
            <a:ext cx="7772400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609600" lvl="0" indent="-6096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 u="sng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Задачи ППФП:</a:t>
            </a:r>
            <a:endParaRPr lang="ru-RU" sz="2400" u="sng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 u="sng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AutoNum type="arabicPeriod"/>
            </a:pPr>
            <a:r>
              <a:rPr lang="ru-RU" sz="20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Овладение прикладными знаниями в области физической культуры, необходимыми в профессиональной деятельности.</a:t>
            </a:r>
            <a:endParaRPr lang="ru-RU" sz="200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AutoNum type="arabicPeriod"/>
            </a:pPr>
            <a:r>
              <a:rPr lang="ru-RU" sz="20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Развитие ведущих для данной профессии психофизических качеств</a:t>
            </a:r>
            <a:endParaRPr lang="ru-RU" sz="200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AutoNum type="arabicPeriod"/>
            </a:pPr>
            <a:r>
              <a:rPr lang="ru-RU" sz="20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Формирование и совершенствование прикладных двигательных навыков.</a:t>
            </a:r>
            <a:endParaRPr lang="ru-RU" sz="200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AutoNum type="arabicPeriod"/>
            </a:pPr>
            <a:r>
              <a:rPr lang="ru-RU" sz="20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Повышение устойчивости организма к внешним воздействиям условий труда.</a:t>
            </a:r>
            <a:endParaRPr lang="ru-RU" sz="200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AutoNum type="arabicPeriod"/>
            </a:pPr>
            <a:r>
              <a:rPr lang="ru-RU" sz="20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Воспитание специфических для данной профессии психических качеств</a:t>
            </a:r>
            <a:endParaRPr lang="ru-RU" sz="200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6096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AutoNum type="arabicPeriod"/>
            </a:pPr>
            <a:r>
              <a:rPr lang="ru-RU" sz="20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Содействие формированию физической культуры личности.</a:t>
            </a:r>
            <a:endParaRPr lang="ru-RU" sz="200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609600" lvl="0" indent="-5080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None/>
            </a:pPr>
            <a:endParaRPr sz="2000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7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60" name="Google Shape;160;p7"/>
          <p:cNvSpPr txBox="1"/>
          <p:nvPr>
            <p:ph type="title"/>
          </p:nvPr>
        </p:nvSpPr>
        <p:spPr>
          <a:xfrm>
            <a:off x="304800" y="6096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3. Факторы, определяющие ППФП</a:t>
            </a:r>
            <a:endParaRPr lang="ru-RU" sz="40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pic>
        <p:nvPicPr>
          <p:cNvPr id="161" name="Google Shape;161;p7" descr="http://femina-maskulina.ru/_mod_files/ce_images/articles/generated/gruzchiki1_262x280.jpg"/>
          <p:cNvPicPr preferRelativeResize="0"/>
          <p:nvPr>
            <p:ph type="body" idx="3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5105400" y="2819400"/>
            <a:ext cx="3137264" cy="3352800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162" name="Google Shape;162;p7"/>
          <p:cNvSpPr txBox="1"/>
          <p:nvPr/>
        </p:nvSpPr>
        <p:spPr>
          <a:xfrm>
            <a:off x="5029200" y="2057400"/>
            <a:ext cx="3733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i="1">
                <a:solidFill>
                  <a:schemeClr val="lt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Физический труд</a:t>
            </a:r>
            <a:endParaRPr lang="ru-RU" sz="3200" b="1" i="1">
              <a:solidFill>
                <a:schemeClr val="lt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163" name="Google Shape;163;p7"/>
          <p:cNvSpPr txBox="1"/>
          <p:nvPr>
            <p:ph type="body" idx="1"/>
          </p:nvPr>
        </p:nvSpPr>
        <p:spPr>
          <a:xfrm>
            <a:off x="533400" y="1447800"/>
            <a:ext cx="40386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lang="ru-RU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1. Виды труда:</a:t>
            </a:r>
            <a:endParaRPr lang="ru-RU" u="sng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None/>
            </a:pPr>
            <a:r>
              <a:rPr lang="ru-RU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Умственный труд </a:t>
            </a:r>
            <a:endParaRPr lang="ru-RU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180340" algn="l" rtl="0">
              <a:spcBef>
                <a:spcPts val="640"/>
              </a:spcBef>
              <a:spcAft>
                <a:spcPts val="0"/>
              </a:spcAft>
              <a:buSzPts val="2560"/>
              <a:buNone/>
            </a:pPr>
          </a:p>
        </p:txBody>
      </p:sp>
      <p:pic>
        <p:nvPicPr>
          <p:cNvPr id="164" name="Google Shape;164;p7" descr="http://novostynauki.com/wp-content/uploads/2013/10/umtrud.jpg"/>
          <p:cNvPicPr preferRelativeResize="0"/>
          <p:nvPr>
            <p:ph type="body" idx="2"/>
          </p:nvPr>
        </p:nvPicPr>
        <p:blipFill rotWithShape="1">
          <a:blip r:embed="rId2"/>
          <a:srcRect/>
          <a:stretch>
            <a:fillRect/>
          </a:stretch>
        </p:blipFill>
        <p:spPr>
          <a:xfrm>
            <a:off x="533400" y="2895600"/>
            <a:ext cx="4165600" cy="312420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70" name="Google Shape;170;p8"/>
          <p:cNvSpPr txBox="1"/>
          <p:nvPr>
            <p:ph type="title"/>
          </p:nvPr>
        </p:nvSpPr>
        <p:spPr>
          <a:xfrm>
            <a:off x="381000" y="685800"/>
            <a:ext cx="845820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</a:rPr>
              <a:t>3. Факторы, определяющие ППФП</a:t>
            </a:r>
            <a:endParaRPr lang="ru-RU" sz="4000" b="1">
              <a:solidFill>
                <a:schemeClr val="accent2"/>
              </a:solidFill>
            </a:endParaRPr>
          </a:p>
        </p:txBody>
      </p:sp>
      <p:sp>
        <p:nvSpPr>
          <p:cNvPr id="171" name="Google Shape;171;p8"/>
          <p:cNvSpPr txBox="1"/>
          <p:nvPr>
            <p:ph type="body" idx="1"/>
          </p:nvPr>
        </p:nvSpPr>
        <p:spPr>
          <a:xfrm>
            <a:off x="685800" y="1981200"/>
            <a:ext cx="41910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60"/>
              <a:buFont typeface="Noto Sans Symbols"/>
              <a:buNone/>
            </a:pPr>
            <a:r>
              <a:rPr lang="ru-RU" u="sng">
                <a:solidFill>
                  <a:schemeClr val="accent2"/>
                </a:solidFill>
              </a:rPr>
              <a:t>2. УСЛОВИЯ ТРУДА</a:t>
            </a:r>
            <a:endParaRPr lang="ru-RU" u="sng">
              <a:solidFill>
                <a:schemeClr val="accent2"/>
              </a:solidFill>
            </a:endParaRPr>
          </a:p>
        </p:txBody>
      </p:sp>
      <p:pic>
        <p:nvPicPr>
          <p:cNvPr id="172" name="Google Shape;172;p8" descr="http://www.park.by/content/images/20101118-14.jp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381000" y="3124200"/>
            <a:ext cx="4220308" cy="2743201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173" name="Google Shape;173;p8" descr="http://img15.nnm.ru/a/0/7/c/5/4f42b846edd7f2d919e68ebd3c1.jp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4876800" y="3124200"/>
            <a:ext cx="4061362" cy="277177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79" name="Google Shape;179;p9"/>
          <p:cNvSpPr txBox="1"/>
          <p:nvPr>
            <p:ph type="title"/>
          </p:nvPr>
        </p:nvSpPr>
        <p:spPr>
          <a:xfrm>
            <a:off x="381000" y="609600"/>
            <a:ext cx="80772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3. Факторы, определяющие ППФП</a:t>
            </a:r>
            <a:endParaRPr lang="ru-RU" sz="4000" b="1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80" name="Google Shape;180;p9"/>
          <p:cNvSpPr txBox="1"/>
          <p:nvPr>
            <p:ph type="body" idx="1"/>
          </p:nvPr>
        </p:nvSpPr>
        <p:spPr>
          <a:xfrm>
            <a:off x="685800" y="1981200"/>
            <a:ext cx="37338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3. ХАРАКТЕР ТРУДА</a:t>
            </a:r>
            <a:endParaRPr lang="ru-RU" sz="2800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560"/>
              </a:spcBef>
              <a:spcAft>
                <a:spcPts val="0"/>
              </a:spcAft>
              <a:buSzPts val="2240"/>
              <a:buFont typeface="Noto Sans Symbols"/>
              <a:buNone/>
            </a:pPr>
            <a:endParaRPr sz="2800"/>
          </a:p>
          <a:p>
            <a:pPr marL="342900" lvl="0" indent="-342900" algn="l" rtl="0">
              <a:spcBef>
                <a:spcPts val="560"/>
              </a:spcBef>
              <a:spcAft>
                <a:spcPts val="0"/>
              </a:spcAft>
              <a:buSzPts val="2240"/>
              <a:buFont typeface="Noto Sans Symbols"/>
              <a:buNone/>
            </a:pPr>
            <a:endParaRPr sz="2800"/>
          </a:p>
          <a:p>
            <a:pPr marL="342900" lvl="0" indent="-342900" algn="l" rtl="0">
              <a:spcBef>
                <a:spcPts val="560"/>
              </a:spcBef>
              <a:spcAft>
                <a:spcPts val="0"/>
              </a:spcAft>
              <a:buSzPts val="2240"/>
              <a:buFont typeface="Noto Sans Symbols"/>
              <a:buNone/>
            </a:pPr>
            <a:endParaRPr sz="2800"/>
          </a:p>
        </p:txBody>
      </p:sp>
      <p:sp>
        <p:nvSpPr>
          <p:cNvPr id="181" name="Google Shape;181;p9"/>
          <p:cNvSpPr txBox="1"/>
          <p:nvPr>
            <p:ph type="body" idx="2"/>
          </p:nvPr>
        </p:nvSpPr>
        <p:spPr>
          <a:xfrm>
            <a:off x="4648200" y="1981200"/>
            <a:ext cx="38100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ru-RU" sz="2800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4. РЕЖИМ ТРУДА И ОТДЫХА</a:t>
            </a:r>
            <a:endParaRPr lang="ru-RU" sz="2800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180340" algn="l" rtl="0">
              <a:spcBef>
                <a:spcPts val="640"/>
              </a:spcBef>
              <a:spcAft>
                <a:spcPts val="0"/>
              </a:spcAft>
              <a:buSzPts val="2560"/>
              <a:buNone/>
            </a:pPr>
          </a:p>
        </p:txBody>
      </p:sp>
      <p:pic>
        <p:nvPicPr>
          <p:cNvPr id="182" name="Google Shape;182;p9" descr="http://www.stroyotd.ru/wp-content/uploads/2011/06/0101.jpeg"/>
          <p:cNvPicPr preferRelativeResize="0"/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457200" y="3124200"/>
            <a:ext cx="3660019" cy="259080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83" name="Google Shape;183;p9" descr="http://www.pointjob.ru/images/news/106.jp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4648200" y="3200400"/>
            <a:ext cx="3844428" cy="2552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0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89" name="Google Shape;189;p10"/>
          <p:cNvSpPr txBox="1"/>
          <p:nvPr>
            <p:ph type="title"/>
          </p:nvPr>
        </p:nvSpPr>
        <p:spPr>
          <a:xfrm>
            <a:off x="457200" y="609600"/>
            <a:ext cx="80010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3. Факторы, определяющие ППФП</a:t>
            </a:r>
            <a:endParaRPr lang="ru-RU" sz="4000" b="1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90" name="Google Shape;190;p10"/>
          <p:cNvSpPr txBox="1"/>
          <p:nvPr>
            <p:ph type="body" idx="1"/>
          </p:nvPr>
        </p:nvSpPr>
        <p:spPr>
          <a:xfrm>
            <a:off x="685800" y="1981200"/>
            <a:ext cx="73152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5. </a:t>
            </a:r>
            <a:r>
              <a:rPr lang="ru-RU" sz="2400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ДИНАМИКА РАБОТОСПОСОБНО-СТИ В ПРОЦЕССЕ ТРУДА</a:t>
            </a:r>
            <a:endParaRPr lang="ru-RU" sz="2400" u="sng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/>
          </a:p>
        </p:txBody>
      </p:sp>
      <p:pic>
        <p:nvPicPr>
          <p:cNvPr id="191" name="Google Shape;191;p10" descr="работоспособность"/>
          <p:cNvPicPr preferRelativeResize="0"/>
          <p:nvPr>
            <p:ph type="body" idx="2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1371600" y="2971800"/>
            <a:ext cx="6019800" cy="33244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197" name="Google Shape;197;p11"/>
          <p:cNvSpPr txBox="1"/>
          <p:nvPr>
            <p:ph type="title"/>
          </p:nvPr>
        </p:nvSpPr>
        <p:spPr>
          <a:xfrm>
            <a:off x="457200" y="533400"/>
            <a:ext cx="8001000" cy="12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3. Факторы, определяющие ППФП</a:t>
            </a:r>
            <a:endParaRPr lang="ru-RU" sz="4000" b="1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98" name="Google Shape;198;p11"/>
          <p:cNvSpPr txBox="1"/>
          <p:nvPr>
            <p:ph type="body" idx="1"/>
          </p:nvPr>
        </p:nvSpPr>
        <p:spPr>
          <a:xfrm>
            <a:off x="685800" y="1981200"/>
            <a:ext cx="7848600" cy="43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 i="1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ДОПОЛНИТЕЛЬНЫЕ ФАКТОРЫ</a:t>
            </a:r>
            <a:r>
              <a:rPr lang="ru-RU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:</a:t>
            </a:r>
            <a:endParaRPr lang="ru-RU" u="sng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Char char="✔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Индивидуальные (половые, возрастные)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Char char="✔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Географические 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Char char="✔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Климатические 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2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04" name="Google Shape;204;p12"/>
          <p:cNvSpPr txBox="1"/>
          <p:nvPr>
            <p:ph type="title"/>
          </p:nvPr>
        </p:nvSpPr>
        <p:spPr>
          <a:xfrm>
            <a:off x="0" y="457200"/>
            <a:ext cx="87630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3. Факторы, определяющие ППФП</a:t>
            </a:r>
            <a:endParaRPr lang="ru-RU" sz="4000" b="1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05" name="Google Shape;205;p12"/>
          <p:cNvSpPr txBox="1"/>
          <p:nvPr>
            <p:ph type="body" idx="1"/>
          </p:nvPr>
        </p:nvSpPr>
        <p:spPr>
          <a:xfrm>
            <a:off x="685800" y="1981200"/>
            <a:ext cx="77724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СТРУКТУРА ПСИХОФИЗИЧЕСКОЙ ПОДГОТОВЛЕННОСТИ</a:t>
            </a:r>
            <a:endParaRPr lang="ru-RU"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3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11" name="Google Shape;211;p13"/>
          <p:cNvSpPr txBox="1"/>
          <p:nvPr>
            <p:ph type="title"/>
          </p:nvPr>
        </p:nvSpPr>
        <p:spPr>
          <a:xfrm>
            <a:off x="685800" y="609600"/>
            <a:ext cx="80010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838200" lvl="0" indent="-838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4. Методика подбора средств ППФП</a:t>
            </a:r>
            <a:br>
              <a:rPr lang="ru-RU" sz="4000"/>
            </a:br>
            <a:endParaRPr sz="4000"/>
          </a:p>
        </p:txBody>
      </p:sp>
      <p:sp>
        <p:nvSpPr>
          <p:cNvPr id="212" name="Google Shape;212;p13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60"/>
              <a:buChar char="●"/>
            </a:pPr>
            <a:r>
              <a:rPr lang="ru-RU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Основные средства ППФП </a:t>
            </a:r>
            <a:r>
              <a:rPr lang="ru-RU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– это физические упражнения</a:t>
            </a:r>
            <a:endParaRPr lang="ru-RU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 основе подбора средств ППФП </a:t>
            </a: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– </a:t>
            </a:r>
            <a:r>
              <a:rPr lang="ru-RU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принцип адекватности психофизиологического воздействия упражнения, требованиям профессии.</a:t>
            </a:r>
            <a:endParaRPr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4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18" name="Google Shape;218;p1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4. Методика подбора средств ППФП</a:t>
            </a:r>
            <a:br>
              <a:rPr lang="ru-RU" sz="4000"/>
            </a:br>
            <a:endParaRPr sz="40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5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24" name="Google Shape;224;p1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838200" lvl="0" indent="-838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4. Методика подбора средств ППФП</a:t>
            </a:r>
            <a:br>
              <a:rPr lang="ru-RU" sz="4000" b="1"/>
            </a:br>
            <a:endParaRPr sz="4000" b="1"/>
          </a:p>
        </p:txBody>
      </p:sp>
      <p:sp>
        <p:nvSpPr>
          <p:cNvPr id="225" name="Google Shape;225;p15"/>
          <p:cNvSpPr txBox="1"/>
          <p:nvPr>
            <p:ph type="body" idx="1"/>
          </p:nvPr>
        </p:nvSpPr>
        <p:spPr>
          <a:xfrm>
            <a:off x="304800" y="1524000"/>
            <a:ext cx="4114800" cy="43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ВАРИАНТЫ ППФП</a:t>
            </a:r>
            <a:endParaRPr lang="ru-RU"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 первом варианте</a:t>
            </a: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ОФП решает все задачи ППФП 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Во втором варианте</a:t>
            </a: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условно роль ОФП и ППФП примерно равны 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220980" algn="l" rtl="0">
              <a:spcBef>
                <a:spcPts val="480"/>
              </a:spcBef>
              <a:spcAft>
                <a:spcPts val="0"/>
              </a:spcAft>
              <a:buSzPts val="1920"/>
              <a:buNone/>
            </a:pPr>
            <a:endParaRPr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 третьем варианте</a:t>
            </a: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ОФП "фундамент", на котором будет осуществляться ППФП. 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pic>
        <p:nvPicPr>
          <p:cNvPr id="226" name="Google Shape;226;p15" descr="ppfpППФП"/>
          <p:cNvPicPr preferRelativeResize="0"/>
          <p:nvPr>
            <p:ph type="body" idx="2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4454071" y="1676400"/>
            <a:ext cx="4689929" cy="487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32" name="Google Shape;232;p1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838200" lvl="0" indent="-838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5. ППФП в системе физического воспитания студентов</a:t>
            </a:r>
            <a:br>
              <a:rPr lang="ru-RU" sz="4000"/>
            </a:br>
            <a:endParaRPr sz="4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7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38" name="Google Shape;238;p1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838200" lvl="0" indent="-838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5. ППФП в системе физического воспитания студентов</a:t>
            </a:r>
            <a:br>
              <a:rPr lang="ru-RU" sz="4000"/>
            </a:br>
            <a:endParaRPr sz="4000"/>
          </a:p>
        </p:txBody>
      </p:sp>
      <p:sp>
        <p:nvSpPr>
          <p:cNvPr id="239" name="Google Shape;239;p17"/>
          <p:cNvSpPr txBox="1"/>
          <p:nvPr>
            <p:ph type="body" idx="4294967295"/>
          </p:nvPr>
        </p:nvSpPr>
        <p:spPr>
          <a:xfrm>
            <a:off x="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60"/>
              <a:buFont typeface="Noto Sans Symbols"/>
              <a:buNone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ОРГАНИЗАЦИЯ ППФП в вузе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None/>
            </a:p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8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45" name="Google Shape;245;p1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5. ППФП в системе физического воспитания студентов</a:t>
            </a:r>
            <a:br>
              <a:rPr lang="ru-RU" sz="4000"/>
            </a:br>
            <a:endParaRPr sz="4000"/>
          </a:p>
        </p:txBody>
      </p:sp>
      <p:sp>
        <p:nvSpPr>
          <p:cNvPr id="246" name="Google Shape;246;p18"/>
          <p:cNvSpPr txBox="1"/>
          <p:nvPr>
            <p:ph type="body" idx="4294967295"/>
          </p:nvPr>
        </p:nvSpPr>
        <p:spPr>
          <a:xfrm>
            <a:off x="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60"/>
              <a:buFont typeface="Noto Sans Symbols"/>
              <a:buNone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ОРГАНИЗАЦИЯ ППФП в вузе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52" name="Google Shape;252;p1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>
                <a:solidFill>
                  <a:schemeClr val="accent2"/>
                </a:solidFill>
              </a:rPr>
              <a:t>Основные понятия</a:t>
            </a:r>
            <a:endParaRPr lang="ru-RU" b="1">
              <a:solidFill>
                <a:schemeClr val="accent2"/>
              </a:solidFill>
            </a:endParaRPr>
          </a:p>
        </p:txBody>
      </p:sp>
      <p:sp>
        <p:nvSpPr>
          <p:cNvPr id="253" name="Google Shape;253;p19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60"/>
              <a:buChar char="●"/>
            </a:pPr>
            <a:r>
              <a:rPr lang="ru-RU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Прикладные физические качества </a:t>
            </a:r>
            <a:r>
              <a:rPr lang="ru-RU" sz="28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– </a:t>
            </a:r>
            <a:r>
              <a:rPr lang="ru-RU" sz="2800" b="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это те качества, которые имеют наибольшее значение для качественного и эффективного выполнения конкретной профессиональной деятельности</a:t>
            </a:r>
            <a:endParaRPr lang="ru-RU" sz="2800" b="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Прикладные психические качества </a:t>
            </a:r>
            <a:r>
              <a:rPr lang="ru-RU" sz="2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– </a:t>
            </a:r>
            <a:r>
              <a:rPr lang="ru-RU" sz="2800" b="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те качества личности, которые способствуют эффективному выполнению профессиональных видов работ</a:t>
            </a:r>
            <a:endParaRPr lang="ru-RU" sz="2800" b="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20066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240"/>
              <a:buNone/>
            </a:pPr>
            <a:endParaRPr sz="2800" b="0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2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0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59" name="Google Shape;259;p20"/>
          <p:cNvSpPr txBox="1"/>
          <p:nvPr>
            <p:ph type="title"/>
          </p:nvPr>
        </p:nvSpPr>
        <p:spPr>
          <a:xfrm>
            <a:off x="3810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Основные понятия</a:t>
            </a:r>
            <a:endParaRPr lang="ru-RU" b="1">
              <a:solidFill>
                <a:schemeClr val="accent2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60" name="Google Shape;260;p20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60"/>
              <a:buChar char="●"/>
            </a:pPr>
            <a:r>
              <a:rPr lang="ru-RU" u="sng">
                <a:solidFill>
                  <a:schemeClr val="accent2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Под специальными прикладными качествами </a:t>
            </a:r>
            <a:r>
              <a:rPr lang="ru-RU" b="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подразумеваются </a:t>
            </a:r>
            <a:endParaRPr lang="ru-RU" b="0" i="1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None/>
            </a:pPr>
            <a:r>
              <a:rPr lang="ru-RU" b="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   способности человека             противостоять специфическим воздействиям внешней среды.</a:t>
            </a:r>
            <a:endParaRPr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1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66" name="Google Shape;266;p21"/>
          <p:cNvSpPr txBox="1"/>
          <p:nvPr>
            <p:ph type="title"/>
          </p:nvPr>
        </p:nvSpPr>
        <p:spPr>
          <a:xfrm>
            <a:off x="685800" y="381000"/>
            <a:ext cx="8153400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1 блок </a:t>
            </a:r>
            <a:r>
              <a:rPr lang="ru-RU" sz="36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СТРУКТУРЫ ПСИХОФИЗИЧЕСКОЙ ПОДГОТОВЛЕННОСТИ</a:t>
            </a:r>
            <a:endParaRPr lang="ru-RU" sz="36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67" name="Google Shape;267;p21"/>
          <p:cNvSpPr txBox="1"/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60"/>
              <a:buFont typeface="Noto Sans Symbols"/>
              <a:buNone/>
            </a:pPr>
            <a:r>
              <a:rPr lang="ru-RU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Физические качества:</a:t>
            </a:r>
            <a:endParaRPr lang="ru-RU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Выносливость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Сила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Быстрота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Ловкость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Гибкость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180340" algn="l" rtl="0">
              <a:spcBef>
                <a:spcPts val="640"/>
              </a:spcBef>
              <a:spcAft>
                <a:spcPts val="0"/>
              </a:spcAft>
              <a:buSzPts val="2560"/>
              <a:buNone/>
            </a:pPr>
          </a:p>
        </p:txBody>
      </p:sp>
      <p:sp>
        <p:nvSpPr>
          <p:cNvPr id="268" name="Google Shape;268;p21">
            <a:hlinkClick r:id="rId1" action="ppaction://hlinksldjump"/>
          </p:cNvPr>
          <p:cNvSpPr/>
          <p:nvPr/>
        </p:nvSpPr>
        <p:spPr>
          <a:xfrm>
            <a:off x="685800" y="60960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15000" y="60000"/>
                </a:lnTo>
                <a:lnTo>
                  <a:pt x="26250" y="60000"/>
                </a:lnTo>
                <a:lnTo>
                  <a:pt x="26250" y="105000"/>
                </a:lnTo>
                <a:lnTo>
                  <a:pt x="93750" y="105000"/>
                </a:lnTo>
                <a:lnTo>
                  <a:pt x="93750" y="60000"/>
                </a:lnTo>
                <a:lnTo>
                  <a:pt x="105000" y="60000"/>
                </a:lnTo>
                <a:lnTo>
                  <a:pt x="88125" y="43125"/>
                </a:ln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</a:path>
              <a:path w="120000" h="120000" fill="darkenLess" extrusionOk="0">
                <a:moveTo>
                  <a:pt x="88125" y="43125"/>
                </a:move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  <a:moveTo>
                  <a:pt x="26250" y="60000"/>
                </a:moveTo>
                <a:lnTo>
                  <a:pt x="26250" y="105000"/>
                </a:lnTo>
                <a:lnTo>
                  <a:pt x="54375" y="105000"/>
                </a:ln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  <a:lnTo>
                  <a:pt x="93750" y="105000"/>
                </a:lnTo>
                <a:lnTo>
                  <a:pt x="93750" y="60000"/>
                </a:lnTo>
                <a:close/>
              </a:path>
              <a:path w="120000" h="120000" fill="darken" extrusionOk="0">
                <a:moveTo>
                  <a:pt x="60000" y="15000"/>
                </a:moveTo>
                <a:lnTo>
                  <a:pt x="15000" y="60000"/>
                </a:lnTo>
                <a:lnTo>
                  <a:pt x="105000" y="60000"/>
                </a:lnTo>
                <a:close/>
                <a:moveTo>
                  <a:pt x="54375" y="82500"/>
                </a:moveTo>
                <a:lnTo>
                  <a:pt x="65625" y="82500"/>
                </a:lnTo>
                <a:lnTo>
                  <a:pt x="65625" y="105000"/>
                </a:lnTo>
                <a:lnTo>
                  <a:pt x="54375" y="105000"/>
                </a:lnTo>
                <a:close/>
              </a:path>
              <a:path w="120000" h="120000" fill="none" extrusionOk="0">
                <a:moveTo>
                  <a:pt x="60000" y="15000"/>
                </a:moveTo>
                <a:lnTo>
                  <a:pt x="76875" y="31875"/>
                </a:lnTo>
                <a:lnTo>
                  <a:pt x="76875" y="20625"/>
                </a:lnTo>
                <a:lnTo>
                  <a:pt x="88125" y="20625"/>
                </a:lnTo>
                <a:lnTo>
                  <a:pt x="88125" y="43125"/>
                </a:lnTo>
                <a:lnTo>
                  <a:pt x="105000" y="60000"/>
                </a:lnTo>
                <a:lnTo>
                  <a:pt x="93750" y="60000"/>
                </a:lnTo>
                <a:lnTo>
                  <a:pt x="93750" y="105000"/>
                </a:lnTo>
                <a:lnTo>
                  <a:pt x="26250" y="105000"/>
                </a:lnTo>
                <a:lnTo>
                  <a:pt x="26250" y="60000"/>
                </a:lnTo>
                <a:lnTo>
                  <a:pt x="15000" y="60000"/>
                </a:lnTo>
                <a:close/>
                <a:moveTo>
                  <a:pt x="76875" y="31875"/>
                </a:moveTo>
                <a:lnTo>
                  <a:pt x="88125" y="43125"/>
                </a:lnTo>
                <a:moveTo>
                  <a:pt x="93750" y="60000"/>
                </a:moveTo>
                <a:lnTo>
                  <a:pt x="26250" y="60000"/>
                </a:lnTo>
                <a:moveTo>
                  <a:pt x="54375" y="105000"/>
                </a:move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2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74" name="Google Shape;274;p22"/>
          <p:cNvSpPr txBox="1"/>
          <p:nvPr>
            <p:ph type="title"/>
          </p:nvPr>
        </p:nvSpPr>
        <p:spPr>
          <a:xfrm>
            <a:off x="685800" y="6858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2 блок </a:t>
            </a:r>
            <a:r>
              <a:rPr lang="ru-RU" sz="36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СТРУКТУРЫ ПСИХОФИЗИЧЕСКОЙ ПОДГОТОВЛЕННОСТИ</a:t>
            </a:r>
            <a:endParaRPr lang="ru-RU" sz="36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75" name="Google Shape;275;p22"/>
          <p:cNvSpPr txBox="1"/>
          <p:nvPr>
            <p:ph type="body" idx="1"/>
          </p:nvPr>
        </p:nvSpPr>
        <p:spPr>
          <a:xfrm>
            <a:off x="685800" y="24384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 u="sng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Психофизиологические резервы, состоящие из:</a:t>
            </a:r>
            <a:endParaRPr lang="ru-RU" sz="2400" u="sng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240"/>
              <a:buFont typeface="Noto Sans Symbols"/>
              <a:buNone/>
            </a:pPr>
            <a:endParaRPr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Физиологических функций (зрение, слух)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Сенсомоторных реакций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Физиологических качеств (устойчивость ССС и нервной системы)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Познавательных функций мозга (память – вербальная, зрительная, слуховая, двигательная, объем памяти; внимание – концентрация, переключение и т.д.)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240"/>
              <a:buFont typeface="Noto Sans Symbols"/>
              <a:buNone/>
            </a:pPr>
            <a:endParaRPr sz="2800"/>
          </a:p>
          <a:p>
            <a:pPr marL="342900" lvl="0" indent="-22098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None/>
            </a:pPr>
            <a:endParaRPr sz="2400"/>
          </a:p>
        </p:txBody>
      </p:sp>
      <p:sp>
        <p:nvSpPr>
          <p:cNvPr id="276" name="Google Shape;276;p22">
            <a:hlinkClick r:id="rId1" action="ppaction://hlinksldjump"/>
          </p:cNvPr>
          <p:cNvSpPr/>
          <p:nvPr/>
        </p:nvSpPr>
        <p:spPr>
          <a:xfrm>
            <a:off x="381000" y="61722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15000" y="60000"/>
                </a:lnTo>
                <a:lnTo>
                  <a:pt x="26250" y="60000"/>
                </a:lnTo>
                <a:lnTo>
                  <a:pt x="26250" y="105000"/>
                </a:lnTo>
                <a:lnTo>
                  <a:pt x="93750" y="105000"/>
                </a:lnTo>
                <a:lnTo>
                  <a:pt x="93750" y="60000"/>
                </a:lnTo>
                <a:lnTo>
                  <a:pt x="105000" y="60000"/>
                </a:lnTo>
                <a:lnTo>
                  <a:pt x="88125" y="43125"/>
                </a:ln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</a:path>
              <a:path w="120000" h="120000" fill="darkenLess" extrusionOk="0">
                <a:moveTo>
                  <a:pt x="88125" y="43125"/>
                </a:move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  <a:moveTo>
                  <a:pt x="26250" y="60000"/>
                </a:moveTo>
                <a:lnTo>
                  <a:pt x="26250" y="105000"/>
                </a:lnTo>
                <a:lnTo>
                  <a:pt x="54375" y="105000"/>
                </a:ln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  <a:lnTo>
                  <a:pt x="93750" y="105000"/>
                </a:lnTo>
                <a:lnTo>
                  <a:pt x="93750" y="60000"/>
                </a:lnTo>
                <a:close/>
              </a:path>
              <a:path w="120000" h="120000" fill="darken" extrusionOk="0">
                <a:moveTo>
                  <a:pt x="60000" y="15000"/>
                </a:moveTo>
                <a:lnTo>
                  <a:pt x="15000" y="60000"/>
                </a:lnTo>
                <a:lnTo>
                  <a:pt x="105000" y="60000"/>
                </a:lnTo>
                <a:close/>
                <a:moveTo>
                  <a:pt x="54375" y="82500"/>
                </a:moveTo>
                <a:lnTo>
                  <a:pt x="65625" y="82500"/>
                </a:lnTo>
                <a:lnTo>
                  <a:pt x="65625" y="105000"/>
                </a:lnTo>
                <a:lnTo>
                  <a:pt x="54375" y="105000"/>
                </a:lnTo>
                <a:close/>
              </a:path>
              <a:path w="120000" h="120000" fill="none" extrusionOk="0">
                <a:moveTo>
                  <a:pt x="60000" y="15000"/>
                </a:moveTo>
                <a:lnTo>
                  <a:pt x="76875" y="31875"/>
                </a:lnTo>
                <a:lnTo>
                  <a:pt x="76875" y="20625"/>
                </a:lnTo>
                <a:lnTo>
                  <a:pt x="88125" y="20625"/>
                </a:lnTo>
                <a:lnTo>
                  <a:pt x="88125" y="43125"/>
                </a:lnTo>
                <a:lnTo>
                  <a:pt x="105000" y="60000"/>
                </a:lnTo>
                <a:lnTo>
                  <a:pt x="93750" y="60000"/>
                </a:lnTo>
                <a:lnTo>
                  <a:pt x="93750" y="105000"/>
                </a:lnTo>
                <a:lnTo>
                  <a:pt x="26250" y="105000"/>
                </a:lnTo>
                <a:lnTo>
                  <a:pt x="26250" y="60000"/>
                </a:lnTo>
                <a:lnTo>
                  <a:pt x="15000" y="60000"/>
                </a:lnTo>
                <a:close/>
                <a:moveTo>
                  <a:pt x="76875" y="31875"/>
                </a:moveTo>
                <a:lnTo>
                  <a:pt x="88125" y="43125"/>
                </a:lnTo>
                <a:moveTo>
                  <a:pt x="93750" y="60000"/>
                </a:moveTo>
                <a:lnTo>
                  <a:pt x="26250" y="60000"/>
                </a:lnTo>
                <a:moveTo>
                  <a:pt x="54375" y="105000"/>
                </a:move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3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82" name="Google Shape;282;p23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3 блок </a:t>
            </a:r>
            <a:r>
              <a:rPr lang="ru-RU" sz="36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СТРУКТУРЫ ПСИХОФИЗИЧЕСКОЙ ПОДГОТОВЛЕННОСТИ</a:t>
            </a:r>
            <a:endParaRPr lang="ru-RU" sz="36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83" name="Google Shape;283;p23"/>
          <p:cNvSpPr txBox="1"/>
          <p:nvPr>
            <p:ph type="body" idx="1"/>
          </p:nvPr>
        </p:nvSpPr>
        <p:spPr>
          <a:xfrm>
            <a:off x="762000" y="2514600"/>
            <a:ext cx="7772400" cy="33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560"/>
              <a:buFont typeface="Noto Sans Symbols"/>
              <a:buNone/>
            </a:pPr>
            <a:r>
              <a:rPr lang="ru-RU" u="sng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Психические возможности, состоящие из интеллектуальных способностей:</a:t>
            </a:r>
            <a:endParaRPr lang="ru-RU" u="sng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Font typeface="Noto Sans Symbols"/>
              <a:buNone/>
            </a:pPr>
            <a:endParaRPr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словесно-логические, 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вычислительные, 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SzPts val="2560"/>
              <a:buChar char="●"/>
            </a:pPr>
            <a:r>
              <a:rPr lang="ru-RU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быстрота мышления и др.</a:t>
            </a:r>
            <a:endParaRPr lang="ru-RU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180340" algn="l" rtl="0">
              <a:spcBef>
                <a:spcPts val="640"/>
              </a:spcBef>
              <a:spcAft>
                <a:spcPts val="0"/>
              </a:spcAft>
              <a:buSzPts val="2560"/>
              <a:buNone/>
            </a:pPr>
          </a:p>
        </p:txBody>
      </p:sp>
      <p:sp>
        <p:nvSpPr>
          <p:cNvPr id="284" name="Google Shape;284;p23">
            <a:hlinkClick r:id="rId1" action="ppaction://hlinksldjump"/>
          </p:cNvPr>
          <p:cNvSpPr/>
          <p:nvPr/>
        </p:nvSpPr>
        <p:spPr>
          <a:xfrm>
            <a:off x="533400" y="60960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15000" y="60000"/>
                </a:lnTo>
                <a:lnTo>
                  <a:pt x="26250" y="60000"/>
                </a:lnTo>
                <a:lnTo>
                  <a:pt x="26250" y="105000"/>
                </a:lnTo>
                <a:lnTo>
                  <a:pt x="93750" y="105000"/>
                </a:lnTo>
                <a:lnTo>
                  <a:pt x="93750" y="60000"/>
                </a:lnTo>
                <a:lnTo>
                  <a:pt x="105000" y="60000"/>
                </a:lnTo>
                <a:lnTo>
                  <a:pt x="88125" y="43125"/>
                </a:ln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</a:path>
              <a:path w="120000" h="120000" fill="darkenLess" extrusionOk="0">
                <a:moveTo>
                  <a:pt x="88125" y="43125"/>
                </a:move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  <a:moveTo>
                  <a:pt x="26250" y="60000"/>
                </a:moveTo>
                <a:lnTo>
                  <a:pt x="26250" y="105000"/>
                </a:lnTo>
                <a:lnTo>
                  <a:pt x="54375" y="105000"/>
                </a:ln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  <a:lnTo>
                  <a:pt x="93750" y="105000"/>
                </a:lnTo>
                <a:lnTo>
                  <a:pt x="93750" y="60000"/>
                </a:lnTo>
                <a:close/>
              </a:path>
              <a:path w="120000" h="120000" fill="darken" extrusionOk="0">
                <a:moveTo>
                  <a:pt x="60000" y="15000"/>
                </a:moveTo>
                <a:lnTo>
                  <a:pt x="15000" y="60000"/>
                </a:lnTo>
                <a:lnTo>
                  <a:pt x="105000" y="60000"/>
                </a:lnTo>
                <a:close/>
                <a:moveTo>
                  <a:pt x="54375" y="82500"/>
                </a:moveTo>
                <a:lnTo>
                  <a:pt x="65625" y="82500"/>
                </a:lnTo>
                <a:lnTo>
                  <a:pt x="65625" y="105000"/>
                </a:lnTo>
                <a:lnTo>
                  <a:pt x="54375" y="105000"/>
                </a:lnTo>
                <a:close/>
              </a:path>
              <a:path w="120000" h="120000" fill="none" extrusionOk="0">
                <a:moveTo>
                  <a:pt x="60000" y="15000"/>
                </a:moveTo>
                <a:lnTo>
                  <a:pt x="76875" y="31875"/>
                </a:lnTo>
                <a:lnTo>
                  <a:pt x="76875" y="20625"/>
                </a:lnTo>
                <a:lnTo>
                  <a:pt x="88125" y="20625"/>
                </a:lnTo>
                <a:lnTo>
                  <a:pt x="88125" y="43125"/>
                </a:lnTo>
                <a:lnTo>
                  <a:pt x="105000" y="60000"/>
                </a:lnTo>
                <a:lnTo>
                  <a:pt x="93750" y="60000"/>
                </a:lnTo>
                <a:lnTo>
                  <a:pt x="93750" y="105000"/>
                </a:lnTo>
                <a:lnTo>
                  <a:pt x="26250" y="105000"/>
                </a:lnTo>
                <a:lnTo>
                  <a:pt x="26250" y="60000"/>
                </a:lnTo>
                <a:lnTo>
                  <a:pt x="15000" y="60000"/>
                </a:lnTo>
                <a:close/>
                <a:moveTo>
                  <a:pt x="76875" y="31875"/>
                </a:moveTo>
                <a:lnTo>
                  <a:pt x="88125" y="43125"/>
                </a:lnTo>
                <a:moveTo>
                  <a:pt x="93750" y="60000"/>
                </a:moveTo>
                <a:lnTo>
                  <a:pt x="26250" y="60000"/>
                </a:lnTo>
                <a:moveTo>
                  <a:pt x="54375" y="105000"/>
                </a:move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4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290" name="Google Shape;290;p24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КЛАССИФИКАЦИЯ ВИДОВ СПОРТА (по А.Б. Гандельсману и К.М. Смирнову)</a:t>
            </a:r>
            <a:endParaRPr lang="ru-RU" sz="32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91" name="Google Shape;291;p24"/>
          <p:cNvSpPr txBox="1"/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1 группа – преимущественное совершенствование координации движений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2 группа – преимущественное достижение высокой скорости в циклических движениях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00"/>
              </a:spcBef>
              <a:spcAft>
                <a:spcPts val="0"/>
              </a:spcAft>
              <a:buSzPts val="1600"/>
              <a:buFont typeface="Noto Sans Symbols"/>
              <a:buNone/>
            </a:pPr>
            <a:endParaRPr sz="2000"/>
          </a:p>
        </p:txBody>
      </p:sp>
      <p:pic>
        <p:nvPicPr>
          <p:cNvPr id="292" name="Google Shape;292;p24" descr="x_gim"/>
          <p:cNvPicPr preferRelativeResize="0"/>
          <p:nvPr>
            <p:ph type="body" idx="2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5486400" y="1905000"/>
            <a:ext cx="2944812" cy="2301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24" descr="beg"/>
          <p:cNvPicPr preferRelativeResize="0"/>
          <p:nvPr>
            <p:ph type="body" idx="3"/>
          </p:nvPr>
        </p:nvPicPr>
        <p:blipFill rotWithShape="1">
          <a:blip r:embed="rId2"/>
          <a:srcRect/>
          <a:stretch>
            <a:fillRect/>
          </a:stretch>
        </p:blipFill>
        <p:spPr>
          <a:xfrm>
            <a:off x="5334000" y="4343400"/>
            <a:ext cx="3124200" cy="2436876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4">
            <a:hlinkClick r:id="" action="ppaction://hlinkshowjump?jump=nextslide"/>
          </p:cNvPr>
          <p:cNvSpPr/>
          <p:nvPr/>
        </p:nvSpPr>
        <p:spPr>
          <a:xfrm>
            <a:off x="762000" y="60960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24000"/>
                </a:lnTo>
                <a:lnTo>
                  <a:pt x="15000" y="96000"/>
                </a:lnTo>
                <a:close/>
              </a:path>
              <a:path w="120000" h="120000" fill="darken" extrusionOk="0">
                <a:moveTo>
                  <a:pt x="105000" y="60000"/>
                </a:moveTo>
                <a:lnTo>
                  <a:pt x="15000" y="24000"/>
                </a:lnTo>
                <a:lnTo>
                  <a:pt x="15000" y="96000"/>
                </a:lnTo>
                <a:close/>
              </a:path>
              <a:path w="120000" h="120000" fill="none" extrusionOk="0">
                <a:moveTo>
                  <a:pt x="105000" y="60000"/>
                </a:moveTo>
                <a:lnTo>
                  <a:pt x="15000" y="96000"/>
                </a:lnTo>
                <a:lnTo>
                  <a:pt x="15000" y="24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5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300" name="Google Shape;300;p25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КЛАССИФИКАЦИЯ ВИДОВ СПОРТА (по А.Б. Гандельсману и К.М. Смирнову)</a:t>
            </a:r>
            <a:endParaRPr lang="ru-RU" sz="32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01" name="Google Shape;301;p25"/>
          <p:cNvSpPr txBox="1"/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3 группа -совершенствование силы и быстроты движений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4 группа -совершенствование движений в обстановке непосредственной борьбы с соперником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pic>
        <p:nvPicPr>
          <p:cNvPr id="302" name="Google Shape;302;p25" descr="борьбаi"/>
          <p:cNvPicPr preferRelativeResize="0"/>
          <p:nvPr>
            <p:ph type="body" idx="3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5105400" y="4267200"/>
            <a:ext cx="3234915" cy="220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25" descr="прыжок2"/>
          <p:cNvPicPr preferRelativeResize="0"/>
          <p:nvPr>
            <p:ph type="body" idx="2"/>
          </p:nvPr>
        </p:nvPicPr>
        <p:blipFill rotWithShape="1">
          <a:blip r:embed="rId2"/>
          <a:srcRect/>
          <a:stretch>
            <a:fillRect/>
          </a:stretch>
        </p:blipFill>
        <p:spPr>
          <a:xfrm>
            <a:off x="5105400" y="1828800"/>
            <a:ext cx="3207828" cy="2259836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25">
            <a:hlinkClick r:id="" action="ppaction://hlinkshowjump?jump=nextslide"/>
          </p:cNvPr>
          <p:cNvSpPr/>
          <p:nvPr/>
        </p:nvSpPr>
        <p:spPr>
          <a:xfrm>
            <a:off x="533400" y="6096000"/>
            <a:ext cx="381000" cy="4572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22500"/>
                </a:lnTo>
                <a:lnTo>
                  <a:pt x="15000" y="97500"/>
                </a:lnTo>
                <a:close/>
              </a:path>
              <a:path w="120000" h="120000" fill="darken" extrusionOk="0">
                <a:moveTo>
                  <a:pt x="105000" y="60000"/>
                </a:moveTo>
                <a:lnTo>
                  <a:pt x="15000" y="22500"/>
                </a:lnTo>
                <a:lnTo>
                  <a:pt x="15000" y="97500"/>
                </a:lnTo>
                <a:close/>
              </a:path>
              <a:path w="120000" h="120000" fill="none" extrusionOk="0">
                <a:moveTo>
                  <a:pt x="105000" y="60000"/>
                </a:moveTo>
                <a:lnTo>
                  <a:pt x="15000" y="97500"/>
                </a:lnTo>
                <a:lnTo>
                  <a:pt x="15000" y="225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6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310" name="Google Shape;310;p2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КЛАССИФИКАЦИЯ ВИДОВ СПОРТА (по А.Б. Гандельсману и К.М. Смирнову)</a:t>
            </a:r>
            <a:endParaRPr lang="ru-RU" sz="32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11" name="Google Shape;311;p26"/>
          <p:cNvSpPr txBox="1"/>
          <p:nvPr>
            <p:ph type="body" idx="1"/>
          </p:nvPr>
        </p:nvSpPr>
        <p:spPr>
          <a:xfrm>
            <a:off x="685800" y="1981200"/>
            <a:ext cx="4343400" cy="43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5 группа -совершенствование управления различными средствами передвижения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6 группа -совершенствование предельно напряженной центральной нервной деятельности при малых физических нагрузках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pic>
        <p:nvPicPr>
          <p:cNvPr id="312" name="Google Shape;312;p26" descr="шахматы"/>
          <p:cNvPicPr preferRelativeResize="0"/>
          <p:nvPr>
            <p:ph type="body" idx="3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5181600" y="4096512"/>
            <a:ext cx="2984046" cy="2228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26" descr="мотогонки"/>
          <p:cNvPicPr preferRelativeResize="0"/>
          <p:nvPr>
            <p:ph type="body" idx="2"/>
          </p:nvPr>
        </p:nvPicPr>
        <p:blipFill rotWithShape="1">
          <a:blip r:embed="rId2"/>
          <a:srcRect/>
          <a:stretch>
            <a:fillRect/>
          </a:stretch>
        </p:blipFill>
        <p:spPr>
          <a:xfrm>
            <a:off x="5181600" y="1752600"/>
            <a:ext cx="2864730" cy="2209800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26">
            <a:hlinkClick r:id="" action="ppaction://hlinkshowjump?jump=nextslide"/>
          </p:cNvPr>
          <p:cNvSpPr/>
          <p:nvPr/>
        </p:nvSpPr>
        <p:spPr>
          <a:xfrm>
            <a:off x="685800" y="60960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w="120000" h="120000" fill="darken" extrusionOk="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w="120000" h="120000" fill="none" extrusionOk="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7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320" name="Google Shape;320;p27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КЛАССИФИКАЦИЯ ВИДОВ СПОРТА (по А.Б. Гандельсману и К.М. Смирнову)</a:t>
            </a:r>
            <a:endParaRPr lang="ru-RU" sz="32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21" name="Google Shape;321;p27"/>
          <p:cNvSpPr txBox="1"/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	7 группа-</a:t>
            </a:r>
            <a:endParaRPr lang="ru-RU"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spcBef>
                <a:spcPts val="560"/>
              </a:spcBef>
              <a:spcAft>
                <a:spcPts val="0"/>
              </a:spcAft>
              <a:buSzPts val="2240"/>
              <a:buFont typeface="Noto Sans Symbols"/>
              <a:buNone/>
            </a:pPr>
            <a:r>
              <a:rPr lang="ru-RU" sz="2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	воспитание способности переключению в многоборье</a:t>
            </a:r>
            <a:endParaRPr lang="ru-RU"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22" name="Google Shape;322;p27">
            <a:hlinkClick r:id="rId1" action="ppaction://hlinksldjump"/>
          </p:cNvPr>
          <p:cNvSpPr/>
          <p:nvPr/>
        </p:nvSpPr>
        <p:spPr>
          <a:xfrm>
            <a:off x="533400" y="59436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15000" y="60000"/>
                </a:lnTo>
                <a:lnTo>
                  <a:pt x="26250" y="60000"/>
                </a:lnTo>
                <a:lnTo>
                  <a:pt x="26250" y="105000"/>
                </a:lnTo>
                <a:lnTo>
                  <a:pt x="93750" y="105000"/>
                </a:lnTo>
                <a:lnTo>
                  <a:pt x="93750" y="60000"/>
                </a:lnTo>
                <a:lnTo>
                  <a:pt x="105000" y="60000"/>
                </a:lnTo>
                <a:lnTo>
                  <a:pt x="88125" y="43125"/>
                </a:ln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</a:path>
              <a:path w="120000" h="120000" fill="darkenLess" extrusionOk="0">
                <a:moveTo>
                  <a:pt x="88125" y="43125"/>
                </a:moveTo>
                <a:lnTo>
                  <a:pt x="88125" y="20625"/>
                </a:lnTo>
                <a:lnTo>
                  <a:pt x="76875" y="20625"/>
                </a:lnTo>
                <a:lnTo>
                  <a:pt x="76875" y="31875"/>
                </a:lnTo>
                <a:close/>
                <a:moveTo>
                  <a:pt x="26250" y="60000"/>
                </a:moveTo>
                <a:lnTo>
                  <a:pt x="26250" y="105000"/>
                </a:lnTo>
                <a:lnTo>
                  <a:pt x="54375" y="105000"/>
                </a:ln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  <a:lnTo>
                  <a:pt x="93750" y="105000"/>
                </a:lnTo>
                <a:lnTo>
                  <a:pt x="93750" y="60000"/>
                </a:lnTo>
                <a:close/>
              </a:path>
              <a:path w="120000" h="120000" fill="darken" extrusionOk="0">
                <a:moveTo>
                  <a:pt x="60000" y="15000"/>
                </a:moveTo>
                <a:lnTo>
                  <a:pt x="15000" y="60000"/>
                </a:lnTo>
                <a:lnTo>
                  <a:pt x="105000" y="60000"/>
                </a:lnTo>
                <a:close/>
                <a:moveTo>
                  <a:pt x="54375" y="82500"/>
                </a:moveTo>
                <a:lnTo>
                  <a:pt x="65625" y="82500"/>
                </a:lnTo>
                <a:lnTo>
                  <a:pt x="65625" y="105000"/>
                </a:lnTo>
                <a:lnTo>
                  <a:pt x="54375" y="105000"/>
                </a:lnTo>
                <a:close/>
              </a:path>
              <a:path w="120000" h="120000" fill="none" extrusionOk="0">
                <a:moveTo>
                  <a:pt x="60000" y="15000"/>
                </a:moveTo>
                <a:lnTo>
                  <a:pt x="76875" y="31875"/>
                </a:lnTo>
                <a:lnTo>
                  <a:pt x="76875" y="20625"/>
                </a:lnTo>
                <a:lnTo>
                  <a:pt x="88125" y="20625"/>
                </a:lnTo>
                <a:lnTo>
                  <a:pt x="88125" y="43125"/>
                </a:lnTo>
                <a:lnTo>
                  <a:pt x="105000" y="60000"/>
                </a:lnTo>
                <a:lnTo>
                  <a:pt x="93750" y="60000"/>
                </a:lnTo>
                <a:lnTo>
                  <a:pt x="93750" y="105000"/>
                </a:lnTo>
                <a:lnTo>
                  <a:pt x="26250" y="105000"/>
                </a:lnTo>
                <a:lnTo>
                  <a:pt x="26250" y="60000"/>
                </a:lnTo>
                <a:lnTo>
                  <a:pt x="15000" y="60000"/>
                </a:lnTo>
                <a:close/>
                <a:moveTo>
                  <a:pt x="76875" y="31875"/>
                </a:moveTo>
                <a:lnTo>
                  <a:pt x="88125" y="43125"/>
                </a:lnTo>
                <a:moveTo>
                  <a:pt x="93750" y="60000"/>
                </a:moveTo>
                <a:lnTo>
                  <a:pt x="26250" y="60000"/>
                </a:lnTo>
                <a:moveTo>
                  <a:pt x="54375" y="105000"/>
                </a:moveTo>
                <a:lnTo>
                  <a:pt x="54375" y="82500"/>
                </a:lnTo>
                <a:lnTo>
                  <a:pt x="65625" y="82500"/>
                </a:lnTo>
                <a:lnTo>
                  <a:pt x="65625" y="105000"/>
                </a:lnTo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pic>
        <p:nvPicPr>
          <p:cNvPr id="323" name="Google Shape;323;p27" descr="http://img.rsport.ru/images/63361/71/633617112.jpg"/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4038600" y="2133600"/>
            <a:ext cx="4572000" cy="266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 fmla="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8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329" name="Google Shape;329;p28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ОСНОВНЫЕ ГРУППЫ ПРОФЕССИЙ</a:t>
            </a:r>
            <a:endParaRPr lang="ru-RU" sz="40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30" name="Google Shape;330;p28"/>
          <p:cNvSpPr txBox="1"/>
          <p:nvPr>
            <p:ph type="body" idx="1"/>
          </p:nvPr>
        </p:nvSpPr>
        <p:spPr>
          <a:xfrm>
            <a:off x="457200" y="1981200"/>
            <a:ext cx="4419600" cy="449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40"/>
              <a:buChar char="●"/>
            </a:pPr>
            <a:r>
              <a:rPr lang="ru-RU" sz="28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Первая группа</a:t>
            </a:r>
            <a:r>
              <a:rPr lang="ru-RU" sz="2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- профессии, связанные с умственным трудом</a:t>
            </a:r>
            <a:endParaRPr lang="ru-RU"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20066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240"/>
              <a:buNone/>
            </a:pPr>
            <a:endParaRPr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240"/>
              <a:buChar char="●"/>
            </a:pPr>
            <a:r>
              <a:rPr lang="ru-RU" sz="28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Вторая группа</a:t>
            </a:r>
            <a:r>
              <a:rPr lang="ru-RU" sz="28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- профессии, связанные с легкими однообразными движениями (на конвейере, автоматических линиях) </a:t>
            </a:r>
            <a:endParaRPr lang="ru-RU" sz="28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31" name="Google Shape;331;p28">
            <a:hlinkClick r:id="" action="ppaction://hlinkshowjump?jump=nextslide"/>
          </p:cNvPr>
          <p:cNvSpPr/>
          <p:nvPr/>
        </p:nvSpPr>
        <p:spPr>
          <a:xfrm>
            <a:off x="533400" y="6172200"/>
            <a:ext cx="304800" cy="38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24000"/>
                </a:lnTo>
                <a:lnTo>
                  <a:pt x="15000" y="96000"/>
                </a:lnTo>
                <a:close/>
              </a:path>
              <a:path w="120000" h="120000" fill="darken" extrusionOk="0">
                <a:moveTo>
                  <a:pt x="105000" y="60000"/>
                </a:moveTo>
                <a:lnTo>
                  <a:pt x="15000" y="24000"/>
                </a:lnTo>
                <a:lnTo>
                  <a:pt x="15000" y="96000"/>
                </a:lnTo>
                <a:close/>
              </a:path>
              <a:path w="120000" h="120000" fill="none" extrusionOk="0">
                <a:moveTo>
                  <a:pt x="105000" y="60000"/>
                </a:moveTo>
                <a:lnTo>
                  <a:pt x="15000" y="96000"/>
                </a:lnTo>
                <a:lnTo>
                  <a:pt x="15000" y="24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pic>
        <p:nvPicPr>
          <p:cNvPr id="332" name="Google Shape;332;p28" descr="http://kak.znate.ru/pars_docs/refs/17/16085/16085-53_1.jpg"/>
          <p:cNvPicPr preferRelativeResize="0"/>
          <p:nvPr>
            <p:ph type="body" idx="2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5029200" y="1828800"/>
            <a:ext cx="3581400" cy="2210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28" descr="http://www.ridus.ru/_ah/img/2qBhtvyoB1Wnn-hQB7NqCA"/>
          <p:cNvPicPr preferRelativeResize="0"/>
          <p:nvPr>
            <p:ph type="body" idx="3"/>
          </p:nvPr>
        </p:nvPicPr>
        <p:blipFill rotWithShape="1">
          <a:blip r:embed="rId2"/>
          <a:srcRect/>
          <a:stretch>
            <a:fillRect/>
          </a:stretch>
        </p:blipFill>
        <p:spPr>
          <a:xfrm>
            <a:off x="5029200" y="4191000"/>
            <a:ext cx="3771900" cy="251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9"/>
          <p:cNvSpPr txBox="1"/>
          <p:nvPr>
            <p:ph type="sldNum" idx="12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</a:fld>
            <a:endParaRPr lang="ru-RU"/>
          </a:p>
        </p:txBody>
      </p:sp>
      <p:sp>
        <p:nvSpPr>
          <p:cNvPr id="339" name="Google Shape;339;p29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accent6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ОСНОВНЫЕ ГРУППЫ ПРОФЕССИЙ</a:t>
            </a:r>
            <a:endParaRPr lang="ru-RU" sz="4000" b="1">
              <a:solidFill>
                <a:schemeClr val="accent6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40" name="Google Shape;340;p29"/>
          <p:cNvSpPr txBox="1"/>
          <p:nvPr>
            <p:ph type="body" idx="1"/>
          </p:nvPr>
        </p:nvSpPr>
        <p:spPr>
          <a:xfrm>
            <a:off x="685800" y="1905000"/>
            <a:ext cx="4114800" cy="41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Char char="●"/>
            </a:pPr>
            <a:r>
              <a:rPr lang="ru-RU" sz="2400" i="1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Третья группа</a:t>
            </a: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 - профессии, связанные со всевозможными станками, механическими приспособлениями и инструментами. 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Font typeface="Noto Sans Symbols"/>
              <a:buNone/>
            </a:pPr>
            <a:endParaRPr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SzPts val="1920"/>
              <a:buChar char="●"/>
            </a:pPr>
            <a:r>
              <a:rPr lang="ru-RU" sz="2400"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  <a:t>Четвертая группа - профессии, связанные с тяжелым физическим трудом, с большими энергетическими затратами. </a:t>
            </a:r>
            <a:endParaRPr lang="ru-RU" sz="2400"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341" name="Google Shape;341;p29">
            <a:hlinkClick r:id="" action="ppaction://hlinkshowjump?jump=nextslide"/>
          </p:cNvPr>
          <p:cNvSpPr/>
          <p:nvPr/>
        </p:nvSpPr>
        <p:spPr>
          <a:xfrm>
            <a:off x="533400" y="61722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w="120000" h="120000" fill="darken" extrusionOk="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w="120000" h="120000" fill="none" extrusionOk="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pic>
        <p:nvPicPr>
          <p:cNvPr id="342" name="Google Shape;342;p29" descr="http://www.klerk.ru/img/pb/thumb550x550/IMGi3960inoviyrazmer_3246.jpg"/>
          <p:cNvPicPr preferRelativeResize="0"/>
          <p:nvPr>
            <p:ph type="body" idx="2"/>
          </p:nvPr>
        </p:nvPicPr>
        <p:blipFill rotWithShape="1">
          <a:blip r:embed="rId1"/>
          <a:srcRect/>
          <a:stretch>
            <a:fillRect/>
          </a:stretch>
        </p:blipFill>
        <p:spPr>
          <a:xfrm>
            <a:off x="4800600" y="1752600"/>
            <a:ext cx="3984401" cy="205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29" descr="http://geobases.ru/Data11/38/38700/1b.jpg"/>
          <p:cNvPicPr preferRelativeResize="0"/>
          <p:nvPr>
            <p:ph type="body" idx="3"/>
          </p:nvPr>
        </p:nvPicPr>
        <p:blipFill rotWithShape="1">
          <a:blip r:embed="rId2"/>
          <a:srcRect/>
          <a:stretch>
            <a:fillRect/>
          </a:stretch>
        </p:blipFill>
        <p:spPr>
          <a:xfrm>
            <a:off x="4800600" y="4038600"/>
            <a:ext cx="4092082" cy="251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5245</Words>
  <Application>WPS Presentation</Application>
  <PresentationFormat/>
  <Paragraphs>248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0" baseType="lpstr">
      <vt:lpstr>Arial</vt:lpstr>
      <vt:lpstr>SimSun</vt:lpstr>
      <vt:lpstr>Wingdings</vt:lpstr>
      <vt:lpstr>Arial</vt:lpstr>
      <vt:lpstr>Times New Roman</vt:lpstr>
      <vt:lpstr>Noto Sans Symbols</vt:lpstr>
      <vt:lpstr>Segoe Print</vt:lpstr>
      <vt:lpstr>Calibri</vt:lpstr>
      <vt:lpstr>Microsoft YaHei</vt:lpstr>
      <vt:lpstr>Arial Unicode MS</vt:lpstr>
      <vt:lpstr>Project Overview</vt:lpstr>
      <vt:lpstr>ПРОФЕССИОНАЛЬНО-ПРИКЛАДНАЯ ФИЗИЧЕСКАЯ ПОДГОТОВКА студентов</vt:lpstr>
      <vt:lpstr>Вопросы для изучения:</vt:lpstr>
      <vt:lpstr>1. Значение ППФП в современном обществе </vt:lpstr>
      <vt:lpstr>2. Определение понятия ППФП, ее цель и задачи </vt:lpstr>
      <vt:lpstr>2. Определение понятия ППФП, ее цель и задачи </vt:lpstr>
      <vt:lpstr>2. Определение понятия ППФП, ее цель и задачи </vt:lpstr>
      <vt:lpstr>3. Факторы, определяющие ППФП</vt:lpstr>
      <vt:lpstr>3. Факторы, определяющие ППФП</vt:lpstr>
      <vt:lpstr>3. Факторы, определяющие ППФП</vt:lpstr>
      <vt:lpstr>3. Факторы, определяющие ППФП</vt:lpstr>
      <vt:lpstr>3. Факторы, определяющие ППФП</vt:lpstr>
      <vt:lpstr>3. Факторы, определяющие ППФП</vt:lpstr>
      <vt:lpstr>4. Методика подбора средств ППФП </vt:lpstr>
      <vt:lpstr>4. Методика подбора средств ППФП </vt:lpstr>
      <vt:lpstr>4. Методика подбора средств ППФП </vt:lpstr>
      <vt:lpstr>5. ППФП в системе физического воспитания студентов </vt:lpstr>
      <vt:lpstr>5. ППФП в системе физического воспитания студентов </vt:lpstr>
      <vt:lpstr>5. ППФП в системе физического воспитания студентов </vt:lpstr>
      <vt:lpstr>Основные понятия</vt:lpstr>
      <vt:lpstr>Основные понятия</vt:lpstr>
      <vt:lpstr>1 блок СТРУКТУРЫ ПСИХОФИЗИЧЕСКОЙ ПОДГОТОВЛЕННОСТИ</vt:lpstr>
      <vt:lpstr>2 блок СТРУКТУРЫ ПСИХОФИЗИЧЕСКОЙ ПОДГОТОВЛЕННОСТИ</vt:lpstr>
      <vt:lpstr>3 блок СТРУКТУРЫ ПСИХОФИЗИЧЕСКОЙ ПОДГОТОВЛЕННОСТИ</vt:lpstr>
      <vt:lpstr>КЛАССИФИКАЦИЯ ВИДОВ СПОРТА (по А.Б. Гандельсману и К.М. Смирнову)</vt:lpstr>
      <vt:lpstr>КЛАССИФИКАЦИЯ ВИДОВ СПОРТА (по А.Б. Гандельсману и К.М. Смирнову)</vt:lpstr>
      <vt:lpstr>КЛАССИФИКАЦИЯ ВИДОВ СПОРТА (по А.Б. Гандельсману и К.М. Смирнову)</vt:lpstr>
      <vt:lpstr>КЛАССИФИКАЦИЯ ВИДОВ СПОРТА (по А.Б. Гандельсману и К.М. Смирнову)</vt:lpstr>
      <vt:lpstr>ОСНОВНЫЕ ГРУППЫ ПРОФЕССИЙ</vt:lpstr>
      <vt:lpstr>ОСНОВНЫЕ ГРУППЫ ПРОФЕССИЙ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ПРОФЕССИОНАЛЬНО-ПРИКЛАДНАЯ ФИЗИЧЕСКАЯ ПОДГОТОВКА студентов</dc:title>
  <dc:creator>Лилия</dc:creator>
  <cp:lastModifiedBy>Ольга</cp:lastModifiedBy>
  <cp:revision>1</cp:revision>
  <dcterms:created xsi:type="dcterms:W3CDTF">2023-06-12T15:07:10Z</dcterms:created>
  <dcterms:modified xsi:type="dcterms:W3CDTF">2023-06-12T15:07:11Z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ICV">
    <vt:lpwstr>AF68FFFC368548D3AEBD8EDE06241975</vt:lpwstr>
  </property>
  <property fmtid="{D5CDD505-2E9C-101B-9397-08002B2CF9AE}" pid="4" name="KSOProductBuildVer">
    <vt:lpwstr>1049-11.2.0.11537</vt:lpwstr>
  </property>
</Properties>
</file>