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6" r:id="rId2"/>
    <p:sldId id="285" r:id="rId3"/>
    <p:sldId id="274" r:id="rId4"/>
    <p:sldId id="271" r:id="rId5"/>
    <p:sldId id="269" r:id="rId6"/>
    <p:sldId id="276" r:id="rId7"/>
    <p:sldId id="275" r:id="rId8"/>
    <p:sldId id="280" r:id="rId9"/>
    <p:sldId id="272" r:id="rId10"/>
    <p:sldId id="281" r:id="rId11"/>
    <p:sldId id="268" r:id="rId12"/>
    <p:sldId id="286" r:id="rId13"/>
    <p:sldId id="260" r:id="rId14"/>
    <p:sldId id="267" r:id="rId15"/>
    <p:sldId id="277" r:id="rId16"/>
    <p:sldId id="278" r:id="rId17"/>
    <p:sldId id="282" r:id="rId18"/>
    <p:sldId id="279" r:id="rId1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26A8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7558" autoAdjust="0"/>
  </p:normalViewPr>
  <p:slideViewPr>
    <p:cSldViewPr>
      <p:cViewPr varScale="1">
        <p:scale>
          <a:sx n="48" d="100"/>
          <a:sy n="48" d="100"/>
        </p:scale>
        <p:origin x="-20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03-25T11:00:11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E29100-C119-426A-BE5E-CD13D119EDE2}" type="datetimeFigureOut">
              <a:rPr lang="ru-RU" smtClean="0"/>
              <a:pPr/>
              <a:t>24.03.2022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1608A8-CBCE-4C48-AC2A-1FFE17E638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73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227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Детский сад выполняет важную функцию подготовки детей к школе. Успешность дальнейшего обучения ребенка, будет зависеть от того, насколько качественно и своевременно будет он подготовлен.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Одним из важных предметов в школе является математика, она обладает развивающим эффектом. Ее изучение способствует развитию памяти, речи, воображения, а так же познавательных способностей детей.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Решая задачу подготовки воспитанников группы к школе и формированию математических представлений решила использовать методический комплект  «МАТЕ плюс. Математика в детском саду» через технологию проектирования.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183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Основное предназначение технологии проектирования – предоставление детям возможности самостоятельного приобретения знаний при решении практических задач или проблем.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4883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Участие детей в проектной деятельности дает им возможность развивать творческие способности и коммуникативные навыки, а также способствует формированию положительной мотивации к организации учебной деятельности.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274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Тема проекта</a:t>
            </a:r>
            <a:r>
              <a:rPr lang="ru-RU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«Развитие познавательной активности детей с ТНР к математике с помощью методического комплекта «МАТЕ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плюс»Математика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детском саду».</a:t>
            </a:r>
          </a:p>
          <a:p>
            <a:r>
              <a:rPr lang="ru-RU" sz="1200" b="1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Название проекта: 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«Математику мы любим. С ней всегда дружить мы будем».</a:t>
            </a:r>
          </a:p>
          <a:p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Автор проекта: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Жбанова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Марина Борисовна, воспитатель подготовительной  группы компенсирующей направленности, высшей квалификационной категории.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Участники проекта: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воспитанники подготовительной группы компенсирующей направленности с ТНР, педагоги и родители.</a:t>
            </a:r>
          </a:p>
          <a:p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Вид проекта</a:t>
            </a:r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познавательный.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1685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Федеральный государственный образовательный стандарт дошкольного образования перед дошкольными организациями поставил новые непростые задачи. С одной стороны, педагоги должны обеспечить полноценное развитие детей в соответствии с их возрастными особенностями и возможностями, учитывая принципы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самоценности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детства, поддержки его разнообразия и детских видов деятельности. С другой стороны, выдвигает справедливое требование преемственности образовательных программ дошкольного и школьного уровня.  И многих родителей волнует, чтобы их дети были хорошо подготовлены к обучению в школе.</a:t>
            </a:r>
          </a:p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Как решить эту дилемму: сохранить детские виды деятельности и формы познания мира, прежде всего в игре и исследованиях, как того требует ФГОС ДО, и в тоже время детям помочь приобрести опыт и знания? </a:t>
            </a:r>
          </a:p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Одним из условий математического развития дошкольников в образовательной организации является создание предметно-пространственной и информационной среды.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Для организации предметно-пространственный среды я использую программно-дидактический комплект "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МАТЕ:плюс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Математика в детском саду", цель которой, предоставить дошкольным организациям и родителям инструмент для развития математического мышления у детей.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«Мате плюс. Математика в детском саду» – это методический комплект, включающий в себя методические, учебные, развивающие пособия, диагностические и игровые материалы для развития математического образования в ДОУ.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313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Цель проекта: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Развитие познавательных, исследовательских и творческих способностей детей, мышления, внимания, памяти, речи посредством реализации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проекта:«Математику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мы любим. С ней всегда дружить мы будим».</a:t>
            </a:r>
          </a:p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Задачи: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воспитывать у детей интерес к  математике;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-способствовать формированию логического мышления и основных мыслительных операций через математические игры, осуществляя это речевым сопровождением;</a:t>
            </a:r>
          </a:p>
          <a:p>
            <a:pPr marL="171450" indent="-171450">
              <a:buFontTx/>
              <a:buChar char="-"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развивать математическое мышление через речевую коммуникацию с другими детьми и взрослыми;</a:t>
            </a: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Организовать совместно с детьми и родителями деятельность по изготовлению методических пособий</a:t>
            </a:r>
          </a:p>
          <a:p>
            <a:pPr marL="171450" indent="-171450">
              <a:buFontTx/>
              <a:buChar char="-"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652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Ожидаемый результат: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Вовлечение  детей и родителей в совместную познавательную, декоративно – прикладную деятельность;</a:t>
            </a:r>
          </a:p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обогатится  словарный запас;</a:t>
            </a:r>
          </a:p>
          <a:p>
            <a:pPr algn="just"/>
            <a:r>
              <a:rPr lang="ru-RU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сформируется представления о пространстве и форме, величинах и измерениях, множестве, числах;</a:t>
            </a:r>
          </a:p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в увлекательных играх, творческой деятельности они освоят числовой ряд и научатся сопоставлять числа и количество;</a:t>
            </a:r>
          </a:p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благодаря нескучным и неожиданным заданиям дошкольники обнаружат, что математика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окружаетнас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повсюду;</a:t>
            </a:r>
          </a:p>
          <a:p>
            <a:pPr algn="just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в творческой форме изготовят и изучат цифры.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724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«Математика в детском саду» - учебно-практическое пособие для педагогов дошкольного образования;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«Мате плюс. Математика в детском саду» – коробка;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«Мате плюс. Математика в детском саду»-математическая тетрадь для детей до 6 лет;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«Мате плюс. Математика в детском саду» - диагностические материалы для детей.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9717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Продуктивная деятельность в ходе проекта: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ИЗО деятельность</a:t>
            </a:r>
            <a:r>
              <a:rPr lang="ru-RU" sz="1200" b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практическая деятельность по изготовлению цифр: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изодеятельность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пластилинография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 бисером; оформление альбома с изготовленными цифрами. Конструкторская деятельность.</a:t>
            </a:r>
          </a:p>
          <a:p>
            <a:r>
              <a:rPr lang="ru-RU" sz="1200" b="1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Художественная </a:t>
            </a:r>
            <a:r>
              <a:rPr lang="ru-RU" sz="1200" b="1" i="1" u="sng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литература: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подбор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художественной литературы на математическую  тематику, брошюр для оформления папок передвижек, альбомов, уголков для родителей.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Выставка творческих работ детей по изготовлению цифр разным способом.</a:t>
            </a:r>
          </a:p>
          <a:p>
            <a:r>
              <a:rPr lang="ru-RU" sz="1200" b="1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Коррекционная работа: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подбор загадок о геометрических фигурах, цифрах, пальчиковых гимнастик и текстов для закрепления звуков. Составление описательных рассказов о цифрах.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884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i="1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Механизм реализации проекта: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методические рекомендации по развитию математических способностей у детей, по ведению наблюдений, а также идеи игр и заданий на каждый день;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дополнительные материалы для распечатки: страницы с заданиями для детей, бланки для воспитателя;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математические тетради, карточки с описанием игр;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021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игровой материал (деревянные кубики, мозаичные кубики, геометрические фигуры, медведи трех размеров и трех цветов), игровые карточки.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0456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Участниками данного проекта были дети, педагоги и их родители. В ходе его реализации в рамках «Родительской гостиной» были проведены консультации и мастер-класс по вопросам формирования математических представлений, родители вместе с детьми изготовили разнообразные пособия в центр математики.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Игры и задания в процессе проектной деятельности помогли детям осознанно воспринимать и анализировать различные аспекты жизни с точки зрения их математического содержания.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Результативность работы с детьми в ходе проекта: дети любят играть с головоломками, счетным и раздаточным материалом, изготовленными своими руками пособиями.  Цифры быстрее запомнили, заучив веселые стихи, загадки.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3561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Практическая значимость проекта заключается в том, что он может быть использован педагогами в практике дошкольного учреждения во время образовательной и свободной деятельности с детьми  с нормой и задержкой речевого развития,   оказания консультативной помощи родителям и другим педагогам.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Завершающая стадия проекта: собран альбом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 творческими работами детей, который мы назвали: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«Математику мы любим. С ней всегда дружить мы будем»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608A8-CBCE-4C48-AC2A-1FFE17E638A8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278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3/24/2022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88640"/>
            <a:ext cx="7488832" cy="36689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>
              <a:lnSpc>
                <a:spcPct val="115000"/>
              </a:lnSpc>
            </a:pPr>
            <a:r>
              <a:rPr lang="ru-RU" sz="28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познавательной активности детей с ТНР к математике с помощью </a:t>
            </a:r>
            <a:b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методического комплекта </a:t>
            </a:r>
            <a:b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«МАТЕ плюс. Математика в детском саду». </a:t>
            </a:r>
            <a:b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u="sng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 </a:t>
            </a: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«Математику мы любим. </a:t>
            </a:r>
            <a:br>
              <a:rPr lang="ru-RU" sz="31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ней всегда дружить мы будем»</a:t>
            </a:r>
            <a:r>
              <a:rPr lang="ru-RU" sz="27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5200" y="4343400"/>
            <a:ext cx="5210204" cy="201455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Доклад подготовила:</a:t>
            </a:r>
          </a:p>
          <a:p>
            <a:pPr algn="r"/>
            <a:r>
              <a:rPr lang="ru-RU" sz="28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Жбанова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Марина Борисовн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28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МАДОУ Д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№18</a:t>
            </a:r>
          </a:p>
          <a:p>
            <a:pPr algn="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компенсирующей направленности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76200"/>
            <a:ext cx="7500990" cy="14478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526A8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3526A8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3526A8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3526A8"/>
                </a:solidFill>
                <a:effectLst/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Преемственность образовательных</a:t>
            </a:r>
            <a:br>
              <a:rPr lang="ru-RU" sz="2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программ дошкольного и школьного 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уровня, </a:t>
            </a:r>
            <a:br>
              <a:rPr lang="ru-RU" sz="2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дети хорошо 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подготовлены к </a:t>
            </a:r>
            <a:r>
              <a:rPr lang="ru-RU" sz="24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обучению в школе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b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F:\пед. чтения 2019\033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76400"/>
            <a:ext cx="7543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42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0"/>
            <a:ext cx="81439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82296" indent="0" algn="just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проектирования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уникальное средство обеспечения сотрудничества, сотворчества детей и взрослых, способ реализации личностно-ориентированного и субъектного подхода к образованию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i="1" dirty="0"/>
              <a:t> 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предназначение метода проектов – предоставление детям возможности самостоятельного приобретения знаний при решении практических задач или проблем.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ctr">
              <a:buNone/>
            </a:pPr>
            <a:endParaRPr lang="ru-RU" sz="3600" b="1" dirty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7" r="22997"/>
          <a:stretch/>
        </p:blipFill>
        <p:spPr>
          <a:xfrm rot="5400000">
            <a:off x="5292086" y="2994666"/>
            <a:ext cx="3071834" cy="3797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79" t="25307" r="1479" b="2562"/>
          <a:stretch/>
        </p:blipFill>
        <p:spPr>
          <a:xfrm>
            <a:off x="1030567" y="3357562"/>
            <a:ext cx="3657093" cy="3071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4103876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0"/>
            <a:ext cx="8215338" cy="680316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3526A8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3526A8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rgbClr val="3526A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187624" y="0"/>
            <a:ext cx="7746064" cy="6248400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Детская проектная деятельность способствует развитию потенциала личности ребенка, расширяет его кругозор, формирует познавательную активность.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18" b="4057"/>
          <a:stretch/>
        </p:blipFill>
        <p:spPr>
          <a:xfrm>
            <a:off x="5004048" y="4022343"/>
            <a:ext cx="3853267" cy="2628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93"/>
          <a:stretch/>
        </p:blipFill>
        <p:spPr>
          <a:xfrm>
            <a:off x="683568" y="4027994"/>
            <a:ext cx="3855942" cy="2638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F:\Проект Мате.плюс\мате плюс\Новая папка (3)\20220320_17252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7"/>
          <a:stretch/>
        </p:blipFill>
        <p:spPr bwMode="auto">
          <a:xfrm>
            <a:off x="1115616" y="1482289"/>
            <a:ext cx="3615193" cy="23816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056" y="1339919"/>
            <a:ext cx="2127250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242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0"/>
            <a:ext cx="81439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i="1" dirty="0"/>
              <a:t> </a:t>
            </a:r>
            <a:r>
              <a:rPr lang="ru-RU" sz="2400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проекта</a:t>
            </a:r>
            <a:r>
              <a:rPr lang="ru-RU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i="1" dirty="0" smtClean="0"/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«Развитие познавательной активности детей с ТНР к математике с помощью методического комплекта «МАТЕ плюс».</a:t>
            </a:r>
          </a:p>
          <a:p>
            <a:pPr algn="just"/>
            <a:r>
              <a:rPr lang="ru-RU" sz="2400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Название проекта: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«Математику мы любим. С ней всегда дружить мы будем».</a:t>
            </a:r>
          </a:p>
          <a:p>
            <a:pPr algn="just"/>
            <a:r>
              <a:rPr lang="ru-RU" sz="2400" i="1" dirty="0"/>
              <a:t> 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дети подготовительной группы компенсирующей направленности с ТНР, педагоги и родители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</a:t>
            </a:r>
            <a:r>
              <a:rPr lang="ru-RU" sz="2400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496" y="3286124"/>
            <a:ext cx="4610013" cy="32621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04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32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- точная и сложная наука. Знакомство с математикой начинается уже в дошкольном возрасте. И если подойти к знакомству детей с миром чисел, объемов и форм творчески, то эта наука станет для детей любимой и интересной. «Мате плюс. Математика в детском саду» – это методический комплекс, включающий в себя методические, учебные, развивающие пособия, диагностические и игровые материалы для развития математического образования в ДОУ. 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Проект Мате.плюс\d369e3c2369aefccc7af0cb5afc81457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14290"/>
            <a:ext cx="2786082" cy="2089562"/>
          </a:xfrm>
          <a:prstGeom prst="rect">
            <a:avLst/>
          </a:prstGeom>
          <a:noFill/>
        </p:spPr>
      </p:pic>
      <p:pic>
        <p:nvPicPr>
          <p:cNvPr id="2051" name="Picture 3" descr="F:\Проект Мате.плюс\d369e3c2369aefccc7af0cb5afc81457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214290"/>
            <a:ext cx="2857520" cy="21431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047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0"/>
            <a:ext cx="81439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2400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познавательных, исследовательских и творческих способностей детей, мышления, внимания, памяти, речи посредством реализации проекта: «Математику мы любим. С ней всегда дружить мы будим».</a:t>
            </a:r>
          </a:p>
          <a:p>
            <a:pPr algn="just">
              <a:buNone/>
            </a:pP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Задачи проекта:</a:t>
            </a:r>
            <a:endParaRPr lang="ru-RU" sz="24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воспитывать у детей интерес к  математике;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способствовать формированию логического мышления и основных мыслительных операций через математические игры, осуществляя это речевым сопровождением;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развивать математическое мышление через речевую коммуникацию с другими детьми и взрослыми;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Организовать совместно с детьми и родителями деятельность по изготовлению методических пособий.</a:t>
            </a:r>
          </a:p>
          <a:p>
            <a:pPr>
              <a:buNone/>
            </a:pP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46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0"/>
            <a:ext cx="81439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3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Ожидаемый результат: </a:t>
            </a:r>
          </a:p>
          <a:p>
            <a:pPr>
              <a:buNone/>
            </a:pPr>
            <a:r>
              <a:rPr lang="ru-RU" sz="3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сформируется представления о пространстве и форме, величинах и измерениях, множестве, числах;</a:t>
            </a:r>
            <a:endParaRPr lang="ru-RU" sz="30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вовлечение  детей и родителей в совместную познавательную, декоративно – прикладную деятельность;</a:t>
            </a:r>
          </a:p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обогатится  словарный запас;.</a:t>
            </a:r>
          </a:p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дети будут экспериментировать с основными геометрическими формами;</a:t>
            </a:r>
          </a:p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 увлекательных играх они освоят числовой ряд и научатся сопоставлять числа и количество;</a:t>
            </a:r>
          </a:p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благодаря нескучным и порой неожиданным заданиям дошкольники обнаружат, что математика окружает нас повсюду;</a:t>
            </a:r>
          </a:p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в творческой форме изготовят и изучат цифры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67563944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28662" y="0"/>
            <a:ext cx="8215338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проектной деятельности: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«Математика в детском саду» -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учебно-практическое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пособие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педагогов дошкольного образования;</a:t>
            </a:r>
          </a:p>
          <a:p>
            <a:pPr marL="82296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«Мате плюс. Математика в детском саду» – коробка;</a:t>
            </a:r>
          </a:p>
          <a:p>
            <a:pPr marL="82296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«Мате плюс. Математика в детском саду»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marL="82296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математическая тетрадь для детей до 6 лет;</a:t>
            </a:r>
          </a:p>
          <a:p>
            <a:pPr marL="82296" indent="0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«Мате плюс. Математика в детском саду» - диагностические материалы для детей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F:\Проект Мате.плюс\10282674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60648"/>
            <a:ext cx="2760036" cy="2053795"/>
          </a:xfrm>
          <a:prstGeom prst="rect">
            <a:avLst/>
          </a:prstGeom>
          <a:noFill/>
        </p:spPr>
      </p:pic>
      <p:pic>
        <p:nvPicPr>
          <p:cNvPr id="2050" name="Picture 2" descr="F:\Проект Мате.плюс\мате плюс\Новая папка (3)\20220320_1725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3"/>
          <a:stretch/>
        </p:blipFill>
        <p:spPr bwMode="auto">
          <a:xfrm>
            <a:off x="6372200" y="3356992"/>
            <a:ext cx="2520280" cy="324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56993"/>
            <a:ext cx="2592287" cy="3246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0"/>
            <a:ext cx="8215338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деятельность: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 деятельность</a:t>
            </a:r>
            <a:r>
              <a:rPr lang="ru-RU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деятельность по изготовлению цифр: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изодеятельность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пластилинография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биссером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None/>
            </a:pPr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Художественная литература:</a:t>
            </a:r>
            <a:r>
              <a:rPr lang="ru-RU" sz="24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художественной литературы на математическую  тематику, брошюр для оформления папок передвижек, альбомов, уголков для родителей.</a:t>
            </a:r>
          </a:p>
          <a:p>
            <a:pPr>
              <a:buNone/>
            </a:pP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работ.</a:t>
            </a:r>
          </a:p>
          <a:p>
            <a:pPr marL="324000">
              <a:spcBef>
                <a:spcPts val="0"/>
              </a:spcBef>
              <a:buNone/>
            </a:pPr>
            <a:r>
              <a:rPr lang="ru-RU" sz="24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Коррекционная работа: </a:t>
            </a:r>
            <a:endParaRPr lang="ru-RU" sz="2400" b="1" i="1" u="sng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40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загадок, пальчиковых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40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чистоговорок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</a:p>
          <a:p>
            <a:pPr marL="3240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закрепления звуков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40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описательных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40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рассказов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цифрах.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3" b="14108"/>
          <a:stretch/>
        </p:blipFill>
        <p:spPr>
          <a:xfrm>
            <a:off x="5929322" y="2928934"/>
            <a:ext cx="2941425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1538" y="0"/>
            <a:ext cx="8187978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40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Механизм </a:t>
            </a:r>
            <a:r>
              <a:rPr lang="ru-RU" sz="40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проекта:</a:t>
            </a:r>
            <a:endParaRPr lang="ru-RU" sz="40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рекомендации по развитию математических способностей у детей, по ведению наблюдений, а также идеи игр и заданий на каждый день;</a:t>
            </a:r>
          </a:p>
          <a:p>
            <a:pPr marL="82296" indent="0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дополнительные материалы для распечатки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страницы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заданиями для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детей, </a:t>
            </a:r>
          </a:p>
          <a:p>
            <a:pPr marL="82296" indent="0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бланки для воспитателя;</a:t>
            </a:r>
          </a:p>
          <a:p>
            <a:pPr marL="82296" indent="0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тетради,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FontTx/>
              <a:buChar char="-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описанием игр;</a:t>
            </a:r>
          </a:p>
          <a:p>
            <a:pPr marL="82296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marL="82296" indent="0" algn="just">
              <a:buNone/>
            </a:pPr>
            <a:endParaRPr lang="ru-RU" sz="1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игровой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(деревянные кубики,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мозаичные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кубики,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геометрические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фигуры,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медведи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 размеров и трех цветов),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r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карточки,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онструктор.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 descr="F:\Проект Мате.плюс\мате плюс\20220313_171855.jpg"/>
          <p:cNvPicPr>
            <a:picLocks noChangeAspect="1" noChangeArrowheads="1"/>
          </p:cNvPicPr>
          <p:nvPr/>
        </p:nvPicPr>
        <p:blipFill>
          <a:blip r:embed="rId3" cstate="print"/>
          <a:srcRect l="61538" t="8460" b="4828"/>
          <a:stretch>
            <a:fillRect/>
          </a:stretch>
        </p:blipFill>
        <p:spPr bwMode="auto">
          <a:xfrm>
            <a:off x="6357950" y="1928802"/>
            <a:ext cx="2786050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F:\Проект Мате.плюс\мате плюс\Новая папка (3)\20220316_09275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02" r="16515"/>
          <a:stretch/>
        </p:blipFill>
        <p:spPr bwMode="auto">
          <a:xfrm rot="5400000">
            <a:off x="1583006" y="3505101"/>
            <a:ext cx="2628454" cy="341203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  <p:extLst>
      <p:ext uri="{BB962C8B-B14F-4D97-AF65-F5344CB8AC3E}">
        <p14:creationId xmlns:p14="http://schemas.microsoft.com/office/powerpoint/2010/main" val="350589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pic>
        <p:nvPicPr>
          <p:cNvPr id="3074" name="Picture 2" descr="F:\Проект Мате.плюс\мате плюс\Новая папка (3)\20220316_09285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58650" y="202268"/>
            <a:ext cx="3329034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3075" name="Picture 3" descr="F:\Проект Мате.плюс\мате плюс\Новая папка (3)\20220316_09294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1" r="27907" b="25915"/>
          <a:stretch/>
        </p:blipFill>
        <p:spPr bwMode="auto">
          <a:xfrm rot="5400000">
            <a:off x="5228671" y="213471"/>
            <a:ext cx="3268674" cy="314185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3076" name="Picture 4" descr="F:\Проект Мате.плюс\мате плюс\Новая папка (3)\20220316_09283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81"/>
          <a:stretch/>
        </p:blipFill>
        <p:spPr bwMode="auto">
          <a:xfrm rot="5400000">
            <a:off x="5537271" y="3340642"/>
            <a:ext cx="3071835" cy="3706234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Picture 2" descr="F:\пед. чтения 2019\DSC0703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3568" y="3657840"/>
            <a:ext cx="3923775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839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000100" y="0"/>
            <a:ext cx="8143900" cy="655564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Участниками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данного проекта были дети, педагоги и их родители. В ходе его реализации в рамках «Родительской гостиной» были проведены консультации и мастер-класс по вопросам формирования математических представлений. Родители вместе с детьми изготовили разнообразные пособия в центр математики.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1"/>
          <a:stretch/>
        </p:blipFill>
        <p:spPr>
          <a:xfrm>
            <a:off x="6406935" y="2780928"/>
            <a:ext cx="2232248" cy="2862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12"/>
          <a:stretch/>
        </p:blipFill>
        <p:spPr>
          <a:xfrm>
            <a:off x="714348" y="3286124"/>
            <a:ext cx="2549283" cy="3330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36" b="7764"/>
          <a:stretch/>
        </p:blipFill>
        <p:spPr>
          <a:xfrm>
            <a:off x="3669033" y="2996952"/>
            <a:ext cx="2517743" cy="3289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22268"/>
              </p:ext>
            </p:extLst>
          </p:nvPr>
        </p:nvGraphicFramePr>
        <p:xfrm>
          <a:off x="1071538" y="0"/>
          <a:ext cx="8072463" cy="67382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90821">
                  <a:extLst>
                    <a:ext uri="{9D8B030D-6E8A-4147-A177-3AD203B41FA5}">
                      <a16:colId xmlns:a16="http://schemas.microsoft.com/office/drawing/2014/main" xmlns="" val="259530593"/>
                    </a:ext>
                  </a:extLst>
                </a:gridCol>
                <a:gridCol w="2690821">
                  <a:extLst>
                    <a:ext uri="{9D8B030D-6E8A-4147-A177-3AD203B41FA5}">
                      <a16:colId xmlns:a16="http://schemas.microsoft.com/office/drawing/2014/main" xmlns="" val="1710337680"/>
                    </a:ext>
                  </a:extLst>
                </a:gridCol>
                <a:gridCol w="2690821">
                  <a:extLst>
                    <a:ext uri="{9D8B030D-6E8A-4147-A177-3AD203B41FA5}">
                      <a16:colId xmlns:a16="http://schemas.microsoft.com/office/drawing/2014/main" xmlns="" val="4083503129"/>
                    </a:ext>
                  </a:extLst>
                </a:gridCol>
              </a:tblGrid>
              <a:tr h="3997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Этапы проекта.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Содержательный раздел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64447350"/>
                  </a:ext>
                </a:extLst>
              </a:tr>
              <a:tr h="3997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I–III–этапы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детьми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 родителями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extLst>
                  <a:ext uri="{0D108BD9-81ED-4DB2-BD59-A6C34878D82A}">
                    <a16:rowId xmlns:a16="http://schemas.microsoft.com/office/drawing/2014/main" xmlns="" val="1431407855"/>
                  </a:ext>
                </a:extLst>
              </a:tr>
              <a:tr h="5915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Подготовительный.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Изучение современных научных и методических подходов к математическому образованию дошкольников и основных принципов Программы развития математического образования «Мате: плюс».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Диагностика детей по элементарным математическим представлениям.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Разработка проекта «Мате плюс».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Знакомство детей с учебно-математическим комплектом «Мате плюс. Математика в детском саду».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Разработка конспекта к занятию.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Родительское собрание с презентацией «Мате плюс. Математика в детском саду».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Буклет: «Математическое образование в семье».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Принятие родителями проекта.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85" marR="85085" marT="42542" marB="42542"/>
                </a:tc>
                <a:extLst>
                  <a:ext uri="{0D108BD9-81ED-4DB2-BD59-A6C34878D82A}">
                    <a16:rowId xmlns:a16="http://schemas.microsoft.com/office/drawing/2014/main" xmlns="" val="998370290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7809830"/>
              </p:ext>
            </p:extLst>
          </p:nvPr>
        </p:nvGraphicFramePr>
        <p:xfrm>
          <a:off x="785786" y="-24374"/>
          <a:ext cx="8358214" cy="68976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2165">
                  <a:extLst>
                    <a:ext uri="{9D8B030D-6E8A-4147-A177-3AD203B41FA5}">
                      <a16:colId xmlns:a16="http://schemas.microsoft.com/office/drawing/2014/main" xmlns="" val="978153845"/>
                    </a:ext>
                  </a:extLst>
                </a:gridCol>
                <a:gridCol w="3559979">
                  <a:extLst>
                    <a:ext uri="{9D8B030D-6E8A-4147-A177-3AD203B41FA5}">
                      <a16:colId xmlns:a16="http://schemas.microsoft.com/office/drawing/2014/main" xmlns="" val="1138338723"/>
                    </a:ext>
                  </a:extLst>
                </a:gridCol>
                <a:gridCol w="2786070">
                  <a:extLst>
                    <a:ext uri="{9D8B030D-6E8A-4147-A177-3AD203B41FA5}">
                      <a16:colId xmlns:a16="http://schemas.microsoft.com/office/drawing/2014/main" xmlns="" val="2069734200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Основной.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02" marR="49202" marT="24601" marB="2460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Примеры заданий с материалами из коробки: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Выбрать бусинки одинаковой формы;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Нанизать бусинки на нитку;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Выложить по образцу;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Расположить предметы по картинке;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Сортировать медведей или геометрические фигурки;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Найти в мешочке объекты одинаковой формы;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Изобразить фигуры одинаковой формы с помощью трафарета;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Найти объекты на сюжетной картинке по словесному описанию их расположения;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Построение конструкций из любых кубиков;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Выложить узор из геометрических фигур;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Распределить предметы на рисунке в зависимости от их реальной величины;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Выложить по образцу в определенном порядке медведей;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Найти ошибки на картинке (например, дом без окон, собака на трех ногах…);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Сравнивать объекты и их тени («Какая тень принадлежит какой геометрической фигуре?» - круг, квадрат, треугольник, прямоугольник);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Соотнеси число и количество.</a:t>
                      </a:r>
                      <a:endParaRPr lang="ru-RU" sz="14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02" marR="49202" marT="24601" marB="2460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Консультация: «Игровые упражнения для развития у детей элементарных математических представлений».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Папка-передвижка: «Математические игры в кругу семьи».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Творческая деятельность</a:t>
                      </a:r>
                      <a:r>
                        <a:rPr lang="ru-RU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02" marR="49202" marT="24601" marB="24601"/>
                </a:tc>
                <a:extLst>
                  <a:ext uri="{0D108BD9-81ED-4DB2-BD59-A6C34878D82A}">
                    <a16:rowId xmlns:a16="http://schemas.microsoft.com/office/drawing/2014/main" xmlns="" val="16770548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050395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7535663"/>
              </p:ext>
            </p:extLst>
          </p:nvPr>
        </p:nvGraphicFramePr>
        <p:xfrm>
          <a:off x="928662" y="0"/>
          <a:ext cx="8034698" cy="66682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4478">
                  <a:extLst>
                    <a:ext uri="{9D8B030D-6E8A-4147-A177-3AD203B41FA5}">
                      <a16:colId xmlns:a16="http://schemas.microsoft.com/office/drawing/2014/main" xmlns="" val="961982004"/>
                    </a:ext>
                  </a:extLst>
                </a:gridCol>
                <a:gridCol w="1476241">
                  <a:extLst>
                    <a:ext uri="{9D8B030D-6E8A-4147-A177-3AD203B41FA5}">
                      <a16:colId xmlns:a16="http://schemas.microsoft.com/office/drawing/2014/main" xmlns="" val="2073146124"/>
                    </a:ext>
                  </a:extLst>
                </a:gridCol>
                <a:gridCol w="2389501">
                  <a:extLst>
                    <a:ext uri="{9D8B030D-6E8A-4147-A177-3AD203B41FA5}">
                      <a16:colId xmlns:a16="http://schemas.microsoft.com/office/drawing/2014/main" xmlns="" val="2979024219"/>
                    </a:ext>
                  </a:extLst>
                </a:gridCol>
                <a:gridCol w="2084478">
                  <a:extLst>
                    <a:ext uri="{9D8B030D-6E8A-4147-A177-3AD203B41FA5}">
                      <a16:colId xmlns:a16="http://schemas.microsoft.com/office/drawing/2014/main" xmlns="" val="1584744677"/>
                    </a:ext>
                  </a:extLst>
                </a:gridCol>
              </a:tblGrid>
              <a:tr h="66682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Завершающий</a:t>
                      </a:r>
                      <a:endParaRPr lang="ru-RU" sz="20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47625" marB="4762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Мастер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класс на встрече в «Родительской гостиной» по изготовлению цифр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методом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пластилинографии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украшением </a:t>
                      </a:r>
                      <a:r>
                        <a:rPr lang="ru-RU" sz="1800" dirty="0" err="1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паедками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бусинами.</a:t>
                      </a:r>
                      <a:endParaRPr lang="ru-RU" sz="1800" dirty="0" smtClean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Презентация на родительском собрании: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«Математику</a:t>
                      </a:r>
                      <a:r>
                        <a:rPr lang="en-US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</a:t>
                      </a:r>
                      <a:r>
                        <a:rPr lang="ru-RU" sz="1800" baseline="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любим. С ней всегда дружить мы будем</a:t>
                      </a:r>
                      <a:r>
                        <a:rPr lang="ru-RU" sz="18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».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0" marR="95250" marT="47625" marB="47625"/>
                </a:tc>
                <a:extLst>
                  <a:ext uri="{0D108BD9-81ED-4DB2-BD59-A6C34878D82A}">
                    <a16:rowId xmlns:a16="http://schemas.microsoft.com/office/drawing/2014/main" xmlns="" val="3657888669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4" r="15882"/>
          <a:stretch/>
        </p:blipFill>
        <p:spPr>
          <a:xfrm>
            <a:off x="1214414" y="3571876"/>
            <a:ext cx="3356446" cy="2835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8" y="3670887"/>
            <a:ext cx="3783332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4691787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47216" y="-30832"/>
            <a:ext cx="81439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проекта заключается в том, что он может быть использован педагогами в практике дошкольного учреждения во время образовательной и свободной деятельности с детьми  с нормой и задержкой речевого развития,   оказания консультативной помощи родителям и другим педагогам.</a:t>
            </a:r>
          </a:p>
          <a:p>
            <a:endParaRPr lang="ru-RU" sz="2800" dirty="0" smtClean="0"/>
          </a:p>
          <a:p>
            <a:endParaRPr lang="ru-RU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4" b="8450"/>
          <a:stretch/>
        </p:blipFill>
        <p:spPr>
          <a:xfrm>
            <a:off x="1428728" y="3429000"/>
            <a:ext cx="4067944" cy="26642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0"/>
          <a:stretch>
            <a:fillRect/>
          </a:stretch>
        </p:blipFill>
        <p:spPr>
          <a:xfrm rot="5400000">
            <a:off x="5685915" y="3412738"/>
            <a:ext cx="2925702" cy="252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7563944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F:\Проект Мате.плюс\img2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67563944"/>
      </p:ext>
    </p:extLst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822</TotalTime>
  <Words>1822</Words>
  <Application>Microsoft Office PowerPoint</Application>
  <PresentationFormat>Экран (4:3)</PresentationFormat>
  <Paragraphs>185</Paragraphs>
  <Slides>18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   «Развитие познавательной активности детей с ТНР к математике с помощью  методического комплекта  «МАТЕ плюс. Математика в детском саду».  ПРОЕКТ:  «Математику мы любим.  С ней всегда дружить мы будем» </vt:lpstr>
      <vt:lpstr>         Преемственность образовательных  программ дошкольного и школьного уровня,  дети хорошо подготовлены к обучению в школе. </vt:lpstr>
      <vt:lpstr>Презентация PowerPoint</vt:lpstr>
      <vt:lpstr> </vt:lpstr>
      <vt:lpstr>Презентация PowerPoint</vt:lpstr>
      <vt:lpstr>    Актуальность:  Математика - точная и сложная наука. Знакомство с математикой начинается уже в дошкольном возрасте. И если подойти к знакомству детей с миром чисел, объемов и форм творчески, то эта наука станет для детей любимой и интересной. «Мате плюс. Математика в детском саду» – это методический комплекс, включающий в себя методические, учебные, развивающие пособия, диагностические и игровые материалы для развития математического образования в ДОУ.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user1</cp:lastModifiedBy>
  <cp:revision>160</cp:revision>
  <dcterms:modified xsi:type="dcterms:W3CDTF">2022-03-24T15:40:03Z</dcterms:modified>
</cp:coreProperties>
</file>