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56" r:id="rId3"/>
    <p:sldId id="258" r:id="rId4"/>
    <p:sldId id="259" r:id="rId5"/>
    <p:sldId id="272" r:id="rId6"/>
    <p:sldId id="260" r:id="rId7"/>
    <p:sldId id="276" r:id="rId8"/>
    <p:sldId id="261" r:id="rId9"/>
    <p:sldId id="268" r:id="rId10"/>
    <p:sldId id="277" r:id="rId11"/>
    <p:sldId id="279" r:id="rId12"/>
    <p:sldId id="278" r:id="rId13"/>
    <p:sldId id="280" r:id="rId14"/>
    <p:sldId id="281" r:id="rId15"/>
    <p:sldId id="282" r:id="rId16"/>
    <p:sldId id="269" r:id="rId17"/>
    <p:sldId id="263" r:id="rId18"/>
    <p:sldId id="266" r:id="rId19"/>
    <p:sldId id="267" r:id="rId20"/>
  </p:sldIdLst>
  <p:sldSz cx="12192000" cy="6858000"/>
  <p:notesSz cx="6877050" cy="10002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382" autoAdjust="0"/>
    <p:restoredTop sz="94660"/>
  </p:normalViewPr>
  <p:slideViewPr>
    <p:cSldViewPr snapToGrid="0">
      <p:cViewPr varScale="1">
        <p:scale>
          <a:sx n="82" d="100"/>
          <a:sy n="82" d="100"/>
        </p:scale>
        <p:origin x="-102" y="-4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Сколько человек читало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Читали ли вы книгу Бориса Полевого</c:v>
                </c:pt>
                <c:pt idx="1">
                  <c:v>Кто главный герой книги?</c:v>
                </c:pt>
                <c:pt idx="2">
                  <c:v>Реальные или вымышленные события?</c:v>
                </c:pt>
                <c:pt idx="3">
                  <c:v>Прототип главного героя</c:v>
                </c:pt>
                <c:pt idx="4">
                  <c:v>Нужно ли в школе изучать книгу?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</c:v>
                </c:pt>
                <c:pt idx="1">
                  <c:v>15</c:v>
                </c:pt>
                <c:pt idx="2">
                  <c:v>21</c:v>
                </c:pt>
                <c:pt idx="3">
                  <c:v>6</c:v>
                </c:pt>
                <c:pt idx="4">
                  <c:v>32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Читали ли вы книгу Бориса Полевого</c:v>
                </c:pt>
                <c:pt idx="1">
                  <c:v>Кто главный герой книги?</c:v>
                </c:pt>
                <c:pt idx="2">
                  <c:v>Реальные или вымышленные события?</c:v>
                </c:pt>
                <c:pt idx="3">
                  <c:v>Прототип главного героя</c:v>
                </c:pt>
                <c:pt idx="4">
                  <c:v>Нужно ли в школе изучать книгу?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Читали ли вы книгу Бориса Полевого</c:v>
                </c:pt>
                <c:pt idx="1">
                  <c:v>Кто главный герой книги?</c:v>
                </c:pt>
                <c:pt idx="2">
                  <c:v>Реальные или вымышленные события?</c:v>
                </c:pt>
                <c:pt idx="3">
                  <c:v>Прототип главного героя</c:v>
                </c:pt>
                <c:pt idx="4">
                  <c:v>Нужно ли в школе изучать книгу?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axId val="79634432"/>
        <c:axId val="79635968"/>
      </c:barChart>
      <c:catAx>
        <c:axId val="79634432"/>
        <c:scaling>
          <c:orientation val="minMax"/>
        </c:scaling>
        <c:axPos val="b"/>
        <c:tickLblPos val="nextTo"/>
        <c:crossAx val="79635968"/>
        <c:crosses val="autoZero"/>
        <c:auto val="1"/>
        <c:lblAlgn val="ctr"/>
        <c:lblOffset val="100"/>
      </c:catAx>
      <c:valAx>
        <c:axId val="79635968"/>
        <c:scaling>
          <c:orientation val="minMax"/>
        </c:scaling>
        <c:axPos val="l"/>
        <c:majorGridlines/>
        <c:numFmt formatCode="General" sourceLinked="1"/>
        <c:tickLblPos val="nextTo"/>
        <c:crossAx val="79634432"/>
        <c:crosses val="autoZero"/>
        <c:crossBetween val="between"/>
      </c:valAx>
      <c:spPr>
        <a:scene3d>
          <a:camera prst="orthographicFront"/>
          <a:lightRig rig="threePt" dir="t"/>
        </a:scene3d>
        <a:sp3d>
          <a:bevelB w="165100" prst="coolSlant"/>
        </a:sp3d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1A53DBF-A672-428C-BBB1-B50A2B5DE498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1C4B4D4-03AD-4C14-A8B4-09EFC6B2CC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995639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3DBF-A672-428C-BBB1-B50A2B5DE498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B4D4-03AD-4C14-A8B4-09EFC6B2CC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394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3DBF-A672-428C-BBB1-B50A2B5DE498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B4D4-03AD-4C14-A8B4-09EFC6B2CC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0499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3DBF-A672-428C-BBB1-B50A2B5DE498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B4D4-03AD-4C14-A8B4-09EFC6B2CC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9281539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3DBF-A672-428C-BBB1-B50A2B5DE498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B4D4-03AD-4C14-A8B4-09EFC6B2CC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7439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3DBF-A672-428C-BBB1-B50A2B5DE498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B4D4-03AD-4C14-A8B4-09EFC6B2CC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80252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3DBF-A672-428C-BBB1-B50A2B5DE498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B4D4-03AD-4C14-A8B4-09EFC6B2CC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7591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3DBF-A672-428C-BBB1-B50A2B5DE498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B4D4-03AD-4C14-A8B4-09EFC6B2CC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51977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3DBF-A672-428C-BBB1-B50A2B5DE498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B4D4-03AD-4C14-A8B4-09EFC6B2CC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1451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3DBF-A672-428C-BBB1-B50A2B5DE498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B4D4-03AD-4C14-A8B4-09EFC6B2CC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710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3DBF-A672-428C-BBB1-B50A2B5DE498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B4D4-03AD-4C14-A8B4-09EFC6B2CC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6115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3DBF-A672-428C-BBB1-B50A2B5DE498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B4D4-03AD-4C14-A8B4-09EFC6B2CC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1860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3DBF-A672-428C-BBB1-B50A2B5DE498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B4D4-03AD-4C14-A8B4-09EFC6B2CC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1575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3DBF-A672-428C-BBB1-B50A2B5DE498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B4D4-03AD-4C14-A8B4-09EFC6B2CC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10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3DBF-A672-428C-BBB1-B50A2B5DE498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B4D4-03AD-4C14-A8B4-09EFC6B2CC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558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3DBF-A672-428C-BBB1-B50A2B5DE498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B4D4-03AD-4C14-A8B4-09EFC6B2CC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8981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3DBF-A672-428C-BBB1-B50A2B5DE498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B4D4-03AD-4C14-A8B4-09EFC6B2CC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6036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1A53DBF-A672-428C-BBB1-B50A2B5DE498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1C4B4D4-03AD-4C14-A8B4-09EFC6B2CC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2921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549" y="626806"/>
            <a:ext cx="10396882" cy="1151965"/>
          </a:xfrm>
        </p:spPr>
        <p:txBody>
          <a:bodyPr/>
          <a:lstStyle/>
          <a:p>
            <a:r>
              <a:rPr lang="ru-RU" dirty="0" smtClean="0"/>
              <a:t>                                   опрос!!!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3"/>
          </p:nvPr>
        </p:nvGraphicFramePr>
        <p:xfrm>
          <a:off x="685800" y="2063750"/>
          <a:ext cx="1039495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84966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85799"/>
            <a:ext cx="6345302" cy="417714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427" r="26427"/>
          <a:stretch>
            <a:fillRect/>
          </a:stretch>
        </p:blipFill>
        <p:spPr>
          <a:xfrm>
            <a:off x="6927273" y="110836"/>
            <a:ext cx="4572000" cy="505690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2" y="180109"/>
            <a:ext cx="6144490" cy="4891424"/>
          </a:xfrm>
        </p:spPr>
        <p:txBody>
          <a:bodyPr>
            <a:normAutofit/>
          </a:bodyPr>
          <a:lstStyle/>
          <a:p>
            <a:pPr lvl="0" algn="just"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</a:rPr>
              <a:t>«</a:t>
            </a:r>
            <a:r>
              <a:rPr lang="ru-RU" b="1" dirty="0">
                <a:latin typeface="Times New Roman"/>
                <a:ea typeface="Calibri"/>
              </a:rPr>
              <a:t>Казалось, чем слабее и </a:t>
            </a:r>
            <a:r>
              <a:rPr lang="ru-RU" b="1" dirty="0" err="1">
                <a:latin typeface="Times New Roman"/>
                <a:ea typeface="Calibri"/>
              </a:rPr>
              <a:t>немощнее</a:t>
            </a:r>
            <a:r>
              <a:rPr lang="ru-RU" b="1" dirty="0">
                <a:latin typeface="Times New Roman"/>
                <a:ea typeface="Calibri"/>
              </a:rPr>
              <a:t> становилось его тело, тем упрямее и сильнее был его дух</a:t>
            </a:r>
            <a:r>
              <a:rPr lang="ru-RU" b="1" dirty="0" smtClean="0">
                <a:latin typeface="Times New Roman"/>
                <a:ea typeface="Calibri"/>
              </a:rPr>
              <a:t>».</a:t>
            </a:r>
          </a:p>
          <a:p>
            <a:pPr lvl="0" algn="just">
              <a:spcAft>
                <a:spcPts val="0"/>
              </a:spcAft>
            </a:pPr>
            <a:endParaRPr lang="ru-RU" b="1" dirty="0">
              <a:latin typeface="Times New Roman"/>
              <a:ea typeface="Calibri"/>
            </a:endParaRPr>
          </a:p>
          <a:p>
            <a:pPr lvl="0" algn="just">
              <a:spcAft>
                <a:spcPts val="0"/>
              </a:spcAft>
            </a:pPr>
            <a:endParaRPr lang="ru-RU" b="1" dirty="0" smtClean="0">
              <a:latin typeface="Times New Roman"/>
              <a:ea typeface="Calibri"/>
            </a:endParaRPr>
          </a:p>
          <a:p>
            <a:pPr lvl="0"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</a:rPr>
              <a:t> </a:t>
            </a:r>
            <a:r>
              <a:rPr lang="ru-RU" b="1" dirty="0">
                <a:latin typeface="Times New Roman"/>
                <a:ea typeface="Calibri"/>
              </a:rPr>
              <a:t>«Он поднялся с сугроба, крепко сцепил зубы и пошёл вперёд, намечая перед собой маленькие цели, сосредоточивая на них внимание, — от сосны к сосне, от пенька к пеньку, от сугроба к сугробу». </a:t>
            </a:r>
            <a:endParaRPr lang="ru-RU" dirty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237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887" r="24887"/>
          <a:stretch>
            <a:fillRect/>
          </a:stretch>
        </p:blipFill>
        <p:spPr>
          <a:xfrm>
            <a:off x="7356764" y="154943"/>
            <a:ext cx="3906981" cy="491659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«Все чаще,  настойчивее звучало теперь на осмотрах зловещее слово «ампутация». </a:t>
            </a:r>
          </a:p>
          <a:p>
            <a:r>
              <a:rPr lang="ru-RU" dirty="0" smtClean="0"/>
              <a:t>Чувствуя неуклонное приближение страшного дня, Алексей решил, что жить без ног не стоит.»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3885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748" r="19748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Мересьев</a:t>
            </a:r>
            <a:r>
              <a:rPr lang="ru-RU" dirty="0" smtClean="0"/>
              <a:t>  тщательно скрывал свои переживания, делал вид, что его не интересуют разговоры врачей. Но всякий раз, когда ноги разбинтовывали, он видел, как медленно , но неуклонно ползет вверх предательская багровая краснота. Глаза его расширялись от ужаса.»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992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31" r="5831"/>
          <a:stretch>
            <a:fillRect/>
          </a:stretch>
        </p:blipFill>
        <p:spPr>
          <a:xfrm>
            <a:off x="7329055" y="96359"/>
            <a:ext cx="4059381" cy="497517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«Прошел раз, прошел два. Десять, пятнадцать, двадцать раз. он бродил по  какой – то своей программе – утром и вечером, задавая себе уроки и с каждым днем удлиняя путь. Он никогда не думал, что ходить так трудно.»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4172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97" r="2697"/>
          <a:stretch>
            <a:fillRect/>
          </a:stretch>
        </p:blipFill>
        <p:spPr>
          <a:xfrm>
            <a:off x="6858000" y="96359"/>
            <a:ext cx="4405745" cy="497517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«По санаторию распространилась весть, казавшаяся нелепой: безногий летчик … увлекся танцами.</a:t>
            </a:r>
          </a:p>
          <a:p>
            <a:r>
              <a:rPr lang="ru-RU" dirty="0" smtClean="0"/>
              <a:t>Раз – два – три, раз – два – три, </a:t>
            </a:r>
            <a:r>
              <a:rPr lang="ru-RU" dirty="0" err="1" smtClean="0"/>
              <a:t>глисад</a:t>
            </a:r>
            <a:r>
              <a:rPr lang="ru-RU" dirty="0" smtClean="0"/>
              <a:t> налево, </a:t>
            </a:r>
            <a:r>
              <a:rPr lang="ru-RU" dirty="0" err="1" smtClean="0"/>
              <a:t>глисад</a:t>
            </a:r>
            <a:r>
              <a:rPr lang="ru-RU" dirty="0" smtClean="0"/>
              <a:t> направо. Поворот. Так .раз – два- три, раз – два – три. Теперь змейка. Делаем вместе.»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3324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909" r="20909"/>
          <a:stretch>
            <a:fillRect/>
          </a:stretch>
        </p:blipFill>
        <p:spPr>
          <a:xfrm>
            <a:off x="7620908" y="138546"/>
            <a:ext cx="3598146" cy="507153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«но еще в госпитале он дал себе слово вернуться в  авиацию. Он поставил перед собой цель и упрямо стремился к ней.»</a:t>
            </a:r>
          </a:p>
          <a:p>
            <a:r>
              <a:rPr lang="ru-RU" dirty="0" smtClean="0"/>
              <a:t>«но как там не верти, вы единственный человек  в мире, без ног управляющий истребителем. Единственный.»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1618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9541" y="0"/>
            <a:ext cx="6518787" cy="1467464"/>
          </a:xfrm>
        </p:spPr>
        <p:txBody>
          <a:bodyPr/>
          <a:lstStyle/>
          <a:p>
            <a:pPr algn="l"/>
            <a:r>
              <a:rPr lang="ru-RU" dirty="0" smtClean="0"/>
              <a:t>Как сложилась судьба Маресьева в дальнейшем?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66" r="2266"/>
          <a:stretch>
            <a:fillRect/>
          </a:stretch>
        </p:blipFill>
        <p:spPr>
          <a:xfrm>
            <a:off x="7621511" y="457200"/>
            <a:ext cx="3459239" cy="483747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0717" y="1608850"/>
            <a:ext cx="6681019" cy="359860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6400" dirty="0" smtClean="0"/>
              <a:t>он освоил протезы, вернулся в строй. </a:t>
            </a:r>
          </a:p>
          <a:p>
            <a:pPr algn="l"/>
            <a:r>
              <a:rPr lang="ru-RU" sz="6400" dirty="0" smtClean="0"/>
              <a:t>Примером ему служил русский летчик времен 1-й мировой войны Прокофьев –северский.</a:t>
            </a:r>
          </a:p>
          <a:p>
            <a:pPr algn="l"/>
            <a:r>
              <a:rPr lang="ru-RU" sz="6400" dirty="0" smtClean="0"/>
              <a:t>В июне 1943 года старший лейтенант </a:t>
            </a:r>
            <a:r>
              <a:rPr lang="ru-RU" sz="6400" dirty="0" err="1" smtClean="0"/>
              <a:t>Маресьев</a:t>
            </a:r>
            <a:r>
              <a:rPr lang="ru-RU" sz="6400" dirty="0" smtClean="0"/>
              <a:t> прибыл в 63-й гвардейский истребительный авиационный полк. Летая уже без ног, Алексей сбил семь вражеских самолетов.</a:t>
            </a:r>
          </a:p>
          <a:p>
            <a:pPr algn="l"/>
            <a:r>
              <a:rPr lang="ru-RU" sz="6400" dirty="0" smtClean="0"/>
              <a:t>Всего за время войны Совершил 90 боевых вылетов, сбил 11 немецких самолетов.</a:t>
            </a:r>
          </a:p>
          <a:p>
            <a:pPr algn="l"/>
            <a:r>
              <a:rPr lang="ru-RU" sz="6400" dirty="0" smtClean="0"/>
              <a:t> </a:t>
            </a:r>
            <a:r>
              <a:rPr lang="ru-RU" sz="6400" dirty="0" err="1" smtClean="0"/>
              <a:t>Маресьев</a:t>
            </a:r>
            <a:r>
              <a:rPr lang="ru-RU" sz="6400" dirty="0" smtClean="0"/>
              <a:t>  был почетным гражданином нескольких российских городов, вице-президентом Международной федерации борцов Сопротивления, членом Комитета ветеранов войны, президентом фонда "Инвалиды Великой отечественной войны". </a:t>
            </a:r>
          </a:p>
          <a:p>
            <a:pPr algn="l"/>
            <a:r>
              <a:rPr lang="ru-RU" sz="6400" dirty="0"/>
              <a:t>В </a:t>
            </a:r>
            <a:r>
              <a:rPr lang="ru-RU" sz="6400" dirty="0" err="1"/>
              <a:t>москве</a:t>
            </a:r>
            <a:r>
              <a:rPr lang="ru-RU" sz="6400" dirty="0"/>
              <a:t> его имя носит школа № 76о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2568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7537" y="467094"/>
            <a:ext cx="3838699" cy="83275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Значение книги</a:t>
            </a:r>
            <a:endParaRPr lang="ru-RU" sz="4000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37" b="837"/>
          <a:stretch>
            <a:fillRect/>
          </a:stretch>
        </p:blipFill>
        <p:spPr>
          <a:xfrm>
            <a:off x="7446736" y="439385"/>
            <a:ext cx="3437520" cy="4845133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67195" y="1634335"/>
            <a:ext cx="6793595" cy="3786751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Значение этой книги невозможно переоценить. Многие инвалиды, фронтовики, спортсмены,  которые столкнулись с тяжелыми обстоятельствами, вспоминают, что подумывали о смерти, но, узнав о подвиге </a:t>
            </a:r>
            <a:r>
              <a:rPr lang="ru-RU" sz="2000" dirty="0" err="1" smtClean="0"/>
              <a:t>алексея</a:t>
            </a:r>
            <a:r>
              <a:rPr lang="ru-RU" sz="2000" dirty="0" smtClean="0"/>
              <a:t> </a:t>
            </a:r>
            <a:r>
              <a:rPr lang="ru-RU" sz="2000" dirty="0" err="1" smtClean="0"/>
              <a:t>маресьева</a:t>
            </a:r>
            <a:r>
              <a:rPr lang="ru-RU" sz="2000" dirty="0" smtClean="0"/>
              <a:t>, изменили свое мнение, им захотелось жить. </a:t>
            </a:r>
          </a:p>
          <a:p>
            <a:pPr algn="l"/>
            <a:r>
              <a:rPr lang="ru-RU" sz="2000" dirty="0" smtClean="0"/>
              <a:t>А остальные читатели просто научились не сдаваться, идти к своей цели. Для них подвиг летчика стал эталоном поведения в сложных жизненных обстоятельствах.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05013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Повесть Бориса полевого  - замечательная книга, необходимая многим людям и в прошлом и теперь.</a:t>
            </a:r>
          </a:p>
          <a:p>
            <a:pPr marL="0" indent="0">
              <a:buNone/>
            </a:pPr>
            <a:r>
              <a:rPr lang="ru-RU" dirty="0" smtClean="0"/>
              <a:t>Алексей </a:t>
            </a:r>
            <a:r>
              <a:rPr lang="ru-RU" dirty="0" err="1" smtClean="0"/>
              <a:t>Маресьев</a:t>
            </a:r>
            <a:r>
              <a:rPr lang="ru-RU" dirty="0" smtClean="0"/>
              <a:t> – герой на все времена.</a:t>
            </a:r>
          </a:p>
          <a:p>
            <a:pPr marL="0" indent="0">
              <a:buNone/>
            </a:pPr>
            <a:r>
              <a:rPr lang="ru-RU" dirty="0" smtClean="0"/>
              <a:t>Мы </a:t>
            </a:r>
            <a:r>
              <a:rPr lang="ru-RU" dirty="0"/>
              <a:t>должны помнить события той страшной войны, а герои не должны быть забыты!</a:t>
            </a:r>
          </a:p>
          <a:p>
            <a:pPr marL="0" indent="0">
              <a:buNone/>
            </a:pPr>
            <a:r>
              <a:rPr lang="ru-RU" dirty="0" smtClean="0"/>
              <a:t>Истинный герой всегда скромен. люди шли на фронт, совершали ежедневные подвиги, и даже не считали себя героями. </a:t>
            </a:r>
          </a:p>
          <a:p>
            <a:pPr marL="0" indent="0">
              <a:buNone/>
            </a:pPr>
            <a:r>
              <a:rPr lang="ru-RU" dirty="0" smtClean="0"/>
              <a:t>Читая «повесть о настоящем человеке» понимаешь, что даже в самых тяжелых ситуациях нельзя терять надежду и сдаваться!</a:t>
            </a:r>
          </a:p>
        </p:txBody>
      </p:sp>
    </p:spTree>
    <p:extLst>
      <p:ext uri="{BB962C8B-B14F-4D97-AF65-F5344CB8AC3E}">
        <p14:creationId xmlns:p14="http://schemas.microsoft.com/office/powerpoint/2010/main" xmlns="" val="428793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облож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6993" y="226866"/>
            <a:ext cx="3410737" cy="4821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обложка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095" y="226866"/>
            <a:ext cx="3104029" cy="4797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\Desktop\обложка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7492" y="226866"/>
            <a:ext cx="3956268" cy="5464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462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История одной книги</a:t>
            </a:r>
            <a:endParaRPr lang="ru-RU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ubTitle" idx="1"/>
          </p:nvPr>
        </p:nvSpPr>
        <p:spPr bwMode="auto">
          <a:xfrm rot="21389594">
            <a:off x="2473347" y="3653455"/>
            <a:ext cx="7402633" cy="1384995"/>
          </a:xfrm>
          <a:prstGeom prst="rect">
            <a:avLst/>
          </a:prstGeom>
          <a:solidFill>
            <a:srgbClr val="3945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Время эти понятья не стёрло,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Нужно только поднять верхний пласт —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 И дымящейся кровью из горла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anose="020B0603020202020204" pitchFamily="34" charset="0"/>
              </a:rPr>
              <a:t>Чувства вечные хлынут на нас.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(В. Высоцкий. Баллада о времени)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8418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5368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Борис Полевой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«Повесть о настоящем человеке»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9480" y="2159153"/>
            <a:ext cx="4132613" cy="3058134"/>
          </a:xfrm>
        </p:spPr>
      </p:pic>
    </p:spTree>
    <p:extLst>
      <p:ext uri="{BB962C8B-B14F-4D97-AF65-F5344CB8AC3E}">
        <p14:creationId xmlns:p14="http://schemas.microsoft.com/office/powerpoint/2010/main" xmlns="" val="393239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Возродить интерес к повести </a:t>
            </a:r>
            <a:r>
              <a:rPr lang="ru-RU" dirty="0" err="1" smtClean="0"/>
              <a:t>бориса</a:t>
            </a:r>
            <a:r>
              <a:rPr lang="ru-RU" dirty="0" smtClean="0"/>
              <a:t> Полевого </a:t>
            </a:r>
          </a:p>
          <a:p>
            <a:r>
              <a:rPr lang="ru-RU" dirty="0" smtClean="0"/>
              <a:t>Выяснить, сохранился ли у современных школьников  интерес к книге </a:t>
            </a:r>
          </a:p>
          <a:p>
            <a:r>
              <a:rPr lang="ru-RU" dirty="0" smtClean="0"/>
              <a:t>Прочесть известную повесть</a:t>
            </a:r>
          </a:p>
          <a:p>
            <a:r>
              <a:rPr lang="ru-RU" dirty="0" smtClean="0"/>
              <a:t>Узнать о жизни Алексея </a:t>
            </a:r>
            <a:r>
              <a:rPr lang="ru-RU" dirty="0" err="1" smtClean="0"/>
              <a:t>маресьева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Узнать о судьбе книги и ее влиянии на читателя </a:t>
            </a:r>
          </a:p>
          <a:p>
            <a:r>
              <a:rPr lang="ru-RU" dirty="0" smtClean="0"/>
              <a:t>Определить роль книги в современном мире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073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5845" y="2265878"/>
            <a:ext cx="10396882" cy="1151965"/>
          </a:xfrm>
        </p:spPr>
        <p:txBody>
          <a:bodyPr/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27743" y="2208539"/>
            <a:ext cx="10394707" cy="3311189"/>
          </a:xfrm>
        </p:spPr>
        <p:txBody>
          <a:bodyPr/>
          <a:lstStyle/>
          <a:p>
            <a:r>
              <a:rPr lang="ru-RU" dirty="0" smtClean="0"/>
              <a:t>Современные школьники мало знают о героях Великой отечественной войны, потому что не знают книг, которые расскажут о подвигах. Интерес к  книгам о настоящих героях есть, но необходимо изучать произведения в рамках школьной программы.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389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Чтение книги  Бориса  Полевого «повесть о настоящем человеке»</a:t>
            </a:r>
          </a:p>
          <a:p>
            <a:r>
              <a:rPr lang="ru-RU" dirty="0" smtClean="0"/>
              <a:t>Знакомство с историей книги</a:t>
            </a:r>
          </a:p>
          <a:p>
            <a:r>
              <a:rPr lang="ru-RU" dirty="0" smtClean="0"/>
              <a:t>Знакомство с биографией  Алексея  </a:t>
            </a:r>
            <a:r>
              <a:rPr lang="ru-RU" dirty="0" err="1" smtClean="0"/>
              <a:t>маресьева</a:t>
            </a:r>
            <a:endParaRPr lang="ru-RU" dirty="0" smtClean="0"/>
          </a:p>
          <a:p>
            <a:r>
              <a:rPr lang="ru-RU" dirty="0" smtClean="0"/>
              <a:t>Создание собственной творческой работы:</a:t>
            </a:r>
            <a:br>
              <a:rPr lang="ru-RU" dirty="0" smtClean="0"/>
            </a:br>
            <a:r>
              <a:rPr lang="ru-RU" dirty="0" smtClean="0"/>
              <a:t>а) составление  цитатника ;</a:t>
            </a:r>
            <a:br>
              <a:rPr lang="ru-RU" dirty="0" smtClean="0"/>
            </a:br>
            <a:r>
              <a:rPr lang="ru-RU" dirty="0" smtClean="0"/>
              <a:t>б) инсценировка понравившегося эпизода.</a:t>
            </a:r>
          </a:p>
          <a:p>
            <a:r>
              <a:rPr lang="ru-RU" dirty="0" smtClean="0"/>
              <a:t>Опрос  учащихся  школы</a:t>
            </a:r>
          </a:p>
          <a:p>
            <a:r>
              <a:rPr lang="ru-RU" dirty="0" smtClean="0"/>
              <a:t>выводы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099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18656" y="415636"/>
            <a:ext cx="3804902" cy="495895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Рождает Родина героев, Коль нашу землю топчет враг, Они, прикрыв ее собою, Не отступают ни на шаг… И летчики сражались смело, Срывая вражеский налет, Их сила духа без предела, Они ее берут в полет.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    </a:t>
            </a:r>
            <a:endParaRPr lang="ru-RU" sz="1800" dirty="0">
              <a:latin typeface="Calibri"/>
              <a:ea typeface="Calibri"/>
              <a:cs typeface="Times New Roman"/>
            </a:endParaRPr>
          </a:p>
        </p:txBody>
      </p:sp>
      <p:pic>
        <p:nvPicPr>
          <p:cNvPr id="1028" name="Picture 4" descr="C:\Users\1\Downloads\маресье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78036" y="637310"/>
            <a:ext cx="7523018" cy="4891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2000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8926" y="213756"/>
            <a:ext cx="3689349" cy="1056904"/>
          </a:xfrm>
        </p:spPr>
        <p:txBody>
          <a:bodyPr/>
          <a:lstStyle/>
          <a:p>
            <a:r>
              <a:rPr lang="ru-RU" dirty="0" smtClean="0"/>
              <a:t>история книги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466" b="3466"/>
          <a:stretch>
            <a:fillRect/>
          </a:stretch>
        </p:blipFill>
        <p:spPr>
          <a:xfrm>
            <a:off x="7814872" y="688770"/>
            <a:ext cx="3241056" cy="4569803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176069" y="1864426"/>
            <a:ext cx="7175664" cy="2542089"/>
          </a:xfrm>
        </p:spPr>
        <p:txBody>
          <a:bodyPr>
            <a:normAutofit fontScale="25000" lnSpcReduction="20000"/>
          </a:bodyPr>
          <a:lstStyle/>
          <a:p>
            <a:pPr marL="0" indent="0" algn="l">
              <a:buNone/>
            </a:pPr>
            <a:r>
              <a:rPr lang="ru-RU" sz="9600" dirty="0" smtClean="0"/>
              <a:t>Книга почти документальная, она основана на реальных событиях. Бориса полевого так заинтересовала история, рассказанная ему самим </a:t>
            </a:r>
            <a:r>
              <a:rPr lang="ru-RU" sz="9600" dirty="0" err="1" smtClean="0"/>
              <a:t>маресьевым</a:t>
            </a:r>
            <a:r>
              <a:rPr lang="ru-RU" sz="9600" dirty="0" smtClean="0"/>
              <a:t>, что он старался записать абсолютно все.</a:t>
            </a:r>
          </a:p>
          <a:p>
            <a:pPr algn="l"/>
            <a:r>
              <a:rPr lang="ru-RU" sz="9600" dirty="0"/>
              <a:t>Дата написания: 1946 год</a:t>
            </a:r>
            <a:endParaRPr lang="ru-RU" sz="9600" dirty="0" smtClean="0"/>
          </a:p>
          <a:p>
            <a:pPr marL="0" indent="0" algn="l">
              <a:buNone/>
            </a:pPr>
            <a:r>
              <a:rPr lang="ru-RU" sz="9600" dirty="0" smtClean="0"/>
              <a:t>Более восьмидесяти раз книга издавалась на русском языке, тридцать девять – за рубежом.</a:t>
            </a:r>
          </a:p>
        </p:txBody>
      </p:sp>
    </p:spTree>
    <p:extLst>
      <p:ext uri="{BB962C8B-B14F-4D97-AF65-F5344CB8AC3E}">
        <p14:creationId xmlns:p14="http://schemas.microsoft.com/office/powerpoint/2010/main" xmlns="" val="233369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5909" y="644236"/>
            <a:ext cx="6345302" cy="2023252"/>
          </a:xfrm>
        </p:spPr>
        <p:txBody>
          <a:bodyPr/>
          <a:lstStyle/>
          <a:p>
            <a:pPr algn="l"/>
            <a:r>
              <a:rPr lang="ru-RU" dirty="0" smtClean="0"/>
              <a:t>Прототип главного героя книги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022" b="3022"/>
          <a:stretch>
            <a:fillRect/>
          </a:stretch>
        </p:blipFill>
        <p:spPr>
          <a:xfrm>
            <a:off x="8051662" y="367230"/>
            <a:ext cx="3337604" cy="4704303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7256" y="2653634"/>
            <a:ext cx="6345301" cy="236248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/>
              <a:t>Алексей </a:t>
            </a:r>
            <a:r>
              <a:rPr lang="ru-RU" dirty="0" err="1" smtClean="0"/>
              <a:t>Маресьев</a:t>
            </a:r>
            <a:r>
              <a:rPr lang="ru-RU" dirty="0"/>
              <a:t> </a:t>
            </a:r>
            <a:r>
              <a:rPr lang="ru-RU" dirty="0" smtClean="0"/>
              <a:t>- </a:t>
            </a:r>
            <a:r>
              <a:rPr lang="ru-RU" dirty="0"/>
              <a:t>легендарный российский летчик </a:t>
            </a:r>
            <a:r>
              <a:rPr lang="ru-RU" dirty="0" smtClean="0"/>
              <a:t>второй </a:t>
            </a:r>
            <a:r>
              <a:rPr lang="ru-RU" dirty="0"/>
              <a:t>мировой </a:t>
            </a:r>
            <a:r>
              <a:rPr lang="ru-RU" dirty="0" smtClean="0"/>
              <a:t>войны, </a:t>
            </a:r>
            <a:r>
              <a:rPr lang="ru-RU" dirty="0"/>
              <a:t>общественный деятель, Герой Советского Союза, полковник, кандидат исторических </a:t>
            </a:r>
            <a:r>
              <a:rPr lang="ru-RU" dirty="0" smtClean="0"/>
              <a:t>наук.</a:t>
            </a:r>
          </a:p>
          <a:p>
            <a:pPr algn="l"/>
            <a:r>
              <a:rPr lang="ru-RU" dirty="0"/>
              <a:t>истребитель Маресьева был подбит 4 </a:t>
            </a:r>
            <a:r>
              <a:rPr lang="ru-RU" dirty="0" smtClean="0"/>
              <a:t>апреля</a:t>
            </a:r>
            <a:r>
              <a:rPr lang="ru-RU" dirty="0"/>
              <a:t> 1942 года в воздушном бою в районе Старой Руссы. Восемнадцать суток летчик провел в лесу, полз к своим. Дальнейшая судьба старшего лейтенанта Маресьева - ампутация голеней обеих </a:t>
            </a:r>
            <a:r>
              <a:rPr lang="ru-RU" dirty="0" smtClean="0"/>
              <a:t>ног.</a:t>
            </a:r>
          </a:p>
        </p:txBody>
      </p:sp>
    </p:spTree>
    <p:extLst>
      <p:ext uri="{BB962C8B-B14F-4D97-AF65-F5344CB8AC3E}">
        <p14:creationId xmlns:p14="http://schemas.microsoft.com/office/powerpoint/2010/main" xmlns="" val="2198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702</TotalTime>
  <Words>667</Words>
  <Application>Microsoft Office PowerPoint</Application>
  <PresentationFormat>Произвольный</PresentationFormat>
  <Paragraphs>63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Главное мероприятие</vt:lpstr>
      <vt:lpstr>                                   опрос!!!</vt:lpstr>
      <vt:lpstr>История одной книги</vt:lpstr>
      <vt:lpstr>Борис Полевой «Повесть о настоящем человеке»</vt:lpstr>
      <vt:lpstr>Цель проекта:</vt:lpstr>
      <vt:lpstr>Гипотеза</vt:lpstr>
      <vt:lpstr>Этапы работы:</vt:lpstr>
      <vt:lpstr>Слайд 7</vt:lpstr>
      <vt:lpstr>история книги</vt:lpstr>
      <vt:lpstr>Прототип главного героя книги</vt:lpstr>
      <vt:lpstr>Слайд 10</vt:lpstr>
      <vt:lpstr>Слайд 11</vt:lpstr>
      <vt:lpstr>Слайд 12</vt:lpstr>
      <vt:lpstr>Слайд 13</vt:lpstr>
      <vt:lpstr>Слайд 14</vt:lpstr>
      <vt:lpstr>Слайд 15</vt:lpstr>
      <vt:lpstr>Как сложилась судьба Маресьева в дальнейшем?</vt:lpstr>
      <vt:lpstr>Значение книги</vt:lpstr>
      <vt:lpstr>выводы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одной книги</dc:title>
  <dc:creator>Nataly</dc:creator>
  <cp:lastModifiedBy>2-14</cp:lastModifiedBy>
  <cp:revision>55</cp:revision>
  <cp:lastPrinted>2015-02-04T20:50:42Z</cp:lastPrinted>
  <dcterms:created xsi:type="dcterms:W3CDTF">2015-02-01T17:09:15Z</dcterms:created>
  <dcterms:modified xsi:type="dcterms:W3CDTF">2016-03-11T11:59:19Z</dcterms:modified>
</cp:coreProperties>
</file>