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72" r:id="rId3"/>
    <p:sldId id="259" r:id="rId4"/>
    <p:sldId id="265" r:id="rId5"/>
    <p:sldId id="260" r:id="rId6"/>
    <p:sldId id="274" r:id="rId7"/>
    <p:sldId id="266" r:id="rId8"/>
    <p:sldId id="270" r:id="rId9"/>
    <p:sldId id="273" r:id="rId10"/>
    <p:sldId id="277" r:id="rId11"/>
    <p:sldId id="278" r:id="rId12"/>
    <p:sldId id="279" r:id="rId13"/>
    <p:sldId id="280" r:id="rId14"/>
    <p:sldId id="285" r:id="rId15"/>
    <p:sldId id="262" r:id="rId16"/>
    <p:sldId id="282" r:id="rId17"/>
    <p:sldId id="283" r:id="rId18"/>
    <p:sldId id="276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971" autoAdjust="0"/>
  </p:normalViewPr>
  <p:slideViewPr>
    <p:cSldViewPr>
      <p:cViewPr varScale="1">
        <p:scale>
          <a:sx n="80" d="100"/>
          <a:sy n="80" d="100"/>
        </p:scale>
        <p:origin x="-12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997401-2ABE-4298-A7EC-CD34076D9480}" type="datetimeFigureOut">
              <a:rPr lang="ru-RU" smtClean="0"/>
              <a:t>17.08.2021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16787-F995-4161-A0EA-65654A73DD9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1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Здравствуйте, уважаемые члены комиссии. Меня зовут Покровская Дарья. Я представляю молодежную инициативу школы №6 ТРОПА ЗДОРОВЬЯ.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16787-F995-4161-A0EA-65654A73DD94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2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проектной группе 3 человека. Но по объективным обстоятельствам презентовать буду я. А помогать отвечать на ваши вопросы будет Николаев Григорий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16787-F995-4161-A0EA-65654A73DD94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3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поселке Буланаш отсутствуют места, предназначенные для отдыха и прогулок  детей, молодёжи и старшего поколения, за исключением существующей много лет Тропы, которые местные называют Тропой Здоровья.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16787-F995-4161-A0EA-65654A73DD94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4</a:t>
            </a:r>
          </a:p>
          <a:p>
            <a:r>
              <a:rPr lang="ru-RU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Цель МОЛОДЕЖНОЙ ИНИЦИАТИВЫ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Привлечение жителей и гостей посёлка Буланаш и района Лесная, а также отдыхающих санатория областного значения «Юбилейный» к двигательной активности, приобщение людей всех возрастных категорий к здоровому образу жизни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16787-F995-4161-A0EA-65654A73DD94}" type="slidenum">
              <a:rPr lang="ru-RU" smtClean="0"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5</a:t>
            </a:r>
          </a:p>
          <a:p>
            <a:pPr hangingPunct="0"/>
            <a:r>
              <a:rPr lang="ru-RU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Основная задача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Благоустройство  существующей Тропы Здоровья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16787-F995-4161-A0EA-65654A73DD94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6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Благоустроенная Тропа станет одной из достопримечательностей поселка Буланаш.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16787-F995-4161-A0EA-65654A73DD94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7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Аэротерапия (пешие прогулки на свежем воздухе, скандинавская ходьба) станет в поселке популярным способом восстановления психического равновесия </a:t>
            </a:r>
            <a:endParaRPr lang="ru-RU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16787-F995-4161-A0EA-65654A73DD94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8</a:t>
            </a:r>
          </a:p>
          <a:p>
            <a:r>
              <a:rPr lang="ru-RU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 2019 года Свердловская область стала «пилотной» территорией по реализации федерального проекта «Укрепление общественного здоровья».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Тропа Здоровья станет новой формой организации досуга населения в целях популяризации здорового образа жизни. Наша проектная группа надеется на активное участие в нашем проекте Администрации АГО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16787-F995-4161-A0EA-65654A73DD94}" type="slidenum">
              <a:rPr lang="ru-RU" smtClean="0"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9</a:t>
            </a:r>
          </a:p>
          <a:p>
            <a:pPr hangingPunct="1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Несмотря на то, что люди любят эту тропу у неё есть много недостатков: примитивные кормушки, допотопные скамейки, полинявшие ленточки в качестве указателей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16787-F995-4161-A0EA-65654A73DD94}" type="slidenum">
              <a:rPr lang="ru-RU" smtClean="0"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10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Проект рассчитан на 13 месяцев, с охватом более 100 человек. Это: 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обучающиеся, их родители и выпускники МБОУ «СОШ №6»</a:t>
            </a:r>
          </a:p>
          <a:p>
            <a:pPr hangingPunct="0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 вашему сведению, в учебный план 8 и 10 классов входит проектная деятельность. Ученики этих классов могут связать свои проекты с нашей молодежной инициативой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ученики художественной школы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молодежное движение «Данко»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местные депутаты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администрация санатория «Юбилейный»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спонсоры, в лице мебельных  фабрик «Сосновый Бор» и п.Красногвардейский  местные любители Тропы/ единомышленники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16787-F995-4161-A0EA-65654A73DD94}" type="slidenum">
              <a:rPr lang="ru-RU" smtClean="0"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11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 – этап: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обучение проектной группы в </a:t>
            </a:r>
            <a:r>
              <a:rPr lang="ru-RU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региональном Центре выявления и поддержки одаренных детей «Золотое сечение»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 14 по 27 августа 2021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16787-F995-4161-A0EA-65654A73DD94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12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 I – этап: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создание картин на деревьях сентябрь-октябрь 2021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16787-F995-4161-A0EA-65654A73DD94}" type="slidenum">
              <a:rPr lang="ru-RU" smtClean="0"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13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III – этап: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установление скамеек и уличного тренажера октябрь-ноябрь 2021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смете мы указали скамейки и тренажеры, но при отсутствии денежных средств их можно сделать самим из подручных материалов СЛАЙД 14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16787-F995-4161-A0EA-65654A73DD94}" type="slidenum">
              <a:rPr lang="ru-RU" smtClean="0"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15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IV – этап: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развешивание кормушек ноябрь-декабрь 2021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школе запланировали Конкурс «Оригинальная экологичная кормушка», и лучшими мы заменим имеющиеся неэкологичные пластиковые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16787-F995-4161-A0EA-65654A73DD94}" type="slidenum">
              <a:rPr lang="ru-RU" smtClean="0"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16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 – этап: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создание информационных табличек, арт-объектов и маршрутной карты Тропы январь - май 2022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16787-F995-4161-A0EA-65654A73DD94}" type="slidenum">
              <a:rPr lang="ru-RU" smtClean="0"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17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 – этап: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благоустройство входа на Тропу июнь-июль 2022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 I – этап: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информирование населения о Тропе август 2022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СОЦИАЛЬНЫЙ ЭФФЕКТ нашей молодежной инициативы выражается в том, что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Благоустроенная Тропа вовлечет большее количество людей в работу над своим здоровьем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Аэротерапия (пешие прогулки на свежем воздухе, скандинавская ходьба) станет в поселке популярным способом восстановления психического равновесия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Тропа даст возможность проводить на свежем воздухе уроки/занятия, развивающие  познавательный интерес ребенка к миру природы, привить чувство ответственности за ее сохранность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 опросам жителей и гостей поселка, отдыхающих санатория «Юбилейный» можно будет судить об эффективности данной молодежной инициативы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16787-F995-4161-A0EA-65654A73DD94}" type="slidenum">
              <a:rPr lang="ru-RU" smtClean="0"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18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Спасибо за внимание! </a:t>
            </a:r>
            <a:endParaRPr lang="ru-RU" sz="1200" kern="120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16787-F995-4161-A0EA-65654A73DD94}" type="slidenum">
              <a:rPr lang="ru-RU" smtClean="0"/>
              <a:t>18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B72C2-1E0E-4E7C-ABCE-B9135EB7B6F3}" type="datetimeFigureOut">
              <a:rPr lang="ru-RU" smtClean="0"/>
              <a:pPr/>
              <a:t>17.08.2021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1740-72CF-4123-AE76-B1554EDD5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B72C2-1E0E-4E7C-ABCE-B9135EB7B6F3}" type="datetimeFigureOut">
              <a:rPr lang="ru-RU" smtClean="0"/>
              <a:pPr/>
              <a:t>17.08.2021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1740-72CF-4123-AE76-B1554EDD5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B72C2-1E0E-4E7C-ABCE-B9135EB7B6F3}" type="datetimeFigureOut">
              <a:rPr lang="ru-RU" smtClean="0"/>
              <a:pPr/>
              <a:t>17.08.2021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1740-72CF-4123-AE76-B1554EDD5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B72C2-1E0E-4E7C-ABCE-B9135EB7B6F3}" type="datetimeFigureOut">
              <a:rPr lang="ru-RU" smtClean="0"/>
              <a:pPr/>
              <a:t>17.08.2021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1740-72CF-4123-AE76-B1554EDD5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B72C2-1E0E-4E7C-ABCE-B9135EB7B6F3}" type="datetimeFigureOut">
              <a:rPr lang="ru-RU" smtClean="0"/>
              <a:pPr/>
              <a:t>17.08.2021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1740-72CF-4123-AE76-B1554EDD5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B72C2-1E0E-4E7C-ABCE-B9135EB7B6F3}" type="datetimeFigureOut">
              <a:rPr lang="ru-RU" smtClean="0"/>
              <a:pPr/>
              <a:t>17.08.2021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1740-72CF-4123-AE76-B1554EDD5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B72C2-1E0E-4E7C-ABCE-B9135EB7B6F3}" type="datetimeFigureOut">
              <a:rPr lang="ru-RU" smtClean="0"/>
              <a:pPr/>
              <a:t>17.08.2021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1740-72CF-4123-AE76-B1554EDD5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B72C2-1E0E-4E7C-ABCE-B9135EB7B6F3}" type="datetimeFigureOut">
              <a:rPr lang="ru-RU" smtClean="0"/>
              <a:pPr/>
              <a:t>17.08.2021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1740-72CF-4123-AE76-B1554EDD5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B72C2-1E0E-4E7C-ABCE-B9135EB7B6F3}" type="datetimeFigureOut">
              <a:rPr lang="ru-RU" smtClean="0"/>
              <a:pPr/>
              <a:t>17.08.2021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1740-72CF-4123-AE76-B1554EDD5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B72C2-1E0E-4E7C-ABCE-B9135EB7B6F3}" type="datetimeFigureOut">
              <a:rPr lang="ru-RU" smtClean="0"/>
              <a:pPr/>
              <a:t>17.08.2021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1740-72CF-4123-AE76-B1554EDD5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B72C2-1E0E-4E7C-ABCE-B9135EB7B6F3}" type="datetimeFigureOut">
              <a:rPr lang="ru-RU" smtClean="0"/>
              <a:pPr/>
              <a:t>17.08.2021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1740-72CF-4123-AE76-B1554EDD5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B72C2-1E0E-4E7C-ABCE-B9135EB7B6F3}" type="datetimeFigureOut">
              <a:rPr lang="ru-RU" smtClean="0"/>
              <a:pPr/>
              <a:t>17.08.2021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931740-72CF-4123-AE76-B1554EDD5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Рашида\Desktop\rlodogikgdwc4cs0wc04cgcgw4o0w4.jpg"/>
          <p:cNvPicPr>
            <a:picLocks noChangeAspect="1" noChangeArrowheads="1"/>
          </p:cNvPicPr>
          <p:nvPr/>
        </p:nvPicPr>
        <p:blipFill>
          <a:blip r:embed="rId3" cstate="print"/>
          <a:srcRect l="630" t="1783" r="5354" b="1337"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724128" y="0"/>
            <a:ext cx="3419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  <a:latin typeface="Arial Black" pitchFamily="34" charset="0"/>
              </a:rPr>
              <a:t>МОЛОДЁЖНАЯ ИНИЦИАТИВА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240369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ИНИЦИАТИВНАЯ </a:t>
            </a:r>
            <a:r>
              <a:rPr lang="ru-RU" b="1" dirty="0">
                <a:solidFill>
                  <a:srgbClr val="C00000"/>
                </a:solidFill>
                <a:latin typeface="Arial Black" pitchFamily="34" charset="0"/>
              </a:rPr>
              <a:t>ГРУППА </a:t>
            </a:r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МБОУ «СОШ №6»</a:t>
            </a:r>
            <a:b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b="1" dirty="0">
                <a:latin typeface="Arial Black" pitchFamily="34" charset="0"/>
              </a:rPr>
              <a:t/>
            </a:r>
            <a:br>
              <a:rPr lang="ru-RU" b="1" dirty="0">
                <a:latin typeface="Arial Black" pitchFamily="34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1988840"/>
            <a:ext cx="7088832" cy="1752600"/>
          </a:xfrm>
        </p:spPr>
        <p:txBody>
          <a:bodyPr>
            <a:normAutofit/>
          </a:bodyPr>
          <a:lstStyle/>
          <a:p>
            <a:pPr algn="l"/>
            <a:r>
              <a:rPr lang="ru-RU" b="1" dirty="0">
                <a:solidFill>
                  <a:schemeClr val="tx1"/>
                </a:solidFill>
                <a:latin typeface="Arial Black" pitchFamily="34" charset="0"/>
              </a:rPr>
              <a:t>Тумасова Ксения, 9 класс</a:t>
            </a:r>
          </a:p>
          <a:p>
            <a:pPr algn="l"/>
            <a:r>
              <a:rPr lang="ru-RU" b="1" dirty="0">
                <a:solidFill>
                  <a:schemeClr val="tx1"/>
                </a:solidFill>
                <a:latin typeface="Arial Black" pitchFamily="34" charset="0"/>
              </a:rPr>
              <a:t>Покровская Дарья, 11 класс</a:t>
            </a:r>
          </a:p>
          <a:p>
            <a:pPr algn="l"/>
            <a:r>
              <a:rPr lang="ru-RU" b="1" dirty="0">
                <a:solidFill>
                  <a:schemeClr val="tx1"/>
                </a:solidFill>
                <a:latin typeface="Arial Black" pitchFamily="34" charset="0"/>
              </a:rPr>
              <a:t>Николаев Григорий, 11 класс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5750004"/>
            <a:ext cx="457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>
              <a:latin typeface="Arial Black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63888" y="4797152"/>
            <a:ext cx="54360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C00000"/>
                </a:solidFill>
                <a:latin typeface="Arial Black" pitchFamily="34" charset="0"/>
                <a:ea typeface="Calibri" pitchFamily="34" charset="0"/>
                <a:cs typeface="Times New Roman" pitchFamily="18" charset="0"/>
              </a:rPr>
              <a:t>КУРАТОР</a:t>
            </a:r>
            <a:r>
              <a:rPr lang="ru-RU" sz="2400" dirty="0" smtClean="0">
                <a:solidFill>
                  <a:srgbClr val="C00000"/>
                </a:solidFill>
                <a:latin typeface="Arial Black" pitchFamily="34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Arial Black" pitchFamily="34" charset="0"/>
                <a:ea typeface="Calibri" pitchFamily="34" charset="0"/>
                <a:cs typeface="Times New Roman" pitchFamily="18" charset="0"/>
              </a:rPr>
              <a:t>Хисматуллина Рашида Рашитовна</a:t>
            </a:r>
            <a:endParaRPr lang="ru-RU" sz="2000" dirty="0" smtClean="0">
              <a:latin typeface="Arial Black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0954463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Рашида\Desktop\DSC054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84"/>
            <a:ext cx="9144000" cy="685828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71600" y="5805264"/>
            <a:ext cx="39067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  <a:t>Через лесной массив Буланаш – Лесная 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  <a:t>проходит Тропа Здоровья</a:t>
            </a:r>
            <a:endParaRPr lang="ru-RU" b="1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Рашида\Desktop\SDC18971.JPG"/>
          <p:cNvPicPr>
            <a:picLocks noChangeAspect="1" noChangeArrowheads="1"/>
          </p:cNvPicPr>
          <p:nvPr/>
        </p:nvPicPr>
        <p:blipFill>
          <a:blip r:embed="rId3" cstate="print"/>
          <a:srcRect b="10270"/>
          <a:stretch>
            <a:fillRect/>
          </a:stretch>
        </p:blipFill>
        <p:spPr bwMode="auto">
          <a:xfrm>
            <a:off x="0" y="2141332"/>
            <a:ext cx="3942438" cy="4716668"/>
          </a:xfrm>
          <a:prstGeom prst="rect">
            <a:avLst/>
          </a:prstGeom>
          <a:noFill/>
        </p:spPr>
      </p:pic>
      <p:pic>
        <p:nvPicPr>
          <p:cNvPr id="5" name="Picture 2" descr="C:\Users\Рашида\Desktop\i (1).jpg"/>
          <p:cNvPicPr>
            <a:picLocks noChangeAspect="1" noChangeArrowheads="1"/>
          </p:cNvPicPr>
          <p:nvPr/>
        </p:nvPicPr>
        <p:blipFill>
          <a:blip r:embed="rId4" cstate="print">
            <a:lum bright="7000" contrast="2000"/>
          </a:blip>
          <a:srcRect l="8324"/>
          <a:stretch>
            <a:fillRect/>
          </a:stretch>
        </p:blipFill>
        <p:spPr bwMode="auto">
          <a:xfrm>
            <a:off x="0" y="0"/>
            <a:ext cx="4414849" cy="2708920"/>
          </a:xfrm>
          <a:prstGeom prst="rect">
            <a:avLst/>
          </a:prstGeom>
          <a:noFill/>
        </p:spPr>
      </p:pic>
      <p:pic>
        <p:nvPicPr>
          <p:cNvPr id="6" name="Picture 5" descr="C:\Users\Рашида\Desktop\IMG_20210214_115943.jpg"/>
          <p:cNvPicPr>
            <a:picLocks noChangeAspect="1" noChangeArrowheads="1"/>
          </p:cNvPicPr>
          <p:nvPr/>
        </p:nvPicPr>
        <p:blipFill>
          <a:blip r:embed="rId5" cstate="print">
            <a:lum bright="-4000" contrast="19000"/>
          </a:blip>
          <a:srcRect/>
          <a:stretch>
            <a:fillRect/>
          </a:stretch>
        </p:blipFill>
        <p:spPr bwMode="auto">
          <a:xfrm rot="5400000">
            <a:off x="4195287" y="712538"/>
            <a:ext cx="5661250" cy="423617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923928" y="5657671"/>
            <a:ext cx="52200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ТРОПА ЗДОРОВЬЯ – это скандинавская ходьба,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фотоохота,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забота о пернатых и многое другое</a:t>
            </a:r>
            <a:endParaRPr lang="ru-RU" b="1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Рашида\Desktop\e477a81d-887a-4679-b9a2-63fb701d57f8.jpg"/>
          <p:cNvPicPr>
            <a:picLocks noChangeAspect="1" noChangeArrowheads="1"/>
          </p:cNvPicPr>
          <p:nvPr/>
        </p:nvPicPr>
        <p:blipFill>
          <a:blip r:embed="rId3" cstate="print">
            <a:lum bright="-9000" contrast="17000"/>
          </a:blip>
          <a:srcRect/>
          <a:stretch>
            <a:fillRect/>
          </a:stretch>
        </p:blipFill>
        <p:spPr bwMode="auto">
          <a:xfrm>
            <a:off x="0" y="1146043"/>
            <a:ext cx="4283968" cy="5711957"/>
          </a:xfrm>
          <a:prstGeom prst="rect">
            <a:avLst/>
          </a:prstGeom>
          <a:noFill/>
        </p:spPr>
      </p:pic>
      <p:pic>
        <p:nvPicPr>
          <p:cNvPr id="3" name="Picture 2" descr="C:\Users\Рашида\Desktop\SDC18968.JPG"/>
          <p:cNvPicPr>
            <a:picLocks noChangeAspect="1" noChangeArrowheads="1"/>
          </p:cNvPicPr>
          <p:nvPr/>
        </p:nvPicPr>
        <p:blipFill>
          <a:blip r:embed="rId4" cstate="print"/>
          <a:srcRect l="20308"/>
          <a:stretch>
            <a:fillRect/>
          </a:stretch>
        </p:blipFill>
        <p:spPr bwMode="auto">
          <a:xfrm>
            <a:off x="4429322" y="0"/>
            <a:ext cx="4714678" cy="4437112"/>
          </a:xfrm>
          <a:prstGeom prst="rect">
            <a:avLst/>
          </a:prstGeom>
          <a:noFill/>
        </p:spPr>
      </p:pic>
      <p:pic>
        <p:nvPicPr>
          <p:cNvPr id="4" name="Picture 3" descr="C:\Users\Рашида\Desktop\SDC18965.JPG"/>
          <p:cNvPicPr>
            <a:picLocks noChangeAspect="1" noChangeArrowheads="1"/>
          </p:cNvPicPr>
          <p:nvPr/>
        </p:nvPicPr>
        <p:blipFill>
          <a:blip r:embed="rId5" cstate="print">
            <a:lum bright="-3000" contrast="3000"/>
          </a:blip>
          <a:srcRect t="11002"/>
          <a:stretch>
            <a:fillRect/>
          </a:stretch>
        </p:blipFill>
        <p:spPr bwMode="auto">
          <a:xfrm>
            <a:off x="5652120" y="4527263"/>
            <a:ext cx="3491880" cy="233073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0"/>
            <a:ext cx="4283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  <a:latin typeface="Arial Black" pitchFamily="34" charset="0"/>
              </a:rPr>
              <a:t>Тропа пользуется популярностью </a:t>
            </a:r>
          </a:p>
          <a:p>
            <a:pPr algn="ctr"/>
            <a:r>
              <a:rPr lang="ru-RU" sz="2400" dirty="0" smtClean="0">
                <a:solidFill>
                  <a:srgbClr val="C00000"/>
                </a:solidFill>
                <a:latin typeface="Arial Black" pitchFamily="34" charset="0"/>
              </a:rPr>
              <a:t>у жителей посёлка</a:t>
            </a:r>
            <a:endParaRPr lang="ru-RU" sz="2400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Рашида\Desktop\Новое\Фото\встреча 2021\DSC07964.JPG"/>
          <p:cNvPicPr>
            <a:picLocks noChangeAspect="1" noChangeArrowheads="1"/>
          </p:cNvPicPr>
          <p:nvPr/>
        </p:nvPicPr>
        <p:blipFill>
          <a:blip r:embed="rId3" cstate="print">
            <a:lum bright="-2000" contrast="14000"/>
          </a:blip>
          <a:srcRect l="7880" r="6192" b="6379"/>
          <a:stretch>
            <a:fillRect/>
          </a:stretch>
        </p:blipFill>
        <p:spPr bwMode="auto">
          <a:xfrm>
            <a:off x="2051720" y="1062238"/>
            <a:ext cx="7092280" cy="579576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16632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  <a:latin typeface="Arial Black" pitchFamily="34" charset="0"/>
              </a:rPr>
              <a:t>ЗАВЕТНОЕ ЖЕЛАНИЕ: </a:t>
            </a:r>
          </a:p>
          <a:p>
            <a:pPr algn="ctr"/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ЧТОБЫ ТРОПА СТАЛА 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  <a:latin typeface="Arial Black" pitchFamily="34" charset="0"/>
              </a:rPr>
              <a:t>ОДНОЙ ИЗ ДОСТОПРИМЕЧАТЕЛЬНОСТЕЙ ПОСЕЛКА БУЛАНАШ</a:t>
            </a:r>
            <a:endParaRPr lang="ru-RU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5" name="4-конечная звезда 4"/>
          <p:cNvSpPr/>
          <p:nvPr/>
        </p:nvSpPr>
        <p:spPr>
          <a:xfrm>
            <a:off x="971600" y="2204864"/>
            <a:ext cx="720080" cy="1008112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4-конечная звезда 5"/>
          <p:cNvSpPr/>
          <p:nvPr/>
        </p:nvSpPr>
        <p:spPr>
          <a:xfrm>
            <a:off x="251520" y="3140968"/>
            <a:ext cx="720080" cy="72008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4-конечная звезда 6"/>
          <p:cNvSpPr/>
          <p:nvPr/>
        </p:nvSpPr>
        <p:spPr>
          <a:xfrm>
            <a:off x="1043608" y="3789040"/>
            <a:ext cx="648072" cy="72008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4-конечная звезда 7"/>
          <p:cNvSpPr/>
          <p:nvPr/>
        </p:nvSpPr>
        <p:spPr>
          <a:xfrm>
            <a:off x="395536" y="4509120"/>
            <a:ext cx="360040" cy="360040"/>
          </a:xfrm>
          <a:prstGeom prst="star4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4-конечная звезда 8"/>
          <p:cNvSpPr/>
          <p:nvPr/>
        </p:nvSpPr>
        <p:spPr>
          <a:xfrm>
            <a:off x="395536" y="1844824"/>
            <a:ext cx="360040" cy="360040"/>
          </a:xfrm>
          <a:prstGeom prst="star4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4-конечная звезда 9"/>
          <p:cNvSpPr/>
          <p:nvPr/>
        </p:nvSpPr>
        <p:spPr>
          <a:xfrm>
            <a:off x="1115616" y="4797152"/>
            <a:ext cx="360040" cy="360040"/>
          </a:xfrm>
          <a:prstGeom prst="star4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4-конечная звезда 11"/>
          <p:cNvSpPr/>
          <p:nvPr/>
        </p:nvSpPr>
        <p:spPr>
          <a:xfrm>
            <a:off x="1691680" y="260648"/>
            <a:ext cx="360040" cy="360040"/>
          </a:xfrm>
          <a:prstGeom prst="star4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Рашида\Desktop\1808111057300.jpg"/>
          <p:cNvPicPr>
            <a:picLocks noChangeAspect="1" noChangeArrowheads="1"/>
          </p:cNvPicPr>
          <p:nvPr/>
        </p:nvPicPr>
        <p:blipFill>
          <a:blip r:embed="rId3" cstate="print"/>
          <a:srcRect b="14173"/>
          <a:stretch>
            <a:fillRect/>
          </a:stretch>
        </p:blipFill>
        <p:spPr bwMode="auto">
          <a:xfrm>
            <a:off x="0" y="0"/>
            <a:ext cx="5940152" cy="3823682"/>
          </a:xfrm>
          <a:prstGeom prst="rect">
            <a:avLst/>
          </a:prstGeom>
          <a:noFill/>
        </p:spPr>
      </p:pic>
      <p:pic>
        <p:nvPicPr>
          <p:cNvPr id="4" name="Picture 2" descr="C:\Users\Рашида\Desktop\Фото007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861048"/>
            <a:ext cx="3995936" cy="299695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4077072"/>
            <a:ext cx="493204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</a:rPr>
              <a:t>Санаторий «Юбилейный»: </a:t>
            </a:r>
          </a:p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всем отдыхающим рекомендованы прогулки по Тропе Здоровья</a:t>
            </a:r>
            <a:endParaRPr lang="ru-RU" sz="2400" b="1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098" name="Picture 2" descr="C:\Users\Рашида\Desktop\Без имени.png"/>
          <p:cNvPicPr>
            <a:picLocks noChangeAspect="1" noChangeArrowheads="1"/>
          </p:cNvPicPr>
          <p:nvPr/>
        </p:nvPicPr>
        <p:blipFill>
          <a:blip r:embed="rId5" cstate="print">
            <a:lum bright="-13000" contrast="13000"/>
          </a:blip>
          <a:srcRect/>
          <a:stretch>
            <a:fillRect/>
          </a:stretch>
        </p:blipFill>
        <p:spPr bwMode="auto">
          <a:xfrm>
            <a:off x="5998396" y="1"/>
            <a:ext cx="3145604" cy="357301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Рашида\Desktop\Проект-Демография.jpg"/>
          <p:cNvPicPr>
            <a:picLocks noChangeAspect="1" noChangeArrowheads="1"/>
          </p:cNvPicPr>
          <p:nvPr/>
        </p:nvPicPr>
        <p:blipFill>
          <a:blip r:embed="rId3" cstate="print"/>
          <a:srcRect t="24729" b="32480"/>
          <a:stretch>
            <a:fillRect/>
          </a:stretch>
        </p:blipFill>
        <p:spPr bwMode="auto">
          <a:xfrm>
            <a:off x="0" y="1389833"/>
            <a:ext cx="9036496" cy="5468167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</a:p>
          <a:p>
            <a:pPr algn="ctr"/>
            <a:r>
              <a:rPr lang="ru-RU" sz="6000" b="1" dirty="0" smtClean="0">
                <a:solidFill>
                  <a:srgbClr val="C00000"/>
                </a:solidFill>
                <a:latin typeface="Arial Black" pitchFamily="34" charset="0"/>
              </a:rPr>
              <a:t>мы - в теме!</a:t>
            </a:r>
            <a:endParaRPr lang="ru-RU" sz="6000" b="1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Рашида\Desktop\Новое\Фото\встреча 2021\DSC07967.JPG"/>
          <p:cNvPicPr>
            <a:picLocks noChangeAspect="1" noChangeArrowheads="1"/>
          </p:cNvPicPr>
          <p:nvPr/>
        </p:nvPicPr>
        <p:blipFill>
          <a:blip r:embed="rId3" cstate="print">
            <a:lum bright="4000" contrast="16000"/>
          </a:blip>
          <a:srcRect/>
          <a:stretch>
            <a:fillRect/>
          </a:stretch>
        </p:blipFill>
        <p:spPr bwMode="auto">
          <a:xfrm>
            <a:off x="0" y="3320841"/>
            <a:ext cx="4716016" cy="3537159"/>
          </a:xfrm>
          <a:prstGeom prst="rect">
            <a:avLst/>
          </a:prstGeom>
          <a:noFill/>
        </p:spPr>
      </p:pic>
      <p:pic>
        <p:nvPicPr>
          <p:cNvPr id="1027" name="Picture 3" descr="C:\Users\Рашида\Desktop\IMG_132470.jpg"/>
          <p:cNvPicPr>
            <a:picLocks noChangeAspect="1" noChangeArrowheads="1"/>
          </p:cNvPicPr>
          <p:nvPr/>
        </p:nvPicPr>
        <p:blipFill>
          <a:blip r:embed="rId4" cstate="print">
            <a:lum bright="10000" contrast="-15000"/>
          </a:blip>
          <a:srcRect/>
          <a:stretch>
            <a:fillRect/>
          </a:stretch>
        </p:blipFill>
        <p:spPr bwMode="auto">
          <a:xfrm>
            <a:off x="4326945" y="1"/>
            <a:ext cx="4817055" cy="3212976"/>
          </a:xfrm>
          <a:prstGeom prst="rect">
            <a:avLst/>
          </a:prstGeom>
          <a:noFill/>
        </p:spPr>
      </p:pic>
      <p:pic>
        <p:nvPicPr>
          <p:cNvPr id="1028" name="Picture 4" descr="C:\Users\Рашида\Desktop\EtUEGvDXIAA9gbK.png"/>
          <p:cNvPicPr>
            <a:picLocks noChangeAspect="1" noChangeArrowheads="1"/>
          </p:cNvPicPr>
          <p:nvPr/>
        </p:nvPicPr>
        <p:blipFill>
          <a:blip r:embed="rId5" cstate="print">
            <a:lum bright="-8000" contrast="15000"/>
          </a:blip>
          <a:srcRect/>
          <a:stretch>
            <a:fillRect/>
          </a:stretch>
        </p:blipFill>
        <p:spPr bwMode="auto">
          <a:xfrm>
            <a:off x="0" y="0"/>
            <a:ext cx="4283968" cy="321297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860032" y="3356992"/>
            <a:ext cx="42839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</a:rPr>
              <a:t>ТРОПА ЗДОРОВЬЯ </a:t>
            </a:r>
            <a:r>
              <a:rPr lang="ru-RU" sz="3200" b="1" dirty="0" smtClean="0">
                <a:latin typeface="Arial Black" pitchFamily="34" charset="0"/>
              </a:rPr>
              <a:t>сегодня</a:t>
            </a:r>
            <a:endParaRPr lang="ru-RU" sz="3200" b="1" dirty="0">
              <a:latin typeface="Arial Black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860032" y="4725144"/>
            <a:ext cx="42839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Arial Black" pitchFamily="34" charset="0"/>
              </a:rPr>
              <a:t>неэкологичные  кормушки</a:t>
            </a:r>
          </a:p>
          <a:p>
            <a:endParaRPr lang="ru-RU" sz="1600" dirty="0" smtClean="0">
              <a:latin typeface="Arial Black" pitchFamily="34" charset="0"/>
            </a:endParaRPr>
          </a:p>
          <a:p>
            <a:r>
              <a:rPr lang="ru-RU" sz="2000" dirty="0" smtClean="0">
                <a:latin typeface="Arial Black" pitchFamily="34" charset="0"/>
              </a:rPr>
              <a:t>неудобные скамейки </a:t>
            </a:r>
          </a:p>
          <a:p>
            <a:endParaRPr lang="ru-RU" sz="1600" dirty="0" smtClean="0">
              <a:latin typeface="Arial Black" pitchFamily="34" charset="0"/>
            </a:endParaRPr>
          </a:p>
          <a:p>
            <a:r>
              <a:rPr lang="ru-RU" sz="2000" dirty="0" smtClean="0">
                <a:latin typeface="Arial Black" pitchFamily="34" charset="0"/>
              </a:rPr>
              <a:t>полинявшие </a:t>
            </a:r>
            <a:endParaRPr lang="en-US" sz="2000" dirty="0" smtClean="0">
              <a:latin typeface="Arial Black" pitchFamily="34" charset="0"/>
            </a:endParaRPr>
          </a:p>
          <a:p>
            <a:r>
              <a:rPr lang="ru-RU" sz="2000" dirty="0" smtClean="0">
                <a:latin typeface="Arial Black" pitchFamily="34" charset="0"/>
              </a:rPr>
              <a:t>ленточки-указатели </a:t>
            </a:r>
            <a:endParaRPr lang="ru-RU" sz="20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282716"/>
            <a:ext cx="9144000" cy="630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ПРОЕКТ РАССЧИТАН НА 13 МЕСЯЦЕВ, 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 Black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С ОХВАТОМ БОЛЕЕ 100 ЧЕЛОВЕК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 Black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 Black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Times New Roman" pitchFamily="18" charset="0"/>
                <a:cs typeface="Calibri" pitchFamily="34" charset="0"/>
              </a:rPr>
              <a:t>Это: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обучающиеся, их родители и выпускники МБОУ «СОШ №6»</a:t>
            </a:r>
            <a:endParaRPr kumimoji="0" lang="en-US" b="0" i="0" u="none" strike="noStrike" cap="none" normalizeH="0" baseline="0" dirty="0" smtClean="0">
              <a:ln>
                <a:noFill/>
              </a:ln>
              <a:effectLst/>
              <a:latin typeface="Arial Black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ученики художественной школы</a:t>
            </a:r>
            <a:endParaRPr kumimoji="0" lang="en-US" b="0" i="0" u="none" strike="noStrike" cap="none" normalizeH="0" baseline="0" dirty="0" smtClean="0">
              <a:ln>
                <a:noFill/>
              </a:ln>
              <a:effectLst/>
              <a:latin typeface="Arial Black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молодежное движение «Данко» </a:t>
            </a:r>
            <a:endParaRPr kumimoji="0" lang="en-US" b="0" i="0" u="none" strike="noStrike" cap="none" normalizeH="0" baseline="0" dirty="0" smtClean="0">
              <a:ln>
                <a:noFill/>
              </a:ln>
              <a:effectLst/>
              <a:latin typeface="Arial Black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местные депутаты</a:t>
            </a:r>
            <a:endParaRPr kumimoji="0" lang="en-US" b="0" i="0" u="none" strike="noStrike" cap="none" normalizeH="0" baseline="0" dirty="0" smtClean="0">
              <a:ln>
                <a:noFill/>
              </a:ln>
              <a:effectLst/>
              <a:latin typeface="Arial Black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администрация санатория «Юбилейный»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endParaRPr lang="ru-RU" dirty="0" smtClean="0">
              <a:latin typeface="Arial Black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администрация </a:t>
            </a:r>
            <a:r>
              <a:rPr lang="ru-RU" dirty="0" smtClean="0">
                <a:latin typeface="Arial Black" pitchFamily="34" charset="0"/>
                <a:ea typeface="Calibri" pitchFamily="34" charset="0"/>
                <a:cs typeface="Times New Roman" pitchFamily="18" charset="0"/>
              </a:rPr>
              <a:t>АГО и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посёлка Буланаш</a:t>
            </a:r>
            <a:endParaRPr kumimoji="0" lang="en-US" b="0" i="0" u="none" strike="noStrike" cap="none" normalizeH="0" baseline="0" dirty="0" smtClean="0">
              <a:ln>
                <a:noFill/>
              </a:ln>
              <a:effectLst/>
              <a:latin typeface="Arial Black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спонсоры, в лице мебельных  фабрик «Сосновый Бор» и п.Красногвардейский  </a:t>
            </a:r>
            <a:endParaRPr kumimoji="0" lang="en-US" b="0" i="0" u="none" strike="noStrike" cap="none" normalizeH="0" baseline="0" dirty="0" smtClean="0">
              <a:ln>
                <a:noFill/>
              </a:ln>
              <a:effectLst/>
              <a:latin typeface="Arial Black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effectLst/>
              <a:latin typeface="Arial Black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местные любители Тропы/ единомышленники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3" name="Picture 2" descr="C:\Users\Рашида\Desktop\rlodogikgdwc4cs0wc04cgcgw4o0w4.jpg"/>
          <p:cNvPicPr>
            <a:picLocks noChangeAspect="1" noChangeArrowheads="1"/>
          </p:cNvPicPr>
          <p:nvPr/>
        </p:nvPicPr>
        <p:blipFill>
          <a:blip r:embed="rId3" cstate="print"/>
          <a:srcRect l="630" t="1783" r="5354" b="1337"/>
          <a:stretch>
            <a:fillRect/>
          </a:stretch>
        </p:blipFill>
        <p:spPr bwMode="auto">
          <a:xfrm>
            <a:off x="5879637" y="2708920"/>
            <a:ext cx="3264363" cy="244827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518350"/>
            <a:ext cx="518457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</a:rPr>
              <a:t>I – этап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latin typeface="Arial Black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u="sng" dirty="0" smtClean="0">
                <a:latin typeface="Arial Black" pitchFamily="34" charset="0"/>
              </a:rPr>
              <a:t>обучение</a:t>
            </a:r>
            <a:r>
              <a:rPr lang="ru-RU" sz="2400" dirty="0" smtClean="0">
                <a:latin typeface="Arial Black" pitchFamily="34" charset="0"/>
              </a:rPr>
              <a:t>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Arial Black" pitchFamily="34" charset="0"/>
              </a:rPr>
              <a:t>проектной группы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Arial Black" pitchFamily="34" charset="0"/>
              </a:rPr>
              <a:t>в региональном Центре выявления и поддержки одаренных детей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Arial Black" pitchFamily="34" charset="0"/>
              </a:rPr>
              <a:t>Фонда «Золотое сечение»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Arial Black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</a:rPr>
              <a:t>с 14 по 27 августа 2021</a:t>
            </a:r>
          </a:p>
        </p:txBody>
      </p:sp>
      <p:pic>
        <p:nvPicPr>
          <p:cNvPr id="29698" name="Picture 2" descr="C:\Users\Рашида\Desktop\653fff1c-fd33-486f-8350-2a02dc431d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50767" y="0"/>
            <a:ext cx="3593234" cy="6858000"/>
          </a:xfrm>
          <a:prstGeom prst="rect">
            <a:avLst/>
          </a:prstGeom>
          <a:noFill/>
        </p:spPr>
      </p:pic>
      <p:pic>
        <p:nvPicPr>
          <p:cNvPr id="29699" name="Picture 3" descr="C:\Users\Рашида\Desktop\Logo2020_horizontal-0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-1"/>
            <a:ext cx="4248472" cy="252259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Рашида\Desktop\fi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5148064" cy="386104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95536" y="3995678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I I – этап</a:t>
            </a:r>
          </a:p>
          <a:p>
            <a:endParaRPr lang="ru-RU" dirty="0" smtClean="0">
              <a:solidFill>
                <a:srgbClr val="C00000"/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algn="ctr"/>
            <a:r>
              <a:rPr lang="ru-RU" sz="2400" dirty="0" smtClean="0">
                <a:latin typeface="Arial Black" pitchFamily="34" charset="0"/>
                <a:ea typeface="Times New Roman" pitchFamily="18" charset="0"/>
                <a:cs typeface="Arial" pitchFamily="34" charset="0"/>
              </a:rPr>
              <a:t>создание картин </a:t>
            </a:r>
          </a:p>
          <a:p>
            <a:pPr algn="ctr"/>
            <a:r>
              <a:rPr lang="ru-RU" sz="2400" dirty="0" smtClean="0">
                <a:latin typeface="Arial Black" pitchFamily="34" charset="0"/>
                <a:ea typeface="Times New Roman" pitchFamily="18" charset="0"/>
                <a:cs typeface="Arial" pitchFamily="34" charset="0"/>
              </a:rPr>
              <a:t>на деревьях </a:t>
            </a:r>
          </a:p>
          <a:p>
            <a:endParaRPr lang="ru-RU" dirty="0" smtClean="0"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algn="ctr"/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сентябрь-октябрь 2021</a:t>
            </a:r>
            <a:endParaRPr lang="ru-RU" sz="3200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30722" name="Picture 2" descr="F:\Тропа Здоровья\holst-derevo5.jpg"/>
          <p:cNvPicPr>
            <a:picLocks noChangeAspect="1" noChangeArrowheads="1"/>
          </p:cNvPicPr>
          <p:nvPr/>
        </p:nvPicPr>
        <p:blipFill>
          <a:blip r:embed="rId4" cstate="print"/>
          <a:srcRect t="37795" b="7087"/>
          <a:stretch>
            <a:fillRect/>
          </a:stretch>
        </p:blipFill>
        <p:spPr bwMode="auto">
          <a:xfrm>
            <a:off x="5076056" y="3966601"/>
            <a:ext cx="3491880" cy="2891399"/>
          </a:xfrm>
          <a:prstGeom prst="rect">
            <a:avLst/>
          </a:prstGeom>
          <a:noFill/>
        </p:spPr>
      </p:pic>
      <p:pic>
        <p:nvPicPr>
          <p:cNvPr id="30723" name="Picture 3" descr="F:\Тропа Здоровья\holst-derevo11.jpg"/>
          <p:cNvPicPr>
            <a:picLocks noChangeAspect="1" noChangeArrowheads="1"/>
          </p:cNvPicPr>
          <p:nvPr/>
        </p:nvPicPr>
        <p:blipFill>
          <a:blip r:embed="rId5" cstate="print"/>
          <a:srcRect t="6047" b="3780"/>
          <a:stretch>
            <a:fillRect/>
          </a:stretch>
        </p:blipFill>
        <p:spPr bwMode="auto">
          <a:xfrm>
            <a:off x="5796136" y="0"/>
            <a:ext cx="3131840" cy="3889959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4479634" y="43934"/>
            <a:ext cx="184731" cy="369332"/>
          </a:xfrm>
          <a:prstGeom prst="rect">
            <a:avLst/>
          </a:prstGeom>
          <a:solidFill>
            <a:srgbClr val="F5F5F5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90488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4427984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III – этап</a:t>
            </a:r>
          </a:p>
          <a:p>
            <a:r>
              <a:rPr lang="ru-RU" dirty="0" smtClean="0"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algn="ctr"/>
            <a:r>
              <a:rPr lang="ru-RU" sz="2400" dirty="0" smtClean="0">
                <a:latin typeface="Arial Black" pitchFamily="34" charset="0"/>
                <a:ea typeface="Times New Roman" pitchFamily="18" charset="0"/>
                <a:cs typeface="Arial" pitchFamily="34" charset="0"/>
              </a:rPr>
              <a:t>установление скамеек и уличного тренажера </a:t>
            </a:r>
          </a:p>
          <a:p>
            <a:pPr algn="ctr"/>
            <a:endParaRPr lang="ru-RU" dirty="0" smtClean="0"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algn="ctr"/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октябрь-ноябрь 2021</a:t>
            </a:r>
            <a:endParaRPr lang="ru-RU" sz="3200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4" name="Picture 4" descr="C:\Users\Рашида\Desktop\pervayaekologicheskayatropazdorovyapoyavilasvayane.jpg"/>
          <p:cNvPicPr>
            <a:picLocks noChangeAspect="1" noChangeArrowheads="1"/>
          </p:cNvPicPr>
          <p:nvPr/>
        </p:nvPicPr>
        <p:blipFill>
          <a:blip r:embed="rId3" cstate="print">
            <a:lum contrast="15000"/>
          </a:blip>
          <a:srcRect/>
          <a:stretch>
            <a:fillRect/>
          </a:stretch>
        </p:blipFill>
        <p:spPr bwMode="auto">
          <a:xfrm>
            <a:off x="0" y="3147203"/>
            <a:ext cx="5580112" cy="3710798"/>
          </a:xfrm>
          <a:prstGeom prst="rect">
            <a:avLst/>
          </a:prstGeom>
          <a:noFill/>
        </p:spPr>
      </p:pic>
      <p:pic>
        <p:nvPicPr>
          <p:cNvPr id="5" name="Picture 8" descr="C:\Users\Рашида\Desktop\img-2952.jpg"/>
          <p:cNvPicPr>
            <a:picLocks noChangeAspect="1" noChangeArrowheads="1"/>
          </p:cNvPicPr>
          <p:nvPr/>
        </p:nvPicPr>
        <p:blipFill>
          <a:blip r:embed="rId4" cstate="print">
            <a:lum bright="3000" contrast="18000"/>
          </a:blip>
          <a:srcRect b="13858"/>
          <a:stretch>
            <a:fillRect/>
          </a:stretch>
        </p:blipFill>
        <p:spPr bwMode="auto">
          <a:xfrm>
            <a:off x="4393763" y="0"/>
            <a:ext cx="4750237" cy="306896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543600" y="3861048"/>
            <a:ext cx="3600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</a:rPr>
              <a:t>Это 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</a:rPr>
              <a:t>мы можем, 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</a:rPr>
              <a:t>но хотелось бы лучше!</a:t>
            </a:r>
            <a:endParaRPr lang="ru-RU" sz="2800" b="1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088fcf52cb744470ae52665bb75e405d"/>
          <p:cNvPicPr>
            <a:picLocks noChangeAspect="1" noChangeArrowheads="1"/>
          </p:cNvPicPr>
          <p:nvPr/>
        </p:nvPicPr>
        <p:blipFill>
          <a:blip r:embed="rId2" cstate="print"/>
          <a:srcRect t="1211" r="2493" b="1211"/>
          <a:stretch>
            <a:fillRect/>
          </a:stretch>
        </p:blipFill>
        <p:spPr bwMode="auto">
          <a:xfrm>
            <a:off x="0" y="41526"/>
            <a:ext cx="4633012" cy="3819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3" descr="431728937_w919_h430_skamejka-dlya-pressa"/>
          <p:cNvPicPr>
            <a:picLocks noChangeAspect="1" noChangeArrowheads="1"/>
          </p:cNvPicPr>
          <p:nvPr/>
        </p:nvPicPr>
        <p:blipFill>
          <a:blip r:embed="rId3" cstate="print"/>
          <a:srcRect l="12305" t="5274" r="13184" b="3516"/>
          <a:stretch>
            <a:fillRect/>
          </a:stretch>
        </p:blipFill>
        <p:spPr bwMode="auto">
          <a:xfrm>
            <a:off x="2627784" y="2708920"/>
            <a:ext cx="3169290" cy="38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4" descr="151434493_w640_h640_turnik-ulichnyj-15m"/>
          <p:cNvPicPr>
            <a:picLocks noChangeAspect="1" noChangeArrowheads="1"/>
          </p:cNvPicPr>
          <p:nvPr/>
        </p:nvPicPr>
        <p:blipFill>
          <a:blip r:embed="rId4" cstate="print"/>
          <a:srcRect l="31299" t="3543" r="21260" b="6496"/>
          <a:stretch>
            <a:fillRect/>
          </a:stretch>
        </p:blipFill>
        <p:spPr bwMode="auto">
          <a:xfrm>
            <a:off x="6547931" y="0"/>
            <a:ext cx="2596069" cy="492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Рашида\Desktop\rlodogikgdwc4cs0wc04cgcgw4o0w4.jpg"/>
          <p:cNvPicPr>
            <a:picLocks noChangeAspect="1" noChangeArrowheads="1"/>
          </p:cNvPicPr>
          <p:nvPr/>
        </p:nvPicPr>
        <p:blipFill>
          <a:blip r:embed="rId5" cstate="print"/>
          <a:srcRect l="630" t="1783" r="5354" b="1337"/>
          <a:stretch>
            <a:fillRect/>
          </a:stretch>
        </p:blipFill>
        <p:spPr bwMode="auto">
          <a:xfrm>
            <a:off x="1" y="5085184"/>
            <a:ext cx="2363754" cy="177281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Рашида\Desktop\post_5d8b5cbedba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4233198" cy="3573016"/>
          </a:xfrm>
          <a:prstGeom prst="rect">
            <a:avLst/>
          </a:prstGeom>
          <a:noFill/>
        </p:spPr>
      </p:pic>
      <p:pic>
        <p:nvPicPr>
          <p:cNvPr id="1027" name="Picture 3" descr="C:\Users\Рашида\Desktop\post_5d8b5d4e2e947.jpg"/>
          <p:cNvPicPr>
            <a:picLocks noChangeAspect="1" noChangeArrowheads="1"/>
          </p:cNvPicPr>
          <p:nvPr/>
        </p:nvPicPr>
        <p:blipFill>
          <a:blip r:embed="rId4" cstate="print"/>
          <a:srcRect t="15118"/>
          <a:stretch>
            <a:fillRect/>
          </a:stretch>
        </p:blipFill>
        <p:spPr bwMode="auto">
          <a:xfrm>
            <a:off x="4860032" y="2541951"/>
            <a:ext cx="4283968" cy="4316048"/>
          </a:xfrm>
          <a:prstGeom prst="rect">
            <a:avLst/>
          </a:prstGeom>
          <a:noFill/>
        </p:spPr>
      </p:pic>
      <p:pic>
        <p:nvPicPr>
          <p:cNvPr id="1028" name="Picture 4" descr="C:\Users\Рашида\Desktop\210488597_w200_h200_kormushka-sadovaya-derevyannay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645024"/>
            <a:ext cx="4283968" cy="321297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572000" y="0"/>
            <a:ext cx="4572000" cy="249299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-90488" algn="l"/>
              </a:tabLst>
            </a:pPr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IV – этап</a:t>
            </a:r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-90488" algn="l"/>
              </a:tabLst>
            </a:pPr>
            <a:endParaRPr lang="ru-RU" dirty="0" smtClean="0"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-90488" algn="l"/>
              </a:tabLst>
            </a:pPr>
            <a:r>
              <a:rPr lang="ru-RU" sz="2400" dirty="0" smtClean="0">
                <a:latin typeface="Arial Black" pitchFamily="34" charset="0"/>
                <a:ea typeface="Times New Roman" pitchFamily="18" charset="0"/>
                <a:cs typeface="Arial" pitchFamily="34" charset="0"/>
              </a:rPr>
              <a:t>развешивание кормушек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-90488" algn="l"/>
              </a:tabLst>
            </a:pPr>
            <a:endParaRPr lang="ru-RU" dirty="0" smtClean="0"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-90488" algn="l"/>
              </a:tabLst>
            </a:pPr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ноябрь-декабрь 2021</a:t>
            </a:r>
            <a:endParaRPr lang="ru-RU" sz="3200" dirty="0" smtClean="0">
              <a:solidFill>
                <a:srgbClr val="C00000"/>
              </a:solidFill>
              <a:latin typeface="Arial Black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4572000" cy="37548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</a:rPr>
              <a:t>V – этап</a:t>
            </a:r>
          </a:p>
          <a:p>
            <a:endParaRPr lang="ru-RU" b="1" dirty="0" smtClean="0">
              <a:latin typeface="Arial Black" pitchFamily="34" charset="0"/>
            </a:endParaRPr>
          </a:p>
          <a:p>
            <a:pPr algn="ctr"/>
            <a:r>
              <a:rPr lang="ru-RU" sz="2400" dirty="0" smtClean="0">
                <a:latin typeface="Arial Black" pitchFamily="34" charset="0"/>
              </a:rPr>
              <a:t>создание информационных табличек, арт-объектов и маршрутной карты Тропы </a:t>
            </a:r>
          </a:p>
          <a:p>
            <a:endParaRPr lang="ru-RU" dirty="0" smtClean="0">
              <a:latin typeface="Arial Black" pitchFamily="34" charset="0"/>
            </a:endParaRPr>
          </a:p>
          <a:p>
            <a:pPr algn="ctr"/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</a:rPr>
              <a:t>январь - май 2022</a:t>
            </a:r>
          </a:p>
          <a:p>
            <a:endParaRPr lang="ru-RU" dirty="0"/>
          </a:p>
        </p:txBody>
      </p:sp>
      <p:pic>
        <p:nvPicPr>
          <p:cNvPr id="3" name="Picture 2" descr="C:\Users\Рашида\Desktop\x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93661"/>
            <a:ext cx="5004048" cy="3464339"/>
          </a:xfrm>
          <a:prstGeom prst="rect">
            <a:avLst/>
          </a:prstGeom>
          <a:noFill/>
        </p:spPr>
      </p:pic>
      <p:pic>
        <p:nvPicPr>
          <p:cNvPr id="4" name="Picture 6" descr="C:\Users\Рашида\Desktop\e98f31fca799879ab62267350e1d48d3.jpg"/>
          <p:cNvPicPr>
            <a:picLocks noChangeAspect="1" noChangeArrowheads="1"/>
          </p:cNvPicPr>
          <p:nvPr/>
        </p:nvPicPr>
        <p:blipFill>
          <a:blip r:embed="rId4" cstate="print"/>
          <a:srcRect b="16457"/>
          <a:stretch>
            <a:fillRect/>
          </a:stretch>
        </p:blipFill>
        <p:spPr bwMode="auto">
          <a:xfrm>
            <a:off x="4533685" y="188640"/>
            <a:ext cx="4610315" cy="2564904"/>
          </a:xfrm>
          <a:prstGeom prst="rect">
            <a:avLst/>
          </a:prstGeom>
          <a:noFill/>
        </p:spPr>
      </p:pic>
      <p:pic>
        <p:nvPicPr>
          <p:cNvPr id="5" name="Picture 2" descr="C:\Users\Рашида\Desktop\1-5.jpg"/>
          <p:cNvPicPr>
            <a:picLocks noChangeAspect="1" noChangeArrowheads="1"/>
          </p:cNvPicPr>
          <p:nvPr/>
        </p:nvPicPr>
        <p:blipFill>
          <a:blip r:embed="rId5" cstate="print"/>
          <a:srcRect l="9740" t="2734" r="11791" b="2734"/>
          <a:stretch>
            <a:fillRect/>
          </a:stretch>
        </p:blipFill>
        <p:spPr bwMode="auto">
          <a:xfrm>
            <a:off x="5105332" y="3645024"/>
            <a:ext cx="4038668" cy="2736304"/>
          </a:xfrm>
          <a:prstGeom prst="rect">
            <a:avLst/>
          </a:prstGeom>
          <a:noFill/>
        </p:spPr>
      </p:pic>
      <p:sp>
        <p:nvSpPr>
          <p:cNvPr id="7" name="Блок-схема: процесс 6"/>
          <p:cNvSpPr/>
          <p:nvPr/>
        </p:nvSpPr>
        <p:spPr>
          <a:xfrm>
            <a:off x="5220072" y="3717032"/>
            <a:ext cx="3816424" cy="50405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220072" y="3645024"/>
            <a:ext cx="3923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МАРШРУТНАЯ КАРТА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4479634" y="43934"/>
            <a:ext cx="184731" cy="369332"/>
          </a:xfrm>
          <a:prstGeom prst="rect">
            <a:avLst/>
          </a:prstGeom>
          <a:solidFill>
            <a:srgbClr val="F5F5F5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90488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260648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tabLst>
                <a:tab pos="-90488" algn="l"/>
              </a:tabLst>
            </a:pPr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VI – этап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-90488" algn="l"/>
              </a:tabLst>
            </a:pPr>
            <a:r>
              <a:rPr lang="ru-RU" sz="2400" dirty="0" smtClean="0">
                <a:latin typeface="Arial Black" pitchFamily="34" charset="0"/>
                <a:ea typeface="Times New Roman" pitchFamily="18" charset="0"/>
                <a:cs typeface="Arial" pitchFamily="34" charset="0"/>
              </a:rPr>
              <a:t>благоустройство входа на Тропу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-90488" algn="l"/>
              </a:tabLst>
            </a:pPr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июнь-июль 2022</a:t>
            </a:r>
            <a:endParaRPr lang="ru-RU" sz="3200" dirty="0" smtClean="0">
              <a:solidFill>
                <a:srgbClr val="C00000"/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4581128"/>
            <a:ext cx="496855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tabLst>
                <a:tab pos="-90488" algn="l"/>
              </a:tabLst>
            </a:pPr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VI I – этап</a:t>
            </a:r>
            <a:r>
              <a:rPr lang="ru-RU" dirty="0" smtClean="0"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-90488" algn="l"/>
              </a:tabLst>
            </a:pPr>
            <a:r>
              <a:rPr lang="ru-RU" sz="2400" dirty="0" smtClean="0">
                <a:latin typeface="Arial Black" pitchFamily="34" charset="0"/>
                <a:ea typeface="Times New Roman" pitchFamily="18" charset="0"/>
                <a:cs typeface="Arial" pitchFamily="34" charset="0"/>
              </a:rPr>
              <a:t>информирование населения о Тропе</a:t>
            </a:r>
            <a:r>
              <a:rPr lang="ru-RU" sz="2400" dirty="0" smtClean="0">
                <a:solidFill>
                  <a:srgbClr val="C0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-90488" algn="l"/>
              </a:tabLst>
            </a:pPr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август 2022</a:t>
            </a:r>
            <a:endParaRPr lang="ru-RU" sz="3200" dirty="0" smtClean="0">
              <a:solidFill>
                <a:srgbClr val="C00000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5" name="Picture 2" descr="C:\Users\Рашида\Desktop\rlodogikgdwc4cs0wc04cgcgw4o0w4.jpg"/>
          <p:cNvPicPr>
            <a:picLocks noChangeAspect="1" noChangeArrowheads="1"/>
          </p:cNvPicPr>
          <p:nvPr/>
        </p:nvPicPr>
        <p:blipFill>
          <a:blip r:embed="rId3" cstate="print"/>
          <a:srcRect l="630" t="1783" r="5354" b="1337"/>
          <a:stretch>
            <a:fillRect/>
          </a:stretch>
        </p:blipFill>
        <p:spPr bwMode="auto">
          <a:xfrm>
            <a:off x="4319464" y="1970838"/>
            <a:ext cx="4824536" cy="361840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620688"/>
            <a:ext cx="65527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C00000"/>
                </a:solidFill>
                <a:latin typeface="Arial Black" pitchFamily="34" charset="0"/>
              </a:rPr>
              <a:t>СПАСИБО</a:t>
            </a:r>
          </a:p>
          <a:p>
            <a:pPr algn="ctr"/>
            <a:r>
              <a:rPr lang="ru-RU" sz="6000" b="1" dirty="0" smtClean="0">
                <a:solidFill>
                  <a:srgbClr val="C00000"/>
                </a:solidFill>
                <a:latin typeface="Arial Black" pitchFamily="34" charset="0"/>
              </a:rPr>
              <a:t>ЗА</a:t>
            </a:r>
          </a:p>
          <a:p>
            <a:pPr algn="ctr"/>
            <a:r>
              <a:rPr lang="ru-RU" sz="6000" b="1" dirty="0" smtClean="0">
                <a:solidFill>
                  <a:srgbClr val="C00000"/>
                </a:solidFill>
                <a:latin typeface="Arial Black" pitchFamily="34" charset="0"/>
              </a:rPr>
              <a:t>ВНИМАНИЕ!</a:t>
            </a:r>
            <a:endParaRPr lang="ru-RU" sz="6000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3" name="Picture 2" descr="C:\Users\Рашида\Desktop\rlodogikgdwc4cs0wc04cgcgw4o0w4.jpg"/>
          <p:cNvPicPr>
            <a:picLocks noChangeAspect="1" noChangeArrowheads="1"/>
          </p:cNvPicPr>
          <p:nvPr/>
        </p:nvPicPr>
        <p:blipFill>
          <a:blip r:embed="rId3" cstate="print"/>
          <a:srcRect l="630" t="1783" r="5354" b="1337"/>
          <a:stretch>
            <a:fillRect/>
          </a:stretch>
        </p:blipFill>
        <p:spPr bwMode="auto">
          <a:xfrm>
            <a:off x="5244075" y="3933056"/>
            <a:ext cx="3899925" cy="292494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</TotalTime>
  <Words>551</Words>
  <Application>Microsoft Office PowerPoint</Application>
  <PresentationFormat>Экран (4:3)</PresentationFormat>
  <Paragraphs>161</Paragraphs>
  <Slides>18</Slides>
  <Notes>17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ИНИЦИАТИВНАЯ ГРУППА МБОУ «СОШ №6» 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Рашида</dc:creator>
  <cp:lastModifiedBy>Рашида</cp:lastModifiedBy>
  <cp:revision>46</cp:revision>
  <dcterms:created xsi:type="dcterms:W3CDTF">2021-06-13T13:10:19Z</dcterms:created>
  <dcterms:modified xsi:type="dcterms:W3CDTF">2021-08-17T10:23:42Z</dcterms:modified>
</cp:coreProperties>
</file>