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56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EFC9-B82A-4D96-8039-46140A623472}" type="datetimeFigureOut">
              <a:rPr lang="ru-RU" smtClean="0"/>
              <a:pPr/>
              <a:t>10.12.2023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C400-57DC-4089-B791-91CA52B2A9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4822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EFC9-B82A-4D96-8039-46140A623472}" type="datetimeFigureOut">
              <a:rPr lang="ru-RU" smtClean="0"/>
              <a:pPr/>
              <a:t>10.12.2023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C400-57DC-4089-B791-91CA52B2A9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3369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EFC9-B82A-4D96-8039-46140A623472}" type="datetimeFigureOut">
              <a:rPr lang="ru-RU" smtClean="0"/>
              <a:pPr/>
              <a:t>10.12.2023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C400-57DC-4089-B791-91CA52B2A9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61573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EFC9-B82A-4D96-8039-46140A623472}" type="datetimeFigureOut">
              <a:rPr lang="ru-RU" smtClean="0"/>
              <a:pPr/>
              <a:t>10.12.2023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C400-57DC-4089-B791-91CA52B2A9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88929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EFC9-B82A-4D96-8039-46140A623472}" type="datetimeFigureOut">
              <a:rPr lang="ru-RU" smtClean="0"/>
              <a:pPr/>
              <a:t>10.12.2023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C400-57DC-4089-B791-91CA52B2A9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29564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EFC9-B82A-4D96-8039-46140A623472}" type="datetimeFigureOut">
              <a:rPr lang="ru-RU" smtClean="0"/>
              <a:pPr/>
              <a:t>10.12.2023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C400-57DC-4089-B791-91CA52B2A9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88923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EFC9-B82A-4D96-8039-46140A623472}" type="datetimeFigureOut">
              <a:rPr lang="ru-RU" smtClean="0"/>
              <a:pPr/>
              <a:t>10.12.2023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C400-57DC-4089-B791-91CA52B2A9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79437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EFC9-B82A-4D96-8039-46140A623472}" type="datetimeFigureOut">
              <a:rPr lang="ru-RU" smtClean="0"/>
              <a:pPr/>
              <a:t>10.12.2023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C400-57DC-4089-B791-91CA52B2A9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00741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EFC9-B82A-4D96-8039-46140A623472}" type="datetimeFigureOut">
              <a:rPr lang="ru-RU" smtClean="0"/>
              <a:pPr/>
              <a:t>10.12.2023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C400-57DC-4089-B791-91CA52B2A9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55779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EFC9-B82A-4D96-8039-46140A623472}" type="datetimeFigureOut">
              <a:rPr lang="ru-RU" smtClean="0"/>
              <a:pPr/>
              <a:t>10.12.2023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C400-57DC-4089-B791-91CA52B2A9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39938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7EFC9-B82A-4D96-8039-46140A623472}" type="datetimeFigureOut">
              <a:rPr lang="ru-RU" smtClean="0"/>
              <a:pPr/>
              <a:t>10.12.2023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C400-57DC-4089-B791-91CA52B2A9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3690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77EFC9-B82A-4D96-8039-46140A623472}" type="datetimeFigureOut">
              <a:rPr lang="ru-RU" smtClean="0"/>
              <a:pPr/>
              <a:t>10.12.2023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01C400-57DC-4089-B791-91CA52B2A9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2878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>
          <a:xfrm>
            <a:off x="500034" y="1428742"/>
            <a:ext cx="5544616" cy="1102519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Демонстрационный экзамен как новый формат подведения итогов обучения в ОГАПОУ «</a:t>
            </a:r>
            <a:r>
              <a:rPr lang="ru-RU" sz="2400" b="1" dirty="0" err="1" smtClean="0"/>
              <a:t>Губкинский</a:t>
            </a:r>
            <a:r>
              <a:rPr lang="ru-RU" sz="2400" b="1" dirty="0" smtClean="0"/>
              <a:t> горно-политехнический колледж»</a:t>
            </a:r>
            <a:endParaRPr lang="ru-RU" sz="2400" b="1" dirty="0"/>
          </a:p>
        </p:txBody>
      </p:sp>
      <p:sp>
        <p:nvSpPr>
          <p:cNvPr id="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00232" y="3357568"/>
            <a:ext cx="3744416" cy="1314450"/>
          </a:xfrm>
        </p:spPr>
        <p:txBody>
          <a:bodyPr>
            <a:normAutofit lnSpcReduction="10000"/>
          </a:bodyPr>
          <a:lstStyle/>
          <a:p>
            <a:pPr algn="r"/>
            <a:r>
              <a:rPr lang="ru-RU" sz="2000" dirty="0" smtClean="0">
                <a:solidFill>
                  <a:srgbClr val="016279"/>
                </a:solidFill>
                <a:latin typeface="Bahnschrift SemiLight Condensed" pitchFamily="34" charset="0"/>
                <a:ea typeface="Cambria" pitchFamily="18" charset="0"/>
              </a:rPr>
              <a:t>Проскурина Е.А.</a:t>
            </a:r>
          </a:p>
          <a:p>
            <a:pPr algn="r"/>
            <a:r>
              <a:rPr lang="ru-RU" sz="2000" dirty="0" err="1" smtClean="0">
                <a:solidFill>
                  <a:srgbClr val="016279"/>
                </a:solidFill>
                <a:latin typeface="Bahnschrift SemiLight Condensed" pitchFamily="34" charset="0"/>
                <a:ea typeface="Cambria" pitchFamily="18" charset="0"/>
              </a:rPr>
              <a:t>Щепихина</a:t>
            </a:r>
            <a:r>
              <a:rPr lang="ru-RU" sz="2000" dirty="0" smtClean="0">
                <a:solidFill>
                  <a:srgbClr val="016279"/>
                </a:solidFill>
                <a:latin typeface="Bahnschrift SemiLight Condensed" pitchFamily="34" charset="0"/>
                <a:ea typeface="Cambria" pitchFamily="18" charset="0"/>
              </a:rPr>
              <a:t> Г.И.</a:t>
            </a:r>
            <a:endParaRPr lang="ru-RU" sz="2000" dirty="0">
              <a:solidFill>
                <a:srgbClr val="016279"/>
              </a:solidFill>
              <a:latin typeface="Bahnschrift SemiLight Condensed" pitchFamily="34" charset="0"/>
              <a:ea typeface="Cambria" pitchFamily="18" charset="0"/>
            </a:endParaRPr>
          </a:p>
          <a:p>
            <a:pPr algn="r"/>
            <a:r>
              <a:rPr lang="ru-RU" sz="2000" dirty="0" smtClean="0">
                <a:solidFill>
                  <a:srgbClr val="016279"/>
                </a:solidFill>
                <a:latin typeface="Bahnschrift SemiLight Condensed" pitchFamily="34" charset="0"/>
                <a:ea typeface="Cambria" pitchFamily="18" charset="0"/>
              </a:rPr>
              <a:t>ОГАПОУ «</a:t>
            </a:r>
            <a:r>
              <a:rPr lang="ru-RU" sz="2000" dirty="0" err="1" smtClean="0">
                <a:solidFill>
                  <a:srgbClr val="016279"/>
                </a:solidFill>
                <a:latin typeface="Bahnschrift SemiLight Condensed" pitchFamily="34" charset="0"/>
                <a:ea typeface="Cambria" pitchFamily="18" charset="0"/>
              </a:rPr>
              <a:t>Губкинский</a:t>
            </a:r>
            <a:r>
              <a:rPr lang="ru-RU" sz="2000" dirty="0" smtClean="0">
                <a:solidFill>
                  <a:srgbClr val="016279"/>
                </a:solidFill>
                <a:latin typeface="Bahnschrift SemiLight Condensed" pitchFamily="34" charset="0"/>
                <a:ea typeface="Cambria" pitchFamily="18" charset="0"/>
              </a:rPr>
              <a:t> горно-политехнический колледж»</a:t>
            </a:r>
            <a:endParaRPr lang="ru-RU" sz="2000" dirty="0">
              <a:solidFill>
                <a:srgbClr val="016279"/>
              </a:solidFill>
              <a:latin typeface="Bahnschrift SemiLight Condensed" pitchFamily="34" charset="0"/>
              <a:ea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739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9502"/>
            <a:ext cx="6336704" cy="792088"/>
          </a:xfrm>
        </p:spPr>
        <p:txBody>
          <a:bodyPr>
            <a:normAutofit/>
          </a:bodyPr>
          <a:lstStyle/>
          <a:p>
            <a:pPr algn="l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9621"/>
            <a:ext cx="8229600" cy="3175001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Одно из важных направлений совершенствования российской система среднего профессионального образования (СПО) – это внедрение новых образовательных стандартов, которые обеспечат подготовку обучающихся перспективным профессиям и специальностям.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9723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9502"/>
            <a:ext cx="6336704" cy="792088"/>
          </a:xfrm>
        </p:spPr>
        <p:txBody>
          <a:bodyPr>
            <a:normAutofit/>
          </a:bodyPr>
          <a:lstStyle/>
          <a:p>
            <a:pPr algn="l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9621"/>
            <a:ext cx="8229600" cy="3175001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 smtClean="0"/>
              <a:t>ФГОСы</a:t>
            </a:r>
            <a:r>
              <a:rPr lang="ru-RU" dirty="0" smtClean="0"/>
              <a:t> по профессиям и специальностям предусматривают введение демонстрационного экзамена в рамках государственной итоговой аттестации выпускников СПО. </a:t>
            </a:r>
            <a:endParaRPr lang="ru-RU" dirty="0" smtClean="0"/>
          </a:p>
          <a:p>
            <a:r>
              <a:rPr lang="ru-RU" dirty="0" smtClean="0"/>
              <a:t>Демонстрационный </a:t>
            </a:r>
            <a:r>
              <a:rPr lang="ru-RU" dirty="0" smtClean="0"/>
              <a:t>экзамен – это новая форма оценки квалификации выпускников, которая предусматривает моделирование реальных производственных условий для решения практических задач профессиональной деятельности.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9536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9502"/>
            <a:ext cx="6336704" cy="792088"/>
          </a:xfrm>
        </p:spPr>
        <p:txBody>
          <a:bodyPr>
            <a:normAutofit/>
          </a:bodyPr>
          <a:lstStyle/>
          <a:p>
            <a:pPr algn="l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9621"/>
            <a:ext cx="8229600" cy="3175001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Включение ДЭ в процедуру государственной итоговой аттестации обучающихся профессиональных образовательных организаций – это модель независимой оценки качества подготовки кадров, содействующая решению нескольких задач системы профессионального образования и рынка труда без проведения дополнительных процедур.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9536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9502"/>
            <a:ext cx="6336704" cy="792088"/>
          </a:xfrm>
        </p:spPr>
        <p:txBody>
          <a:bodyPr>
            <a:normAutofit/>
          </a:bodyPr>
          <a:lstStyle/>
          <a:p>
            <a:pPr algn="l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9621"/>
            <a:ext cx="8229600" cy="3175001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Для образовательных организаций проведение аттестационных испытаний в формате демонстрационного экзамена - это возможность объективно оценить содержание и качество образовательных программ, материально-техническую базу, уровень квалификации преподавательского состава.</a:t>
            </a:r>
          </a:p>
          <a:p>
            <a:r>
              <a:rPr lang="ru-RU" dirty="0" smtClean="0"/>
              <a:t>Предприятия, участвующие в оценке экзамена, по его результатам могут осуществить подбор лучших молодых специалистов по востребованным компетенциям, оценив на практике их профессиональные умения и навыки.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9536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9502"/>
            <a:ext cx="6336704" cy="792088"/>
          </a:xfrm>
        </p:spPr>
        <p:txBody>
          <a:bodyPr>
            <a:normAutofit/>
          </a:bodyPr>
          <a:lstStyle/>
          <a:p>
            <a:pPr algn="l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9621"/>
            <a:ext cx="8472518" cy="3175001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ОГАПОУ «</a:t>
            </a:r>
            <a:r>
              <a:rPr lang="ru-RU" dirty="0" err="1" smtClean="0"/>
              <a:t>Губкинский</a:t>
            </a:r>
            <a:r>
              <a:rPr lang="ru-RU" dirty="0" smtClean="0"/>
              <a:t> горно-политехнический колледж» располагает современной учебной материально-технической базой в освоении профессиональных навыков по реализуемым профессиям и специальностям.</a:t>
            </a:r>
          </a:p>
          <a:p>
            <a:r>
              <a:rPr lang="ru-RU" dirty="0" smtClean="0"/>
              <a:t>На сегодняшний день в колледже созданы и прошли аккредитацию  центры проведения демонстрационного экзамена по следующим направлениям: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9536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6"/>
            <a:ext cx="6336704" cy="792088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>Электромонтаж 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9621"/>
            <a:ext cx="8229600" cy="3175001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21967" t="10262" r="16462" b="7641"/>
          <a:stretch>
            <a:fillRect/>
          </a:stretch>
        </p:blipFill>
        <p:spPr bwMode="auto">
          <a:xfrm>
            <a:off x="0" y="1285866"/>
            <a:ext cx="4143372" cy="385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 l="21967" t="9407" r="15660" b="8209"/>
          <a:stretch>
            <a:fillRect/>
          </a:stretch>
        </p:blipFill>
        <p:spPr bwMode="auto">
          <a:xfrm>
            <a:off x="4143372" y="2390775"/>
            <a:ext cx="3705225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 cstate="print"/>
          <a:srcRect l="21807" t="9692" r="15820" b="8779"/>
          <a:stretch>
            <a:fillRect/>
          </a:stretch>
        </p:blipFill>
        <p:spPr bwMode="auto">
          <a:xfrm>
            <a:off x="6858000" y="785800"/>
            <a:ext cx="228600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536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9502"/>
            <a:ext cx="6336704" cy="79208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Поварское и кондитерское </a:t>
            </a:r>
            <a:r>
              <a:rPr lang="ru-RU" b="1" dirty="0" smtClean="0"/>
              <a:t>дело</a:t>
            </a:r>
            <a:endParaRPr lang="ru-RU" b="1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rcRect l="32870" t="12258" r="31694" b="5645"/>
          <a:stretch>
            <a:fillRect/>
          </a:stretch>
        </p:blipFill>
        <p:spPr bwMode="auto">
          <a:xfrm>
            <a:off x="3786182" y="2000246"/>
            <a:ext cx="2786082" cy="3600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00098" y="1357304"/>
            <a:ext cx="4209920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/>
          <a:srcRect l="32870" t="11687" r="32015" b="5075"/>
          <a:stretch>
            <a:fillRect/>
          </a:stretch>
        </p:blipFill>
        <p:spPr bwMode="auto">
          <a:xfrm>
            <a:off x="6572232" y="2714626"/>
            <a:ext cx="2571768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8"/>
          <p:cNvPicPr>
            <a:picLocks noGrp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6643702" y="714363"/>
            <a:ext cx="2500298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536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9502"/>
            <a:ext cx="6336704" cy="792088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/>
              <a:t>Сварочное производство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9621"/>
            <a:ext cx="8229600" cy="3175001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Основной текст слайда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72264" y="2071684"/>
            <a:ext cx="2571736" cy="3071816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1357304"/>
            <a:ext cx="4357718" cy="3786196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214810" y="2071684"/>
            <a:ext cx="2357454" cy="3071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536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9502"/>
            <a:ext cx="6336704" cy="792088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/>
              <a:t>Строительство и эксплуатация зданий и сооружений</a:t>
            </a:r>
            <a:endParaRPr lang="ru-RU" sz="3600" b="1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5715008" y="714361"/>
            <a:ext cx="3428992" cy="4429139"/>
          </a:xfrm>
          <a:prstGeom prst="rect">
            <a:avLst/>
          </a:prstGeom>
        </p:spPr>
      </p:pic>
      <p:pic>
        <p:nvPicPr>
          <p:cNvPr id="7" name="Содержимое 6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143240" y="1749425"/>
            <a:ext cx="2545556" cy="3394075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2000246"/>
            <a:ext cx="3009900" cy="296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536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9502"/>
            <a:ext cx="6336704" cy="792088"/>
          </a:xfrm>
        </p:spPr>
        <p:txBody>
          <a:bodyPr>
            <a:normAutofit/>
          </a:bodyPr>
          <a:lstStyle/>
          <a:p>
            <a:pPr algn="l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9621"/>
            <a:ext cx="8229600" cy="3175001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В </a:t>
            </a:r>
            <a:r>
              <a:rPr lang="ru-RU" dirty="0" err="1" smtClean="0"/>
              <a:t>Губкинском</a:t>
            </a:r>
            <a:r>
              <a:rPr lang="ru-RU" dirty="0" smtClean="0"/>
              <a:t> горно-политехническом колледже государственную итоговую аттестацию, впервые в  2022 году  прошли 58 обучающихся( 22,9% от общего числа выпускников) по трем направлениям: </a:t>
            </a:r>
          </a:p>
          <a:p>
            <a:r>
              <a:rPr lang="ru-RU" dirty="0" smtClean="0"/>
              <a:t>Поварское дело, </a:t>
            </a:r>
          </a:p>
          <a:p>
            <a:r>
              <a:rPr lang="ru-RU" dirty="0" smtClean="0"/>
              <a:t>Электромонтаж, </a:t>
            </a:r>
          </a:p>
          <a:p>
            <a:r>
              <a:rPr lang="ru-RU" dirty="0" smtClean="0"/>
              <a:t>Малярные и декоративные работы.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9536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9502"/>
            <a:ext cx="6336704" cy="792088"/>
          </a:xfrm>
        </p:spPr>
        <p:txBody>
          <a:bodyPr>
            <a:normAutofit/>
          </a:bodyPr>
          <a:lstStyle/>
          <a:p>
            <a:pPr algn="l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9621"/>
            <a:ext cx="8229600" cy="3175001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В 2023 году –85обучающихся (42,7% от общего числа выпускников), по четырем направлениям: </a:t>
            </a:r>
          </a:p>
          <a:p>
            <a:r>
              <a:rPr lang="ru-RU" dirty="0" smtClean="0"/>
              <a:t>Техническая эксплуатация и обслуживание электрического и электромеханического оборудования ( по отраслям); </a:t>
            </a:r>
          </a:p>
          <a:p>
            <a:r>
              <a:rPr lang="ru-RU" dirty="0" smtClean="0"/>
              <a:t>Повар, кондитер; </a:t>
            </a:r>
          </a:p>
          <a:p>
            <a:r>
              <a:rPr lang="ru-RU" dirty="0" smtClean="0"/>
              <a:t>Мастер слесарных работ; </a:t>
            </a:r>
          </a:p>
          <a:p>
            <a:r>
              <a:rPr lang="ru-RU" dirty="0" smtClean="0"/>
              <a:t>Строительство и эксплуатация зданий и сооружений.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9536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428742"/>
            <a:ext cx="9144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 2024 году планируется   пройти ГИА в форме демонстрационного экзамена - 120 обучающихся (50,3% от общего числа выпускников), по 6 направлениям: </a:t>
            </a:r>
          </a:p>
          <a:p>
            <a:r>
              <a:rPr lang="ru-RU" sz="2000" dirty="0" smtClean="0"/>
              <a:t>Сварщик (ручной и частично механизированной сварки (наплавки));</a:t>
            </a:r>
          </a:p>
          <a:p>
            <a:r>
              <a:rPr lang="ru-RU" sz="2000" dirty="0" smtClean="0"/>
              <a:t>Мастер слесарных работ;</a:t>
            </a:r>
          </a:p>
          <a:p>
            <a:r>
              <a:rPr lang="ru-RU" sz="2000" dirty="0" smtClean="0"/>
              <a:t>Техническая эксплуатация и обслуживание электрического и электромеханического оборудования (по отраслям); </a:t>
            </a:r>
          </a:p>
          <a:p>
            <a:r>
              <a:rPr lang="ru-RU" sz="2000" dirty="0" smtClean="0"/>
              <a:t>Строительство и эксплуатация зданий и сооружений;</a:t>
            </a:r>
          </a:p>
          <a:p>
            <a:r>
              <a:rPr lang="ru-RU" sz="2000" dirty="0" smtClean="0"/>
              <a:t>Электромонтер по ремонту и обслуживанию электрооборудования (по отраслям)</a:t>
            </a:r>
          </a:p>
          <a:p>
            <a:r>
              <a:rPr lang="ru-RU" sz="2000" dirty="0" smtClean="0"/>
              <a:t>Повар, кондитер.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357304"/>
            <a:ext cx="9001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Положительным в таком виде проведения государственной итоговой аттестации, как демонстрационный экзамен, является то, что  демонстрация  знаний и умений обучающегося происходит в условиях, приближенным к производственным.</a:t>
            </a:r>
          </a:p>
          <a:p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 l="33511" t="11403" r="31855" b="15331"/>
          <a:stretch>
            <a:fillRect/>
          </a:stretch>
        </p:blipFill>
        <p:spPr bwMode="auto">
          <a:xfrm>
            <a:off x="142844" y="2357436"/>
            <a:ext cx="2357454" cy="278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3"/>
          <a:srcRect l="33030" t="12258" r="31855" b="4790"/>
          <a:stretch>
            <a:fillRect/>
          </a:stretch>
        </p:blipFill>
        <p:spPr bwMode="auto">
          <a:xfrm>
            <a:off x="2571736" y="2371725"/>
            <a:ext cx="2428892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4"/>
          <a:srcRect l="34309" t="19101" r="28262" b="17895"/>
          <a:stretch>
            <a:fillRect/>
          </a:stretch>
        </p:blipFill>
        <p:spPr bwMode="auto">
          <a:xfrm>
            <a:off x="4857752" y="2428874"/>
            <a:ext cx="2714644" cy="2714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214428"/>
            <a:ext cx="914400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dirty="0" smtClean="0"/>
              <a:t>-  большие финансовые затраты на проведения процедуры экзамена;</a:t>
            </a:r>
          </a:p>
          <a:p>
            <a:r>
              <a:rPr lang="ru-RU" sz="2100" dirty="0" smtClean="0"/>
              <a:t>-трудности с привлечением экспертов из числа работодателей для проведения демонстрационного экзамена на длительный срок;</a:t>
            </a:r>
          </a:p>
          <a:p>
            <a:r>
              <a:rPr lang="ru-RU" sz="2100" dirty="0" smtClean="0"/>
              <a:t>-высокая психологическая и физическая нагрузка на обучающихся;</a:t>
            </a:r>
          </a:p>
          <a:p>
            <a:r>
              <a:rPr lang="ru-RU" sz="2100" dirty="0" smtClean="0"/>
              <a:t>-недостаточное количество сертифицированных региональных экспертов, имеющих право выполнять функции главного эксперта ДЭ;</a:t>
            </a:r>
          </a:p>
          <a:p>
            <a:r>
              <a:rPr lang="ru-RU" sz="2100" dirty="0" smtClean="0"/>
              <a:t>-увеличение расходов на оплату труда членам ГЭК;</a:t>
            </a:r>
          </a:p>
          <a:p>
            <a:r>
              <a:rPr lang="ru-RU" sz="2100" dirty="0" smtClean="0"/>
              <a:t>-продолжительные сроки проведения ГИА в случае выпуска нескольких групп обучающихся в потоке при ограниченном количестве рабочих мест.</a:t>
            </a:r>
          </a:p>
          <a:p>
            <a:endParaRPr lang="ru-RU" sz="2100" dirty="0" smtClean="0"/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714348" y="142858"/>
            <a:ext cx="40719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Проблемы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142858"/>
            <a:ext cx="5572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Положительные стороны ДЭ</a:t>
            </a:r>
            <a:endParaRPr lang="ru-RU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357848"/>
            <a:ext cx="9144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Несмотря  на   возникающие при организации и проведении демонстрационного экзамена проблемы, положительным является  то, что     подготавливая обучающихся к демонстрационному экзамену, лучше происходит освоение обучающимися  профессиональных компетенций ФГОС СПО и трудовых функций  . Как следствие, повышается качество профессионального обучения, увеличивается доля выпускников, трудоустроенных по полученной профессии/специальности. Совершенствуются и расширяются связи с социальными партнерами, реализуется модель сетевого взаимодействия.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Bahnschrift SemiLight SemiConde"/>
        <a:ea typeface=""/>
        <a:cs typeface=""/>
      </a:majorFont>
      <a:minorFont>
        <a:latin typeface="Bahnschrift SemiLight SemiCond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571</Words>
  <Application>Microsoft Office PowerPoint</Application>
  <PresentationFormat>Экран (16:9)</PresentationFormat>
  <Paragraphs>43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Демонстрационный экзамен как новый формат подведения итогов обучения в ОГАПОУ «Губкинский горно-политехнический колледж»</vt:lpstr>
      <vt:lpstr>Слайд 2</vt:lpstr>
      <vt:lpstr>Слайд 3</vt:lpstr>
      <vt:lpstr>Слайд 4</vt:lpstr>
      <vt:lpstr>Слайд 5</vt:lpstr>
      <vt:lpstr>Слайд 6</vt:lpstr>
      <vt:lpstr>Электромонтаж  </vt:lpstr>
      <vt:lpstr>Поварское и кондитерское дело</vt:lpstr>
      <vt:lpstr>Сварочное производство</vt:lpstr>
      <vt:lpstr>Строительство и эксплуатация зданий и сооружений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доклада</dc:title>
  <dc:creator>Юркшене Евгения Михайловна</dc:creator>
  <cp:lastModifiedBy>Admin</cp:lastModifiedBy>
  <cp:revision>8</cp:revision>
  <dcterms:created xsi:type="dcterms:W3CDTF">2023-11-14T04:42:07Z</dcterms:created>
  <dcterms:modified xsi:type="dcterms:W3CDTF">2023-12-10T22:12:58Z</dcterms:modified>
</cp:coreProperties>
</file>