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  <p:sldMasterId id="2147483774" r:id="rId2"/>
  </p:sldMasterIdLst>
  <p:notesMasterIdLst>
    <p:notesMasterId r:id="rId23"/>
  </p:notesMasterIdLst>
  <p:sldIdLst>
    <p:sldId id="256" r:id="rId3"/>
    <p:sldId id="258" r:id="rId4"/>
    <p:sldId id="260" r:id="rId5"/>
    <p:sldId id="276" r:id="rId6"/>
    <p:sldId id="277" r:id="rId7"/>
    <p:sldId id="278" r:id="rId8"/>
    <p:sldId id="271" r:id="rId9"/>
    <p:sldId id="259" r:id="rId10"/>
    <p:sldId id="272" r:id="rId11"/>
    <p:sldId id="273" r:id="rId12"/>
    <p:sldId id="275" r:id="rId13"/>
    <p:sldId id="257" r:id="rId14"/>
    <p:sldId id="261" r:id="rId15"/>
    <p:sldId id="266" r:id="rId16"/>
    <p:sldId id="267" r:id="rId17"/>
    <p:sldId id="268" r:id="rId18"/>
    <p:sldId id="269" r:id="rId19"/>
    <p:sldId id="270" r:id="rId20"/>
    <p:sldId id="281" r:id="rId21"/>
    <p:sldId id="279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A10082-BD52-4C10-810F-6448FF773A4E}" v="31" dt="2022-01-24T08:35:26.5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6797-8BE2-4003-A3C0-5FC3F1AE2FB7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8179BB-9BF7-4061-8A9F-7475078371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730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648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307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238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405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56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6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376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555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559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160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2552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84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85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800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501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2737D-93B8-4231-8DCF-1A5F9F897140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454D6-928D-40F1-AB24-3974C63D4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5087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262219"/>
      </p:ext>
    </p:extLst>
  </p:cSld>
  <p:clrMapOvr>
    <a:masterClrMapping/>
  </p:clrMapOvr>
  <p:transition advTm="1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659598"/>
      </p:ext>
    </p:extLst>
  </p:cSld>
  <p:clrMapOvr>
    <a:masterClrMapping/>
  </p:clrMapOvr>
  <p:transition advTm="1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261481"/>
      </p:ext>
    </p:extLst>
  </p:cSld>
  <p:clrMapOvr>
    <a:masterClrMapping/>
  </p:clrMapOvr>
  <p:transition advTm="1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89501"/>
      </p:ext>
    </p:extLst>
  </p:cSld>
  <p:clrMapOvr>
    <a:masterClrMapping/>
  </p:clrMapOvr>
  <p:transition advTm="1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920468"/>
      </p:ext>
    </p:extLst>
  </p:cSld>
  <p:clrMapOvr>
    <a:masterClrMapping/>
  </p:clrMapOvr>
  <p:transition advTm="1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009862"/>
      </p:ext>
    </p:extLst>
  </p:cSld>
  <p:clrMapOvr>
    <a:masterClrMapping/>
  </p:clrMapOvr>
  <p:transition advTm="1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89349"/>
      </p:ext>
    </p:extLst>
  </p:cSld>
  <p:clrMapOvr>
    <a:masterClrMapping/>
  </p:clrMapOvr>
  <p:transition advTm="15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40119"/>
      </p:ext>
    </p:extLst>
  </p:cSld>
  <p:clrMapOvr>
    <a:masterClrMapping/>
  </p:clrMapOvr>
  <p:transition advTm="15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552157"/>
      </p:ext>
    </p:extLst>
  </p:cSld>
  <p:clrMapOvr>
    <a:masterClrMapping/>
  </p:clrMapOvr>
  <p:transition advTm="15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229813"/>
      </p:ext>
    </p:extLst>
  </p:cSld>
  <p:clrMapOvr>
    <a:masterClrMapping/>
  </p:clrMapOvr>
  <p:transition advTm="15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889851"/>
      </p:ext>
    </p:extLst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C2982C-322A-4056-B7D2-16D7E479BE3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742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  <p:sldLayoutId id="2147483771" r:id="rId14"/>
    <p:sldLayoutId id="2147483772" r:id="rId15"/>
    <p:sldLayoutId id="214748377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3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3.png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1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34.png"/><Relationship Id="rId4" Type="http://schemas.openxmlformats.org/officeDocument/2006/relationships/image" Target="../media/image29.jpeg"/><Relationship Id="rId9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69A058-3ED5-4419-9BF4-255B4289C8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88D81E7-555B-42E9-999E-9F5DC0126B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Проект - презентация &amp;quot;Слово о слове&amp;quot; 3 класс">
            <a:extLst>
              <a:ext uri="{FF2B5EF4-FFF2-40B4-BE49-F238E27FC236}">
                <a16:creationId xmlns:a16="http://schemas.microsoft.com/office/drawing/2014/main" id="{A2DBE28A-47C5-4CFB-9F40-EE2E266145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93357"/>
            <a:ext cx="12344400" cy="740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FC0C867-7F11-481D-90B0-F8ED099E657E}"/>
              </a:ext>
            </a:extLst>
          </p:cNvPr>
          <p:cNvSpPr/>
          <p:nvPr/>
        </p:nvSpPr>
        <p:spPr>
          <a:xfrm>
            <a:off x="360208" y="0"/>
            <a:ext cx="7645872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4400" b="1" dirty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на деревьях листья пожелтели;</a:t>
            </a:r>
            <a:endParaRPr lang="ru-RU" sz="44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4400" b="1" dirty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в край далекий птицы улетели;</a:t>
            </a:r>
            <a:endParaRPr lang="ru-RU" sz="44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4400" b="1" dirty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небо хмурое;</a:t>
            </a:r>
            <a:endParaRPr lang="ru-RU" sz="44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4400" b="1" dirty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дождик льется;</a:t>
            </a:r>
            <a:endParaRPr lang="ru-RU" sz="44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4400" b="1" dirty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Это время года осенью зовется.</a:t>
            </a:r>
            <a:endParaRPr lang="ru-RU" sz="44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060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132486-44D2-4B7B-910F-706BF5EA2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 descr="Изображение выглядит как текст, цветок, растение, желтый&#10;&#10;Автоматически созданное описание">
            <a:extLst>
              <a:ext uri="{FF2B5EF4-FFF2-40B4-BE49-F238E27FC236}">
                <a16:creationId xmlns:a16="http://schemas.microsoft.com/office/drawing/2014/main" id="{1E41CCC4-0646-4DF9-ACB5-1EB02C40B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460" y="-287655"/>
            <a:ext cx="7625080" cy="7625080"/>
          </a:xfrm>
        </p:spPr>
      </p:pic>
    </p:spTree>
    <p:extLst>
      <p:ext uri="{BB962C8B-B14F-4D97-AF65-F5344CB8AC3E}">
        <p14:creationId xmlns:p14="http://schemas.microsoft.com/office/powerpoint/2010/main" val="4160885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Нач школа\Desktop\фон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3015" y="1"/>
            <a:ext cx="9144000" cy="674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27848" y="1340769"/>
            <a:ext cx="4572000" cy="252992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за </a:t>
            </a:r>
          </a:p>
          <a:p>
            <a:pPr lvl="0" algn="ctr">
              <a:spcBef>
                <a:spcPct val="20000"/>
              </a:spcBef>
            </a:pPr>
            <a:r>
              <a:rPr lang="ru-RU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листья?</a:t>
            </a:r>
          </a:p>
        </p:txBody>
      </p:sp>
    </p:spTree>
    <p:extLst>
      <p:ext uri="{BB962C8B-B14F-4D97-AF65-F5344CB8AC3E}">
        <p14:creationId xmlns:p14="http://schemas.microsoft.com/office/powerpoint/2010/main" val="1279294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">
            <a:extLst>
              <a:ext uri="{FF2B5EF4-FFF2-40B4-BE49-F238E27FC236}">
                <a16:creationId xmlns:a16="http://schemas.microsoft.com/office/drawing/2014/main" id="{6C5CEBE8-C6D4-46D9-BA2C-EE787ED63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9867" y="3237047"/>
            <a:ext cx="4245566" cy="2612434"/>
          </a:xfrm>
          <a:prstGeom prst="cloudCallout">
            <a:avLst>
              <a:gd name="adj1" fmla="val -130574"/>
              <a:gd name="adj2" fmla="val 33148"/>
            </a:avLst>
          </a:prstGeom>
          <a:gradFill rotWithShape="0">
            <a:gsLst>
              <a:gs pos="0">
                <a:srgbClr val="E6FF00"/>
              </a:gs>
              <a:gs pos="100000">
                <a:srgbClr val="FF6633"/>
              </a:gs>
            </a:gsLst>
            <a:path path="rect">
              <a:fillToRect l="50000" t="50000" r="50000" b="50000"/>
            </a:path>
          </a:gradFill>
          <a:ln w="936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40823" rIns="81646" bIns="40823" anchor="ctr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algn="ctr" defTabSz="407571" eaLnBrk="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</a:pPr>
            <a:r>
              <a:rPr lang="ru-RU" altLang="ru-RU" sz="3266" b="1" dirty="0">
                <a:solidFill>
                  <a:srgbClr val="000000"/>
                </a:solidFill>
              </a:rPr>
              <a:t>Лист состоит </a:t>
            </a:r>
          </a:p>
          <a:p>
            <a:pPr algn="ctr" defTabSz="407571" eaLnBrk="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</a:pPr>
            <a:r>
              <a:rPr lang="ru-RU" altLang="ru-RU" sz="3266" b="1" dirty="0">
                <a:solidFill>
                  <a:srgbClr val="000000"/>
                </a:solidFill>
              </a:rPr>
              <a:t>из </a:t>
            </a:r>
            <a:r>
              <a:rPr lang="ru-RU" altLang="ru-RU" sz="3266" b="1" i="1" dirty="0">
                <a:solidFill>
                  <a:srgbClr val="008000"/>
                </a:solidFill>
              </a:rPr>
              <a:t>черешка</a:t>
            </a:r>
            <a:r>
              <a:rPr lang="ru-RU" altLang="ru-RU" sz="3266" b="1" dirty="0">
                <a:solidFill>
                  <a:srgbClr val="000000"/>
                </a:solidFill>
              </a:rPr>
              <a:t> и </a:t>
            </a:r>
          </a:p>
          <a:p>
            <a:pPr algn="ctr" defTabSz="407571" eaLnBrk="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</a:pPr>
            <a:r>
              <a:rPr lang="ru-RU" altLang="ru-RU" sz="3266" b="1" i="1" dirty="0">
                <a:solidFill>
                  <a:srgbClr val="008000"/>
                </a:solidFill>
              </a:rPr>
              <a:t>листовой </a:t>
            </a:r>
          </a:p>
          <a:p>
            <a:pPr algn="ctr" defTabSz="407571" eaLnBrk="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</a:pPr>
            <a:r>
              <a:rPr lang="ru-RU" altLang="ru-RU" sz="3266" b="1" i="1" dirty="0">
                <a:solidFill>
                  <a:srgbClr val="008000"/>
                </a:solidFill>
              </a:rPr>
              <a:t>пластинки</a:t>
            </a:r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88C1A61A-FC79-47EA-A7BF-129E4A22EC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1623" y="1747121"/>
            <a:ext cx="2091100" cy="544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40823" rIns="81646" bIns="40823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defTabSz="407571" eaLnBrk="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</a:pPr>
            <a:r>
              <a:rPr lang="ru-RU" altLang="ru-RU" sz="3266" b="1" dirty="0">
                <a:solidFill>
                  <a:srgbClr val="000000"/>
                </a:solidFill>
              </a:rPr>
              <a:t>Черешок </a:t>
            </a:r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2FD617E0-E90A-4254-96CC-31CC4CF3B6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1551" y="365799"/>
            <a:ext cx="2449697" cy="544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646" tIns="40823" rIns="81646" bIns="40823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ea typeface="MS Gothic" panose="020B0609070205080204" pitchFamily="49" charset="-128"/>
              </a:defRPr>
            </a:lvl9pPr>
          </a:lstStyle>
          <a:p>
            <a:pPr defTabSz="407571" eaLnBrk="1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0" algn="l"/>
                <a:tab pos="406131" algn="l"/>
                <a:tab pos="813702" algn="l"/>
                <a:tab pos="1221273" algn="l"/>
                <a:tab pos="1628844" algn="l"/>
                <a:tab pos="2036415" algn="l"/>
                <a:tab pos="2443986" algn="l"/>
                <a:tab pos="2851556" algn="l"/>
                <a:tab pos="3259128" algn="l"/>
                <a:tab pos="3666698" algn="l"/>
                <a:tab pos="4074270" algn="l"/>
                <a:tab pos="4481840" algn="l"/>
                <a:tab pos="4889412" algn="l"/>
                <a:tab pos="5296982" algn="l"/>
                <a:tab pos="5704553" algn="l"/>
                <a:tab pos="6112124" algn="l"/>
                <a:tab pos="6519695" algn="l"/>
                <a:tab pos="6927266" algn="l"/>
                <a:tab pos="7334837" algn="l"/>
                <a:tab pos="7742408" algn="l"/>
                <a:tab pos="8149979" algn="l"/>
              </a:tabLst>
            </a:pPr>
            <a:r>
              <a:rPr lang="ru-RU" altLang="ru-RU" sz="3266" b="1" dirty="0">
                <a:solidFill>
                  <a:srgbClr val="FF9966"/>
                </a:solidFill>
              </a:rPr>
              <a:t>Пластинка</a:t>
            </a:r>
            <a:r>
              <a:rPr lang="ru-RU" altLang="ru-RU" sz="3266" b="1" dirty="0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5" name="Picture 2" descr="Осень Листья Березы — стоковая векторная графика и другие изображения на  тему 2015 - iStock">
            <a:extLst>
              <a:ext uri="{FF2B5EF4-FFF2-40B4-BE49-F238E27FC236}">
                <a16:creationId xmlns:a16="http://schemas.microsoft.com/office/drawing/2014/main" id="{48CB692D-BA2A-420D-BB91-A8EB6FE94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53151" y="1309903"/>
            <a:ext cx="2831690" cy="299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558E9F75-D11F-4074-BDFF-052AFA67A1EA}"/>
              </a:ext>
            </a:extLst>
          </p:cNvPr>
          <p:cNvCxnSpPr/>
          <p:nvPr/>
        </p:nvCxnSpPr>
        <p:spPr>
          <a:xfrm flipH="1">
            <a:off x="5842000" y="2489200"/>
            <a:ext cx="1557867" cy="1524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352A285F-5F21-4EE1-916C-1B02FD9C8A34}"/>
              </a:ext>
            </a:extLst>
          </p:cNvPr>
          <p:cNvCxnSpPr/>
          <p:nvPr/>
        </p:nvCxnSpPr>
        <p:spPr>
          <a:xfrm flipH="1">
            <a:off x="4986399" y="829733"/>
            <a:ext cx="347601" cy="855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A621B84-2A07-456C-B356-9FFFE30A04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6369" y="3879557"/>
            <a:ext cx="2147017" cy="286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98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7B209D-27DC-4255-9A04-ACDDEAC0A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542" y="3330529"/>
            <a:ext cx="2571750" cy="3429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EF2391A-B838-4542-B1B5-9CA74483AC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683" y="98471"/>
            <a:ext cx="3938357" cy="4615072"/>
          </a:xfrm>
          <a:prstGeom prst="rect">
            <a:avLst/>
          </a:prstGeom>
        </p:spPr>
      </p:pic>
      <p:pic>
        <p:nvPicPr>
          <p:cNvPr id="4" name="Picture 2" descr="Осень Листья Березы — стоковая векторная графика и другие изображения на  тему 2015 - iStock">
            <a:extLst>
              <a:ext uri="{FF2B5EF4-FFF2-40B4-BE49-F238E27FC236}">
                <a16:creationId xmlns:a16="http://schemas.microsoft.com/office/drawing/2014/main" id="{2D4E11B8-FD5C-4688-B8D6-F67A8EDEE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6884" y="1413447"/>
            <a:ext cx="4464810" cy="471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26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3D2D1A2-8409-40D4-96AF-756B40855A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4815" y="289367"/>
            <a:ext cx="4682134" cy="41029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43B615-7F96-4B15-9F43-6D8040B0F4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865" y="3859679"/>
            <a:ext cx="2147017" cy="286268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B5A78C-EF4E-4B42-8940-B8B748E0F5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0999" y="1798864"/>
            <a:ext cx="5675865" cy="426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639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Николай\Desktop\27817115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10512" y="2857496"/>
            <a:ext cx="3262928" cy="1800236"/>
          </a:xfrm>
          <a:prstGeom prst="rect">
            <a:avLst/>
          </a:prstGeom>
          <a:noFill/>
        </p:spPr>
      </p:pic>
      <p:pic>
        <p:nvPicPr>
          <p:cNvPr id="6" name="Picture 3" descr="C:\Users\Николай\Desktop\27817115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63742" y="2187053"/>
            <a:ext cx="3262928" cy="1800236"/>
          </a:xfrm>
          <a:prstGeom prst="rect">
            <a:avLst/>
          </a:prstGeom>
          <a:noFill/>
        </p:spPr>
      </p:pic>
      <p:pic>
        <p:nvPicPr>
          <p:cNvPr id="2" name="Е.В.Кислицина - физминутка- осень">
            <a:hlinkClick r:id="" action="ppaction://media"/>
            <a:extLst>
              <a:ext uri="{FF2B5EF4-FFF2-40B4-BE49-F238E27FC236}">
                <a16:creationId xmlns:a16="http://schemas.microsoft.com/office/drawing/2014/main" id="{C6025EE7-63DB-47B1-B292-0A6D025D28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402" y="6134202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иколай\Desktop\гимнастика 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5868" y="2571744"/>
            <a:ext cx="2857500" cy="3505200"/>
          </a:xfrm>
          <a:prstGeom prst="rect">
            <a:avLst/>
          </a:prstGeom>
          <a:noFill/>
        </p:spPr>
      </p:pic>
      <p:pic>
        <p:nvPicPr>
          <p:cNvPr id="4099" name="Picture 3" descr="C:\Users\Николай\Desktop\гимнастика 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9852" y="2000240"/>
            <a:ext cx="2857500" cy="3505200"/>
          </a:xfrm>
          <a:prstGeom prst="rect">
            <a:avLst/>
          </a:prstGeom>
          <a:noFill/>
        </p:spPr>
      </p:pic>
      <p:pic>
        <p:nvPicPr>
          <p:cNvPr id="4100" name="Picture 4" descr="C:\Users\Николай\Desktop\гимнастика 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0446" y="1928802"/>
            <a:ext cx="2857500" cy="3505200"/>
          </a:xfrm>
          <a:prstGeom prst="rect">
            <a:avLst/>
          </a:prstGeom>
          <a:noFill/>
        </p:spPr>
      </p:pic>
      <p:pic>
        <p:nvPicPr>
          <p:cNvPr id="7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49" y="285729"/>
            <a:ext cx="1952625" cy="1666875"/>
          </a:xfrm>
          <a:prstGeom prst="rect">
            <a:avLst/>
          </a:prstGeom>
          <a:noFill/>
        </p:spPr>
      </p:pic>
      <p:pic>
        <p:nvPicPr>
          <p:cNvPr id="8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15376" y="785795"/>
            <a:ext cx="1952625" cy="1666875"/>
          </a:xfrm>
          <a:prstGeom prst="rect">
            <a:avLst/>
          </a:prstGeom>
          <a:noFill/>
        </p:spPr>
      </p:pic>
      <p:pic>
        <p:nvPicPr>
          <p:cNvPr id="9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1" y="357167"/>
            <a:ext cx="1952625" cy="16668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Николай\Desktop\255010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0050" y="2786058"/>
            <a:ext cx="5934842" cy="2381264"/>
          </a:xfrm>
          <a:prstGeom prst="rect">
            <a:avLst/>
          </a:prstGeom>
          <a:noFill/>
        </p:spPr>
      </p:pic>
      <p:pic>
        <p:nvPicPr>
          <p:cNvPr id="5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49" y="285729"/>
            <a:ext cx="1952625" cy="1666875"/>
          </a:xfrm>
          <a:prstGeom prst="rect">
            <a:avLst/>
          </a:prstGeom>
          <a:noFill/>
        </p:spPr>
      </p:pic>
      <p:pic>
        <p:nvPicPr>
          <p:cNvPr id="6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17" y="1285861"/>
            <a:ext cx="1952625" cy="1666875"/>
          </a:xfrm>
          <a:prstGeom prst="rect">
            <a:avLst/>
          </a:prstGeom>
          <a:noFill/>
        </p:spPr>
      </p:pic>
      <p:pic>
        <p:nvPicPr>
          <p:cNvPr id="7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09721" y="2928935"/>
            <a:ext cx="1952625" cy="16668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5000"/>
    </mc:Choice>
    <mc:Fallback xmlns="">
      <p:transition advTm="1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65a8496c25bc39517d1ebbcf260882fc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4431" y="4071942"/>
            <a:ext cx="203697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49" y="285729"/>
            <a:ext cx="1952625" cy="1666875"/>
          </a:xfrm>
          <a:prstGeom prst="rect">
            <a:avLst/>
          </a:prstGeom>
          <a:noFill/>
        </p:spPr>
      </p:pic>
      <p:pic>
        <p:nvPicPr>
          <p:cNvPr id="6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17" y="1571613"/>
            <a:ext cx="1952625" cy="1666875"/>
          </a:xfrm>
          <a:prstGeom prst="rect">
            <a:avLst/>
          </a:prstGeom>
          <a:noFill/>
        </p:spPr>
      </p:pic>
      <p:pic>
        <p:nvPicPr>
          <p:cNvPr id="7" name="Рисунок 1" descr="65a8496c25bc39517d1ebbcf260882fc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7043" y="2786058"/>
            <a:ext cx="203697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" descr="65a8496c25bc39517d1ebbcf260882fc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8943" y="4286232"/>
            <a:ext cx="203697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" descr="65a8496c25bc39517d1ebbcf260882fc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4431" y="2143116"/>
            <a:ext cx="1754065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1" descr="65a8496c25bc39517d1ebbcf260882fc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0380" y="2571745"/>
            <a:ext cx="1584318" cy="2000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7000"/>
    </mc:Choice>
    <mc:Fallback xmlns="">
      <p:transition advTm="1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 descr="dikie-zhivotnie-17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8283" y="3214687"/>
            <a:ext cx="3154363" cy="31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1" descr="dikie-zhivotnie-17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24298" y="3429000"/>
            <a:ext cx="30003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" descr="dikie-zhivotnie-17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5802" y="1000108"/>
            <a:ext cx="200026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" descr="dikie-zhivotnie-17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4100" y="1000108"/>
            <a:ext cx="200026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1" descr="dikie-zhivotnie-17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96066" y="1142984"/>
            <a:ext cx="200026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10000"/>
    </mc:Choice>
    <mc:Fallback xmlns="">
      <p:transition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иколай\Desktop\80078237_4068804_01_AUT_bgr_anim_boy_girl_leaves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4232" y="1657350"/>
            <a:ext cx="6667500" cy="5200650"/>
          </a:xfrm>
          <a:prstGeom prst="rect">
            <a:avLst/>
          </a:prstGeom>
          <a:noFill/>
        </p:spPr>
      </p:pic>
      <p:pic>
        <p:nvPicPr>
          <p:cNvPr id="2051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10249" y="285729"/>
            <a:ext cx="1952625" cy="1666875"/>
          </a:xfrm>
          <a:prstGeom prst="rect">
            <a:avLst/>
          </a:prstGeom>
          <a:noFill/>
        </p:spPr>
      </p:pic>
      <p:pic>
        <p:nvPicPr>
          <p:cNvPr id="6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38283" y="214291"/>
            <a:ext cx="1952625" cy="1666875"/>
          </a:xfrm>
          <a:prstGeom prst="rect">
            <a:avLst/>
          </a:prstGeom>
          <a:noFill/>
        </p:spPr>
      </p:pic>
      <p:pic>
        <p:nvPicPr>
          <p:cNvPr id="7" name="Picture 3" descr="C:\Users\Николай\Desktop\кленовые листочки анимашка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17" y="1214423"/>
            <a:ext cx="1952625" cy="16668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к нарисовать муравья и черепаху: Черепашка рисунок карандашом. Как  нарисовать муравья ребенку —">
            <a:extLst>
              <a:ext uri="{FF2B5EF4-FFF2-40B4-BE49-F238E27FC236}">
                <a16:creationId xmlns:a16="http://schemas.microsoft.com/office/drawing/2014/main" id="{42DCFCE6-8E65-4D64-AC25-829C96A62E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63522" y="834886"/>
            <a:ext cx="4830418" cy="518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CE5FBE9-F70D-46DD-A84F-A80C7019BEB5}"/>
              </a:ext>
            </a:extLst>
          </p:cNvPr>
          <p:cNvSpPr/>
          <p:nvPr/>
        </p:nvSpPr>
        <p:spPr>
          <a:xfrm>
            <a:off x="1490133" y="1964267"/>
            <a:ext cx="4605867" cy="46397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цвет,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размер,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количество листовых пластин,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край листа.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52F6519-D73E-4846-BE2B-F49854F59E70}"/>
              </a:ext>
            </a:extLst>
          </p:cNvPr>
          <p:cNvSpPr/>
          <p:nvPr/>
        </p:nvSpPr>
        <p:spPr>
          <a:xfrm>
            <a:off x="1676400" y="685801"/>
            <a:ext cx="4605867" cy="1100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/>
              <a:t>Внешние признаки листа</a:t>
            </a:r>
          </a:p>
        </p:txBody>
      </p:sp>
    </p:spTree>
    <p:extLst>
      <p:ext uri="{BB962C8B-B14F-4D97-AF65-F5344CB8AC3E}">
        <p14:creationId xmlns:p14="http://schemas.microsoft.com/office/powerpoint/2010/main" val="11275815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F219CE-DC8C-43CB-B046-AB50CE2A2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0077" y="117986"/>
            <a:ext cx="6358143" cy="3608439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Русская красавица</a:t>
            </a:r>
            <a:br>
              <a:rPr lang="ru-RU" b="1" dirty="0"/>
            </a:br>
            <a:r>
              <a:rPr lang="ru-RU" b="1" dirty="0"/>
              <a:t>Стоит на поляне,</a:t>
            </a:r>
            <a:br>
              <a:rPr lang="ru-RU" b="1" dirty="0"/>
            </a:br>
            <a:r>
              <a:rPr lang="ru-RU" b="1" dirty="0"/>
              <a:t>В зелёной кофточке,</a:t>
            </a:r>
            <a:br>
              <a:rPr lang="ru-RU" b="1" dirty="0"/>
            </a:br>
            <a:r>
              <a:rPr lang="ru-RU" b="1" dirty="0"/>
              <a:t>В белом сарафане.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F0C2B5-D0C2-44D2-B608-99DA7C873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83245" y="5603291"/>
            <a:ext cx="2735362" cy="1111768"/>
          </a:xfrm>
        </p:spPr>
        <p:txBody>
          <a:bodyPr>
            <a:normAutofit/>
          </a:bodyPr>
          <a:lstStyle/>
          <a:p>
            <a:r>
              <a:rPr lang="ru-RU" sz="5400" b="1" dirty="0">
                <a:solidFill>
                  <a:schemeClr val="tx1"/>
                </a:solidFill>
              </a:rPr>
              <a:t>БЕРЁЗА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31755B-FCB9-4CB3-892D-B29E94256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9161" y="314633"/>
            <a:ext cx="3962400" cy="5288658"/>
          </a:xfrm>
          <a:prstGeom prst="rect">
            <a:avLst/>
          </a:prstGeom>
        </p:spPr>
      </p:pic>
      <p:pic>
        <p:nvPicPr>
          <p:cNvPr id="1026" name="Picture 2" descr="Осень Листья Березы — стоковая векторная графика и другие изображения на  тему 2015 - iStock">
            <a:extLst>
              <a:ext uri="{FF2B5EF4-FFF2-40B4-BE49-F238E27FC236}">
                <a16:creationId xmlns:a16="http://schemas.microsoft.com/office/drawing/2014/main" id="{40F9D7C4-5FEA-43AB-BBC2-4E40C9A2C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0684" y="3719326"/>
            <a:ext cx="2831690" cy="299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0206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BDA3B0-0102-47DD-B085-5CE82EBB9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77" y="137652"/>
            <a:ext cx="7473384" cy="509311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535"/>
              </a:spcAft>
            </a:pP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из крошки-бочки вылез, </a:t>
            </a:r>
            <a:b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Корешки пустил и вырос, </a:t>
            </a:r>
            <a:b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Стал высок я и могуч, </a:t>
            </a:r>
            <a:b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боюсь ни гроз, ни туч,</a:t>
            </a:r>
            <a:b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кормлю свиней и белок-</a:t>
            </a:r>
            <a:b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Ничего. Что плод мой мелок.</a:t>
            </a:r>
            <a:br>
              <a:rPr lang="ru-RU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8EA46E6-5614-4D6E-8D57-1AB1AC79CB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21133" y="4607893"/>
            <a:ext cx="2503898" cy="1555864"/>
          </a:xfrm>
        </p:spPr>
        <p:txBody>
          <a:bodyPr>
            <a:normAutofit/>
          </a:bodyPr>
          <a:lstStyle/>
          <a:p>
            <a:r>
              <a:rPr lang="ru-RU" sz="7200" b="1" dirty="0">
                <a:solidFill>
                  <a:schemeClr val="tx1"/>
                </a:solidFill>
              </a:rPr>
              <a:t>ДУБ</a:t>
            </a:r>
          </a:p>
        </p:txBody>
      </p:sp>
      <p:pic>
        <p:nvPicPr>
          <p:cNvPr id="2050" name="Picture 2" descr="Лист дуба картинки, стоковые фото Лист дуба | Depositphotos">
            <a:extLst>
              <a:ext uri="{FF2B5EF4-FFF2-40B4-BE49-F238E27FC236}">
                <a16:creationId xmlns:a16="http://schemas.microsoft.com/office/drawing/2014/main" id="{6F7B2CFB-620B-4E8D-A0F8-BFC92183E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8027" y="4490956"/>
            <a:ext cx="3211896" cy="2408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165D1F-6E8D-4B68-A189-B91E3F67E6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5873" y="237044"/>
            <a:ext cx="5021131" cy="401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99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BD2A91-04D4-4ABF-9A2C-6F686B296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955" y="311960"/>
            <a:ext cx="6525290" cy="379792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Листик на ладонь похож,</a:t>
            </a:r>
            <a:br>
              <a:rPr lang="ru-RU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осенью красив, пригож...</a:t>
            </a:r>
            <a:br>
              <a:rPr lang="ru-RU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Каждый в дерево влюблён, </a:t>
            </a:r>
            <a:br>
              <a:rPr lang="ru-RU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потому что это ...</a:t>
            </a:r>
            <a:endParaRPr lang="ru-RU" b="1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DB9F9E0-FAE1-428D-8880-1CEDD63DB3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5314" y="5127614"/>
            <a:ext cx="3314768" cy="1555864"/>
          </a:xfrm>
        </p:spPr>
        <p:txBody>
          <a:bodyPr>
            <a:normAutofit/>
          </a:bodyPr>
          <a:lstStyle/>
          <a:p>
            <a:r>
              <a:rPr lang="ru-RU" sz="7200" b="1" dirty="0">
                <a:solidFill>
                  <a:schemeClr val="tx1"/>
                </a:solidFill>
              </a:rPr>
              <a:t>КЛЁН</a:t>
            </a:r>
          </a:p>
        </p:txBody>
      </p:sp>
      <p:pic>
        <p:nvPicPr>
          <p:cNvPr id="3074" name="Picture 2" descr="Как выглядит клён осенью? Как описать осенний клён, как составить рассказ?">
            <a:extLst>
              <a:ext uri="{FF2B5EF4-FFF2-40B4-BE49-F238E27FC236}">
                <a16:creationId xmlns:a16="http://schemas.microsoft.com/office/drawing/2014/main" id="{86A8EF65-9E3D-467E-A00D-3775A2F70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8427" y="174522"/>
            <a:ext cx="36576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осенью и кленовые листья нарисовано растение простое, природа клипарт, осень,  осенних листьев PNG и PSD-файл пнг для бесплатной загрузки">
            <a:extLst>
              <a:ext uri="{FF2B5EF4-FFF2-40B4-BE49-F238E27FC236}">
                <a16:creationId xmlns:a16="http://schemas.microsoft.com/office/drawing/2014/main" id="{4AA88175-C563-4AE1-944E-72F3E4B04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1393" y="4284407"/>
            <a:ext cx="2399071" cy="2399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189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ACEACA-F287-4CBA-880C-93CBB8C04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961" y="501445"/>
            <a:ext cx="7823149" cy="4709652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сё лето в зелени стояла,</a:t>
            </a:r>
            <a:br>
              <a:rPr lang="ru-RU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осень в красный цвет зажгла,</a:t>
            </a:r>
            <a:br>
              <a:rPr lang="ru-RU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гроздья множества кристаллов,</a:t>
            </a:r>
            <a:br>
              <a:rPr lang="ru-RU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Всех птиц на пир в сад позвала!</a:t>
            </a:r>
            <a:b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4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 оно называется, догадались? 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A3893F4-E536-49E9-BD74-6948F4718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28155" y="5386433"/>
            <a:ext cx="3874779" cy="1201180"/>
          </a:xfrm>
        </p:spPr>
        <p:txBody>
          <a:bodyPr>
            <a:noAutofit/>
          </a:bodyPr>
          <a:lstStyle/>
          <a:p>
            <a:r>
              <a:rPr lang="ru-RU" sz="7200" b="1" dirty="0">
                <a:solidFill>
                  <a:schemeClr val="tx1"/>
                </a:solidFill>
              </a:rPr>
              <a:t>РЯБИНА</a:t>
            </a:r>
          </a:p>
        </p:txBody>
      </p:sp>
      <p:pic>
        <p:nvPicPr>
          <p:cNvPr id="4098" name="Picture 2" descr="Картинки Осенние Листья Рябины">
            <a:extLst>
              <a:ext uri="{FF2B5EF4-FFF2-40B4-BE49-F238E27FC236}">
                <a16:creationId xmlns:a16="http://schemas.microsoft.com/office/drawing/2014/main" id="{90512722-7FCA-4C5B-9782-CB119784C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0362" y="4117046"/>
            <a:ext cx="3655874" cy="274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Рябина шведская промежуточная Sorbus intermedia - Мир крупномеров">
            <a:extLst>
              <a:ext uri="{FF2B5EF4-FFF2-40B4-BE49-F238E27FC236}">
                <a16:creationId xmlns:a16="http://schemas.microsoft.com/office/drawing/2014/main" id="{E87FB8F3-77EE-4A71-8FFE-C7176A995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2900" y="114300"/>
            <a:ext cx="42291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10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6F4C58-AEEE-46EE-8034-7815EE52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342" y="1847032"/>
            <a:ext cx="3162659" cy="72758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РЯБИНА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AC1F81-34EC-482E-8EB5-71611AA283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0E0DC5C-9124-4958-BBA8-D6F372CFC1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1001" y="2719118"/>
            <a:ext cx="2949677" cy="3854245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31AA99AF-8B29-4E1C-94A7-27FC69DAD42F}"/>
              </a:ext>
            </a:extLst>
          </p:cNvPr>
          <p:cNvSpPr txBox="1">
            <a:spLocks/>
          </p:cNvSpPr>
          <p:nvPr/>
        </p:nvSpPr>
        <p:spPr>
          <a:xfrm>
            <a:off x="3701870" y="1818110"/>
            <a:ext cx="3162659" cy="727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kern="1200" cap="none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/>
              <a:t>ДУБ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5C6A65AA-11AF-4BAC-BB60-73989DFA3004}"/>
              </a:ext>
            </a:extLst>
          </p:cNvPr>
          <p:cNvSpPr txBox="1">
            <a:spLocks/>
          </p:cNvSpPr>
          <p:nvPr/>
        </p:nvSpPr>
        <p:spPr>
          <a:xfrm>
            <a:off x="6957980" y="1769931"/>
            <a:ext cx="3162659" cy="727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kern="1200" cap="none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/>
              <a:t>БЕРЁЗА</a:t>
            </a:r>
          </a:p>
        </p:txBody>
      </p:sp>
      <p:pic>
        <p:nvPicPr>
          <p:cNvPr id="5122" name="Picture 2" descr="Как нарисовать рябину дерево карандашом поэтапно для начинающих: Как  нарисовать рябину карандашом поэтапно Уроки рисования для начинающих,  мультики, раскраски.">
            <a:extLst>
              <a:ext uri="{FF2B5EF4-FFF2-40B4-BE49-F238E27FC236}">
                <a16:creationId xmlns:a16="http://schemas.microsoft.com/office/drawing/2014/main" id="{E143E4FC-303C-4E9B-89F5-A365F0F867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38142" y="2719118"/>
            <a:ext cx="2383060" cy="401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Береза ствол раскраска">
            <a:extLst>
              <a:ext uri="{FF2B5EF4-FFF2-40B4-BE49-F238E27FC236}">
                <a16:creationId xmlns:a16="http://schemas.microsoft.com/office/drawing/2014/main" id="{AE967C7F-9DE3-4408-BC3F-58F48F8FE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0477" y="2719118"/>
            <a:ext cx="2728306" cy="3854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Петр Ильич Чайковский - Времена года- Осень">
            <a:hlinkClick r:id="" action="ppaction://media"/>
            <a:extLst>
              <a:ext uri="{FF2B5EF4-FFF2-40B4-BE49-F238E27FC236}">
                <a16:creationId xmlns:a16="http://schemas.microsoft.com/office/drawing/2014/main" id="{9C31C894-B292-4802-B51D-A0C12BD4D9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04660" y="352740"/>
            <a:ext cx="487363" cy="4873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88F7840-E986-4F78-A3E2-F0FCBF2B3197}"/>
              </a:ext>
            </a:extLst>
          </p:cNvPr>
          <p:cNvSpPr/>
          <p:nvPr/>
        </p:nvSpPr>
        <p:spPr>
          <a:xfrm>
            <a:off x="1803400" y="177096"/>
            <a:ext cx="6959600" cy="8972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Работа в парах: определите к какому дереву относятся листики и приклейте их.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76EF909-8754-4BA6-9C9C-494185ABBFB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9313" y="2562038"/>
            <a:ext cx="1585097" cy="18838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D33658C-33E0-46AA-91E9-FDCFA3DE5DBC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2384" y="4942025"/>
            <a:ext cx="1322947" cy="126198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1B9CC8D-E127-4493-A439-20DF94DFF4C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9758" y="1014827"/>
            <a:ext cx="1487553" cy="131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07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4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6E3723-E906-4411-8C51-A444CD4BA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226142"/>
            <a:ext cx="5306090" cy="1687325"/>
          </a:xfrm>
        </p:spPr>
        <p:txBody>
          <a:bodyPr>
            <a:norm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8077F07-DCCB-490D-8819-B6F0B4C0F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26790" y="1455174"/>
            <a:ext cx="7181235" cy="5176684"/>
          </a:xfrm>
        </p:spPr>
        <p:txBody>
          <a:bodyPr>
            <a:no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 мои предложения:</a:t>
            </a:r>
          </a:p>
          <a:p>
            <a:pPr marL="0" indent="0">
              <a:buNone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-Я понял, что…</a:t>
            </a:r>
          </a:p>
          <a:p>
            <a:pPr marL="0" indent="0">
              <a:buNone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-Было интересно…</a:t>
            </a:r>
          </a:p>
          <a:p>
            <a:pPr marL="0" indent="0">
              <a:buNone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-Было трудно…</a:t>
            </a:r>
          </a:p>
          <a:p>
            <a:pPr marL="0" indent="0">
              <a:buNone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-Мне захотелось…</a:t>
            </a:r>
          </a:p>
          <a:p>
            <a:pPr marL="0" indent="0">
              <a:buNone/>
            </a:pP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-У меня получилось…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A11E15-1001-46DF-8460-FCF5EC21DB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915" y="226142"/>
            <a:ext cx="5141743" cy="349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79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8C5454-A1D4-4E88-8A90-E212D6D45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745" y="1524000"/>
            <a:ext cx="8061855" cy="2362200"/>
          </a:xfrm>
        </p:spPr>
        <p:txBody>
          <a:bodyPr>
            <a:normAutofit/>
          </a:bodyPr>
          <a:lstStyle/>
          <a:p>
            <a:r>
              <a:rPr lang="ru-RU" sz="9600" dirty="0">
                <a:solidFill>
                  <a:srgbClr val="C00000"/>
                </a:solidFill>
              </a:rPr>
              <a:t>Молодцы!!!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2040826-7EEE-4023-8ED1-D9CDA611E0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90072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966</TotalTime>
  <Words>226</Words>
  <Application>Microsoft Office PowerPoint</Application>
  <PresentationFormat>Широкоэкранный</PresentationFormat>
  <Paragraphs>39</Paragraphs>
  <Slides>20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Arial</vt:lpstr>
      <vt:lpstr>Calibri</vt:lpstr>
      <vt:lpstr>Century Gothic</vt:lpstr>
      <vt:lpstr>Monotype Corsiva</vt:lpstr>
      <vt:lpstr>Times New Roman</vt:lpstr>
      <vt:lpstr>Wingdings 3</vt:lpstr>
      <vt:lpstr>Легкий дым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Русская красавица Стоит на поляне, В зелёной кофточке, В белом сарафане. </vt:lpstr>
      <vt:lpstr>Я из крошки-бочки вылез,  Корешки пустил и вырос,  Стал высок я и могуч,  Не боюсь ни гроз, ни туч, Я кормлю свиней и белок- Ничего. Что плод мой мелок. </vt:lpstr>
      <vt:lpstr>Листик на ладонь похож, осенью красив, пригож... Каждый в дерево влюблён,  потому что это ...</vt:lpstr>
      <vt:lpstr>Всё лето в зелени стояла, А осень в красный цвет зажгла, И гроздья множества кристаллов, Всех птиц на пир в сад позвала! Как оно называется, догадались? </vt:lpstr>
      <vt:lpstr>РЯБИНА</vt:lpstr>
      <vt:lpstr> </vt:lpstr>
      <vt:lpstr>Молодцы!!!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Енчик</dc:creator>
  <cp:lastModifiedBy>Александр Енчик</cp:lastModifiedBy>
  <cp:revision>2</cp:revision>
  <dcterms:created xsi:type="dcterms:W3CDTF">2021-10-18T09:45:07Z</dcterms:created>
  <dcterms:modified xsi:type="dcterms:W3CDTF">2022-01-24T09:06:14Z</dcterms:modified>
</cp:coreProperties>
</file>