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571" r:id="rId1"/>
  </p:sldMasterIdLst>
  <p:sldIdLst>
    <p:sldId id="260" r:id="rId2"/>
    <p:sldId id="273" r:id="rId3"/>
    <p:sldId id="272" r:id="rId4"/>
    <p:sldId id="261" r:id="rId5"/>
    <p:sldId id="274" r:id="rId6"/>
    <p:sldId id="275" r:id="rId7"/>
    <p:sldId id="267" r:id="rId8"/>
    <p:sldId id="276" r:id="rId9"/>
    <p:sldId id="278" r:id="rId10"/>
    <p:sldId id="277" r:id="rId11"/>
    <p:sldId id="279" r:id="rId12"/>
    <p:sldId id="266" r:id="rId13"/>
    <p:sldId id="268" r:id="rId14"/>
    <p:sldId id="269" r:id="rId15"/>
    <p:sldId id="270" r:id="rId16"/>
    <p:sldId id="271" r:id="rId17"/>
    <p:sldId id="28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115" d="100"/>
          <a:sy n="115" d="100"/>
        </p:scale>
        <p:origin x="31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E016143-E03C-4CFD-AFDC-14E5BDEA754C}"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38858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8C94063-DF36-4330-A365-08DA1FA5B7D6}"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01164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08A7C6C-0F39-4D70-8E8D-FE5B9C95FA73}"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1086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FCFA4AC-08CC-42CE-BD01-C191750A04EC}" type="datetimeFigureOut">
              <a:rPr lang="en-US" smtClean="0"/>
              <a:pPr/>
              <a:t>4/18/2021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08436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6890067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F170639-886C-4FCF-9EAB-ABB5DA3F3F4A}" type="datetimeFigureOut">
              <a:rPr lang="en-US" smtClean="0"/>
              <a:pPr/>
              <a:t>4/18/2021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96084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smtClean="0"/>
              <a:pPr/>
              <a:t>4/18/2021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02939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3789A-C914-4DB1-8815-80B5EC7335C5}" type="datetimeFigureOut">
              <a:rPr lang="en-US" smtClean="0"/>
              <a:pPr/>
              <a:t>4/18/2021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57865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704909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141743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3598992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52090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4758302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0E59FD0C-5451-4CA0-86AF-E70AE3279989}" type="datetimeFigureOut">
              <a:rPr lang="en-US" smtClean="0"/>
              <a:pPr/>
              <a:t>4/18/2021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7895450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033E54A-A8CA-48C1-9504-691B58049D29}"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02270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5F6C806-BBF7-471C-9527-881CE2266695}" type="datetimeFigureOut">
              <a:rPr lang="en-US" smtClean="0"/>
              <a:pPr/>
              <a:t>4/18/2021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69576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E59FD0C-5451-4CA0-86AF-E70AE3279989}" type="datetimeFigureOut">
              <a:rPr lang="en-US" smtClean="0"/>
              <a:pPr/>
              <a:t>4/18/2021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67725921"/>
      </p:ext>
    </p:extLst>
  </p:cSld>
  <p:clrMap bg1="lt1" tx1="dk1" bg2="lt2" tx2="dk2" accent1="accent1" accent2="accent2" accent3="accent3" accent4="accent4" accent5="accent5" accent6="accent6" hlink="hlink" folHlink="folHlink"/>
  <p:sldLayoutIdLst>
    <p:sldLayoutId id="2147484572" r:id="rId1"/>
    <p:sldLayoutId id="2147484573" r:id="rId2"/>
    <p:sldLayoutId id="2147484574" r:id="rId3"/>
    <p:sldLayoutId id="2147484575" r:id="rId4"/>
    <p:sldLayoutId id="2147484576" r:id="rId5"/>
    <p:sldLayoutId id="2147484577" r:id="rId6"/>
    <p:sldLayoutId id="2147484578" r:id="rId7"/>
    <p:sldLayoutId id="2147484579" r:id="rId8"/>
    <p:sldLayoutId id="2147484580" r:id="rId9"/>
    <p:sldLayoutId id="2147484581" r:id="rId10"/>
    <p:sldLayoutId id="2147484582" r:id="rId11"/>
    <p:sldLayoutId id="2147484583" r:id="rId12"/>
    <p:sldLayoutId id="2147484584" r:id="rId13"/>
    <p:sldLayoutId id="2147484585" r:id="rId14"/>
    <p:sldLayoutId id="2147484586" r:id="rId15"/>
    <p:sldLayoutId id="2147484587" r:id="rId16"/>
  </p:sldLayoutIdLst>
  <p:hf sldNum="0" hdr="0" ft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4.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27817" y="249382"/>
            <a:ext cx="4828955" cy="3399905"/>
          </a:xfrm>
        </p:spPr>
        <p:txBody>
          <a:bodyPr>
            <a:normAutofit fontScale="90000"/>
          </a:bodyPr>
          <a:lstStyle/>
          <a:p>
            <a:pPr algn="ctr"/>
            <a:r>
              <a:rPr lang="ru-RU" sz="3200" b="1" dirty="0" smtClean="0">
                <a:latin typeface="Times New Roman" panose="02020603050405020304" pitchFamily="18" charset="0"/>
                <a:cs typeface="Times New Roman" panose="02020603050405020304" pitchFamily="18" charset="0"/>
              </a:rPr>
              <a:t>Образовательный проект</a:t>
            </a:r>
            <a:r>
              <a:rPr lang="ru-RU" sz="3200" dirty="0" smtClean="0">
                <a:solidFill>
                  <a:srgbClr val="FF0000"/>
                </a:solidFill>
                <a:latin typeface="Times New Roman" panose="02020603050405020304" pitchFamily="18" charset="0"/>
                <a:cs typeface="Times New Roman" panose="02020603050405020304" pitchFamily="18" charset="0"/>
              </a:rPr>
              <a:t/>
            </a:r>
            <a:br>
              <a:rPr lang="ru-RU" sz="3200" dirty="0" smtClean="0">
                <a:solidFill>
                  <a:srgbClr val="FF0000"/>
                </a:solidFill>
                <a:latin typeface="Times New Roman" panose="02020603050405020304" pitchFamily="18" charset="0"/>
                <a:cs typeface="Times New Roman" panose="02020603050405020304" pitchFamily="18" charset="0"/>
              </a:rPr>
            </a:br>
            <a:r>
              <a:rPr lang="ru-RU" sz="3200" dirty="0">
                <a:solidFill>
                  <a:srgbClr val="FF0000"/>
                </a:solidFill>
                <a:latin typeface="Times New Roman" panose="02020603050405020304" pitchFamily="18" charset="0"/>
                <a:cs typeface="Times New Roman" panose="02020603050405020304" pitchFamily="18" charset="0"/>
              </a:rPr>
              <a:t/>
            </a:r>
            <a:br>
              <a:rPr lang="ru-RU" sz="3200" dirty="0">
                <a:solidFill>
                  <a:srgbClr val="FF0000"/>
                </a:solidFill>
                <a:latin typeface="Times New Roman" panose="02020603050405020304" pitchFamily="18" charset="0"/>
                <a:cs typeface="Times New Roman" panose="02020603050405020304" pitchFamily="18" charset="0"/>
              </a:rPr>
            </a:br>
            <a:r>
              <a:rPr lang="ru-RU" sz="3600" b="1" dirty="0" smtClean="0">
                <a:solidFill>
                  <a:srgbClr val="FF0000"/>
                </a:solidFill>
                <a:latin typeface="Times New Roman" panose="02020603050405020304" pitchFamily="18" charset="0"/>
                <a:cs typeface="Times New Roman" panose="02020603050405020304" pitchFamily="18" charset="0"/>
              </a:rPr>
              <a:t>« Чеченская республика краса Кавказа </a:t>
            </a:r>
            <a:r>
              <a:rPr lang="ru-RU" sz="3600" b="1" dirty="0" smtClean="0">
                <a:solidFill>
                  <a:srgbClr val="FF0000"/>
                </a:solidFill>
                <a:latin typeface="Times New Roman" panose="02020603050405020304" pitchFamily="18" charset="0"/>
                <a:cs typeface="Times New Roman" panose="02020603050405020304" pitchFamily="18" charset="0"/>
              </a:rPr>
              <a:t>»</a:t>
            </a:r>
            <a:r>
              <a:rPr lang="ru-RU" sz="3200" dirty="0" smtClean="0">
                <a:solidFill>
                  <a:srgbClr val="FF0000"/>
                </a:solidFill>
              </a:rPr>
              <a:t/>
            </a:r>
            <a:br>
              <a:rPr lang="ru-RU" sz="3200" dirty="0" smtClean="0">
                <a:solidFill>
                  <a:srgbClr val="FF0000"/>
                </a:solidFill>
              </a:rPr>
            </a:br>
            <a:r>
              <a:rPr lang="ru-RU" sz="3200" dirty="0">
                <a:solidFill>
                  <a:srgbClr val="FF0000"/>
                </a:solidFill>
              </a:rPr>
              <a:t/>
            </a:r>
            <a:br>
              <a:rPr lang="ru-RU" sz="3200" dirty="0">
                <a:solidFill>
                  <a:srgbClr val="FF0000"/>
                </a:solidFill>
              </a:rPr>
            </a:br>
            <a:r>
              <a:rPr lang="ru-RU" sz="3200" dirty="0" smtClean="0">
                <a:solidFill>
                  <a:srgbClr val="FF0000"/>
                </a:solidFill>
              </a:rPr>
              <a:t/>
            </a:r>
            <a:br>
              <a:rPr lang="ru-RU" sz="3200" dirty="0" smtClean="0">
                <a:solidFill>
                  <a:srgbClr val="FF0000"/>
                </a:solidFill>
              </a:rPr>
            </a:br>
            <a:endParaRPr lang="ru-RU" sz="3200" dirty="0">
              <a:solidFill>
                <a:srgbClr val="FF0000"/>
              </a:solidFill>
            </a:endParaRPr>
          </a:p>
        </p:txBody>
      </p:sp>
      <p:pic>
        <p:nvPicPr>
          <p:cNvPr id="1028" name="Picture 4" descr="ÐÐ¾ÑÐ¾Ð¶ÐµÐµ Ð¸Ð·Ð¾Ð±ÑÐ°Ð¶ÐµÐ½Ð¸Ðµ"/>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1677" b="21677"/>
          <a:stretch>
            <a:fillRect/>
          </a:stretch>
        </p:blipFill>
        <p:spPr bwMode="auto">
          <a:xfrm>
            <a:off x="683965" y="177765"/>
            <a:ext cx="5852666" cy="4269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Текст 3"/>
          <p:cNvSpPr>
            <a:spLocks noGrp="1"/>
          </p:cNvSpPr>
          <p:nvPr>
            <p:ph type="body" sz="half" idx="2"/>
          </p:nvPr>
        </p:nvSpPr>
        <p:spPr>
          <a:xfrm>
            <a:off x="7389512" y="4245199"/>
            <a:ext cx="4727622" cy="2371732"/>
          </a:xfrm>
        </p:spPr>
        <p:txBody>
          <a:bodyPr>
            <a:normAutofit/>
          </a:bodyPr>
          <a:lstStyle/>
          <a:p>
            <a:endParaRPr lang="ru-RU" sz="1050" dirty="0" smtClean="0"/>
          </a:p>
          <a:p>
            <a:pPr algn="l"/>
            <a:r>
              <a:rPr lang="ru-RU" sz="2400" dirty="0" smtClean="0">
                <a:solidFill>
                  <a:schemeClr val="tx1"/>
                </a:solidFill>
                <a:latin typeface="Times New Roman" panose="02020603050405020304" pitchFamily="18" charset="0"/>
                <a:cs typeface="Times New Roman" panose="02020603050405020304" pitchFamily="18" charset="0"/>
              </a:rPr>
              <a:t>Автор презентации: </a:t>
            </a:r>
          </a:p>
          <a:p>
            <a:pPr algn="l"/>
            <a:r>
              <a:rPr lang="ru-RU" sz="2400" dirty="0" err="1" smtClean="0">
                <a:solidFill>
                  <a:schemeClr val="tx1"/>
                </a:solidFill>
                <a:latin typeface="Times New Roman" panose="02020603050405020304" pitchFamily="18" charset="0"/>
                <a:cs typeface="Times New Roman" panose="02020603050405020304" pitchFamily="18" charset="0"/>
              </a:rPr>
              <a:t>Джавтханов</a:t>
            </a:r>
            <a:r>
              <a:rPr lang="ru-RU" sz="2400" dirty="0" smtClean="0">
                <a:solidFill>
                  <a:schemeClr val="tx1"/>
                </a:solidFill>
                <a:latin typeface="Times New Roman" panose="02020603050405020304" pitchFamily="18" charset="0"/>
                <a:cs typeface="Times New Roman" panose="02020603050405020304" pitchFamily="18" charset="0"/>
              </a:rPr>
              <a:t> Аслан Асламбекович  </a:t>
            </a:r>
          </a:p>
          <a:p>
            <a:pPr algn="l"/>
            <a:r>
              <a:rPr lang="ru-RU" sz="2400" dirty="0" smtClean="0">
                <a:solidFill>
                  <a:schemeClr val="tx1"/>
                </a:solidFill>
                <a:latin typeface="Times New Roman" panose="02020603050405020304" pitchFamily="18" charset="0"/>
                <a:cs typeface="Times New Roman" panose="02020603050405020304" pitchFamily="18" charset="0"/>
              </a:rPr>
              <a:t>Учитель географии </a:t>
            </a:r>
          </a:p>
          <a:p>
            <a:pPr algn="l"/>
            <a:r>
              <a:rPr lang="ru-RU" sz="2400" dirty="0" smtClean="0">
                <a:solidFill>
                  <a:schemeClr val="tx1"/>
                </a:solidFill>
                <a:latin typeface="Times New Roman" panose="02020603050405020304" pitchFamily="18" charset="0"/>
                <a:cs typeface="Times New Roman" panose="02020603050405020304" pitchFamily="18" charset="0"/>
              </a:rPr>
              <a:t> МБОУ  СШ №3  г. Курчалой   </a:t>
            </a:r>
          </a:p>
          <a:p>
            <a:endParaRPr lang="ru-RU" dirty="0"/>
          </a:p>
          <a:p>
            <a:endParaRPr lang="ru-RU" dirty="0" smtClean="0"/>
          </a:p>
          <a:p>
            <a:endParaRPr lang="ru-RU" dirty="0"/>
          </a:p>
          <a:p>
            <a:endParaRPr lang="ru-RU" dirty="0"/>
          </a:p>
        </p:txBody>
      </p:sp>
    </p:spTree>
    <p:extLst>
      <p:ext uri="{BB962C8B-B14F-4D97-AF65-F5344CB8AC3E}">
        <p14:creationId xmlns:p14="http://schemas.microsoft.com/office/powerpoint/2010/main" val="3615786505"/>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38941" y="685019"/>
            <a:ext cx="9905998" cy="4992574"/>
          </a:xfrm>
        </p:spPr>
        <p:txBody>
          <a:bodyPr>
            <a:normAutofit/>
          </a:bodyPr>
          <a:lstStyle/>
          <a:p>
            <a:pPr marL="571500" indent="-571500">
              <a:buFont typeface="Wingdings" panose="05000000000000000000" pitchFamily="2" charset="2"/>
              <a:buChar char="q"/>
            </a:pPr>
            <a:r>
              <a:rPr lang="ru-RU" b="1" dirty="0" smtClean="0">
                <a:solidFill>
                  <a:srgbClr val="00B050"/>
                </a:solidFill>
                <a:latin typeface="Times New Roman" panose="02020603050405020304" pitchFamily="18" charset="0"/>
                <a:cs typeface="Times New Roman" panose="02020603050405020304" pitchFamily="18" charset="0"/>
              </a:rPr>
              <a:t>Цели проекта</a:t>
            </a:r>
            <a:r>
              <a:rPr lang="ru-RU" dirty="0" smtClean="0">
                <a:solidFill>
                  <a:srgbClr val="00B050"/>
                </a:solidFill>
                <a:latin typeface="Times New Roman" panose="02020603050405020304" pitchFamily="18" charset="0"/>
                <a:cs typeface="Times New Roman" panose="02020603050405020304" pitchFamily="18" charset="0"/>
              </a:rPr>
              <a:t/>
            </a:r>
            <a:br>
              <a:rPr lang="ru-RU" dirty="0" smtClean="0">
                <a:solidFill>
                  <a:srgbClr val="00B050"/>
                </a:solidFill>
                <a:latin typeface="Times New Roman" panose="02020603050405020304" pitchFamily="18" charset="0"/>
                <a:cs typeface="Times New Roman" panose="02020603050405020304" pitchFamily="18" charset="0"/>
              </a:rPr>
            </a:br>
            <a:r>
              <a:rPr lang="ru-RU" dirty="0" smtClean="0">
                <a:solidFill>
                  <a:srgbClr val="00B050"/>
                </a:solidFill>
                <a:latin typeface="Times New Roman" panose="02020603050405020304" pitchFamily="18" charset="0"/>
                <a:cs typeface="Times New Roman" panose="02020603050405020304" pitchFamily="18" charset="0"/>
              </a:rPr>
              <a:t/>
            </a:r>
            <a:br>
              <a:rPr lang="ru-RU" dirty="0" smtClean="0">
                <a:solidFill>
                  <a:srgbClr val="00B050"/>
                </a:solidFill>
                <a:latin typeface="Times New Roman" panose="02020603050405020304" pitchFamily="18" charset="0"/>
                <a:cs typeface="Times New Roman" panose="02020603050405020304" pitchFamily="18" charset="0"/>
              </a:rPr>
            </a:br>
            <a:r>
              <a:rPr lang="ru-RU" sz="3100" dirty="0" smtClean="0">
                <a:solidFill>
                  <a:srgbClr val="00B050"/>
                </a:solidFill>
                <a:latin typeface="Times New Roman" panose="02020603050405020304" pitchFamily="18" charset="0"/>
                <a:cs typeface="Times New Roman" panose="02020603050405020304" pitchFamily="18" charset="0"/>
              </a:rPr>
              <a:t>1.Организация экскурсий для детей в школах с 5-11 классы.</a:t>
            </a:r>
            <a:br>
              <a:rPr lang="ru-RU" sz="3100" dirty="0" smtClean="0">
                <a:solidFill>
                  <a:srgbClr val="00B050"/>
                </a:solidFill>
                <a:latin typeface="Times New Roman" panose="02020603050405020304" pitchFamily="18" charset="0"/>
                <a:cs typeface="Times New Roman" panose="02020603050405020304" pitchFamily="18" charset="0"/>
              </a:rPr>
            </a:br>
            <a:r>
              <a:rPr lang="ru-RU" sz="3100" dirty="0" smtClean="0">
                <a:solidFill>
                  <a:srgbClr val="00B050"/>
                </a:solidFill>
                <a:latin typeface="Times New Roman" panose="02020603050405020304" pitchFamily="18" charset="0"/>
                <a:cs typeface="Times New Roman" panose="02020603050405020304" pitchFamily="18" charset="0"/>
              </a:rPr>
              <a:t/>
            </a:r>
            <a:br>
              <a:rPr lang="ru-RU" sz="3100" dirty="0" smtClean="0">
                <a:solidFill>
                  <a:srgbClr val="00B050"/>
                </a:solidFill>
                <a:latin typeface="Times New Roman" panose="02020603050405020304" pitchFamily="18" charset="0"/>
                <a:cs typeface="Times New Roman" panose="02020603050405020304" pitchFamily="18" charset="0"/>
              </a:rPr>
            </a:br>
            <a:r>
              <a:rPr lang="ru-RU" sz="3100" dirty="0" smtClean="0">
                <a:solidFill>
                  <a:srgbClr val="00B050"/>
                </a:solidFill>
                <a:latin typeface="Times New Roman" panose="02020603050405020304" pitchFamily="18" charset="0"/>
                <a:cs typeface="Times New Roman" panose="02020603050405020304" pitchFamily="18" charset="0"/>
              </a:rPr>
              <a:t>2.Обратить внимание на окружающий нас мир, который постепенно гибнет вокруг нас.</a:t>
            </a:r>
            <a:br>
              <a:rPr lang="ru-RU" sz="3100" dirty="0" smtClean="0">
                <a:solidFill>
                  <a:srgbClr val="00B050"/>
                </a:solidFill>
                <a:latin typeface="Times New Roman" panose="02020603050405020304" pitchFamily="18" charset="0"/>
                <a:cs typeface="Times New Roman" panose="02020603050405020304" pitchFamily="18" charset="0"/>
              </a:rPr>
            </a:br>
            <a:r>
              <a:rPr lang="ru-RU" sz="3100" dirty="0" smtClean="0">
                <a:solidFill>
                  <a:srgbClr val="00B050"/>
                </a:solidFill>
                <a:latin typeface="Times New Roman" panose="02020603050405020304" pitchFamily="18" charset="0"/>
                <a:cs typeface="Times New Roman" panose="02020603050405020304" pitchFamily="18" charset="0"/>
              </a:rPr>
              <a:t/>
            </a:r>
            <a:br>
              <a:rPr lang="ru-RU" sz="3100" dirty="0" smtClean="0">
                <a:solidFill>
                  <a:srgbClr val="00B050"/>
                </a:solidFill>
                <a:latin typeface="Times New Roman" panose="02020603050405020304" pitchFamily="18" charset="0"/>
                <a:cs typeface="Times New Roman" panose="02020603050405020304" pitchFamily="18" charset="0"/>
              </a:rPr>
            </a:br>
            <a:r>
              <a:rPr lang="ru-RU" sz="3100" dirty="0" smtClean="0">
                <a:solidFill>
                  <a:srgbClr val="00B050"/>
                </a:solidFill>
                <a:latin typeface="Times New Roman" panose="02020603050405020304" pitchFamily="18" charset="0"/>
                <a:cs typeface="Times New Roman" panose="02020603050405020304" pitchFamily="18" charset="0"/>
              </a:rPr>
              <a:t>3. Какие меры нужно принять для </a:t>
            </a:r>
            <a:r>
              <a:rPr lang="ru-RU" sz="3100" dirty="0">
                <a:solidFill>
                  <a:srgbClr val="00B050"/>
                </a:solidFill>
                <a:latin typeface="Times New Roman" panose="02020603050405020304" pitchFamily="18" charset="0"/>
                <a:cs typeface="Times New Roman" panose="02020603050405020304" pitchFamily="18" charset="0"/>
              </a:rPr>
              <a:t>предотвращения</a:t>
            </a:r>
            <a:r>
              <a:rPr lang="ru-RU" sz="3100" dirty="0" smtClean="0">
                <a:solidFill>
                  <a:srgbClr val="00B050"/>
                </a:solidFill>
                <a:latin typeface="Times New Roman" panose="02020603050405020304" pitchFamily="18" charset="0"/>
                <a:cs typeface="Times New Roman" panose="02020603050405020304" pitchFamily="18" charset="0"/>
              </a:rPr>
              <a:t> гибели флоры и фауны.</a:t>
            </a:r>
            <a:endParaRPr lang="ru-RU" sz="3100" dirty="0">
              <a:solidFill>
                <a:srgbClr val="00B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071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77440" y="515390"/>
            <a:ext cx="8886102" cy="5885410"/>
          </a:xfrm>
        </p:spPr>
        <p:txBody>
          <a:bodyPr>
            <a:normAutofit fontScale="90000"/>
          </a:bodyPr>
          <a:lstStyle/>
          <a:p>
            <a:pPr marL="571500" indent="-571500">
              <a:lnSpc>
                <a:spcPct val="150000"/>
              </a:lnSpc>
              <a:buFont typeface="Wingdings" panose="05000000000000000000" pitchFamily="2" charset="2"/>
              <a:buChar char="q"/>
            </a:pPr>
            <a:r>
              <a:rPr lang="ru-RU" b="1" dirty="0" smtClean="0">
                <a:solidFill>
                  <a:srgbClr val="00B0F0"/>
                </a:solidFill>
                <a:latin typeface="Arial Narrow" panose="020B0606020202030204" pitchFamily="34" charset="0"/>
                <a:cs typeface="Times New Roman" panose="02020603050405020304" pitchFamily="18" charset="0"/>
              </a:rPr>
              <a:t>Задачи проекта: </a:t>
            </a:r>
            <a:br>
              <a:rPr lang="ru-RU" b="1" dirty="0" smtClean="0">
                <a:solidFill>
                  <a:srgbClr val="00B0F0"/>
                </a:solidFill>
                <a:latin typeface="Arial Narrow" panose="020B0606020202030204" pitchFamily="34"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1.Всестороннее изучение природы своей родины.</a:t>
            </a:r>
            <a:br>
              <a:rPr lang="ru-RU" sz="2400" dirty="0" smtClean="0">
                <a:solidFill>
                  <a:srgbClr val="00B0F0"/>
                </a:solidFill>
                <a:latin typeface="Times New Roman" panose="02020603050405020304" pitchFamily="18"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2.Повышение уровня самооценки детей и       взаимопомощи, получение удовольствия от увиденного и патриотизм.</a:t>
            </a:r>
            <a:br>
              <a:rPr lang="ru-RU" sz="2400" dirty="0" smtClean="0">
                <a:solidFill>
                  <a:srgbClr val="00B0F0"/>
                </a:solidFill>
                <a:latin typeface="Times New Roman" panose="02020603050405020304" pitchFamily="18"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3.Вовлечение в изучение предметов в школах связанных с природой, с растительностью и историей.</a:t>
            </a:r>
            <a:br>
              <a:rPr lang="ru-RU" sz="2400" dirty="0" smtClean="0">
                <a:solidFill>
                  <a:srgbClr val="00B0F0"/>
                </a:solidFill>
                <a:latin typeface="Times New Roman" panose="02020603050405020304" pitchFamily="18"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4. Посещение достопримечательностей в горных местностях так и на равнинах.</a:t>
            </a:r>
            <a:br>
              <a:rPr lang="ru-RU" sz="2400" dirty="0" smtClean="0">
                <a:solidFill>
                  <a:srgbClr val="00B0F0"/>
                </a:solidFill>
                <a:latin typeface="Times New Roman" panose="02020603050405020304" pitchFamily="18"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5.Улучщение здоровья детей выезжая на природу, изучая реки, озера, болота, равнины, горы.</a:t>
            </a:r>
            <a:br>
              <a:rPr lang="ru-RU" sz="2400" dirty="0" smtClean="0">
                <a:solidFill>
                  <a:srgbClr val="00B0F0"/>
                </a:solidFill>
                <a:latin typeface="Times New Roman" panose="02020603050405020304" pitchFamily="18" charset="0"/>
                <a:cs typeface="Times New Roman" panose="02020603050405020304" pitchFamily="18" charset="0"/>
              </a:rPr>
            </a:br>
            <a:r>
              <a:rPr lang="ru-RU" sz="2400" dirty="0" smtClean="0">
                <a:solidFill>
                  <a:srgbClr val="00B0F0"/>
                </a:solidFill>
                <a:latin typeface="Times New Roman" panose="02020603050405020304" pitchFamily="18" charset="0"/>
                <a:cs typeface="Times New Roman" panose="02020603050405020304" pitchFamily="18" charset="0"/>
              </a:rPr>
              <a:t>6.Изучение флоры и фауны своей родины.</a:t>
            </a:r>
            <a:endParaRPr lang="ru-RU"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5157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05247" y="757282"/>
            <a:ext cx="10386753" cy="2592747"/>
          </a:xfrm>
        </p:spPr>
        <p:txBody>
          <a:bodyPr>
            <a:noAutofit/>
          </a:bodyPr>
          <a:lstStyle/>
          <a:p>
            <a:pPr marL="0" indent="0">
              <a:buNone/>
            </a:pPr>
            <a:r>
              <a:rPr lang="ru-RU" b="1" i="1" u="sng" dirty="0">
                <a:solidFill>
                  <a:srgbClr val="00B050"/>
                </a:solidFill>
                <a:latin typeface="Times New Roman" panose="02020603050405020304" pitchFamily="18" charset="0"/>
                <a:cs typeface="Times New Roman" panose="02020603050405020304" pitchFamily="18" charset="0"/>
              </a:rPr>
              <a:t>География </a:t>
            </a:r>
            <a:r>
              <a:rPr lang="ru-RU" dirty="0">
                <a:solidFill>
                  <a:srgbClr val="00B050"/>
                </a:solidFill>
                <a:latin typeface="Times New Roman" panose="02020603050405020304" pitchFamily="18" charset="0"/>
                <a:cs typeface="Times New Roman" panose="02020603050405020304" pitchFamily="18" charset="0"/>
              </a:rPr>
              <a:t> </a:t>
            </a:r>
            <a:r>
              <a:rPr lang="ru-RU" dirty="0" smtClean="0">
                <a:solidFill>
                  <a:srgbClr val="00B050"/>
                </a:solidFill>
                <a:latin typeface="Times New Roman" panose="02020603050405020304" pitchFamily="18" charset="0"/>
                <a:cs typeface="Times New Roman" panose="02020603050405020304" pitchFamily="18" charset="0"/>
              </a:rPr>
              <a:t>- наука</a:t>
            </a:r>
            <a:r>
              <a:rPr lang="ru-RU" dirty="0">
                <a:solidFill>
                  <a:srgbClr val="00B050"/>
                </a:solidFill>
                <a:latin typeface="Times New Roman" panose="02020603050405020304" pitchFamily="18" charset="0"/>
                <a:cs typeface="Times New Roman" panose="02020603050405020304" pitchFamily="18" charset="0"/>
              </a:rPr>
              <a:t>, которую изучают от маленьких </a:t>
            </a:r>
            <a:r>
              <a:rPr lang="ru-RU" dirty="0" smtClean="0">
                <a:solidFill>
                  <a:srgbClr val="00B050"/>
                </a:solidFill>
                <a:latin typeface="Times New Roman" panose="02020603050405020304" pitchFamily="18" charset="0"/>
                <a:cs typeface="Times New Roman" panose="02020603050405020304" pitchFamily="18" charset="0"/>
              </a:rPr>
              <a:t>школьников </a:t>
            </a:r>
            <a:r>
              <a:rPr lang="ru-RU" dirty="0">
                <a:solidFill>
                  <a:srgbClr val="00B050"/>
                </a:solidFill>
                <a:latin typeface="Times New Roman" panose="02020603050405020304" pitchFamily="18" charset="0"/>
                <a:cs typeface="Times New Roman" panose="02020603050405020304" pitchFamily="18" charset="0"/>
              </a:rPr>
              <a:t>до </a:t>
            </a:r>
            <a:r>
              <a:rPr lang="ru-RU" dirty="0" smtClean="0">
                <a:solidFill>
                  <a:srgbClr val="00B050"/>
                </a:solidFill>
                <a:latin typeface="Times New Roman" panose="02020603050405020304" pitchFamily="18" charset="0"/>
                <a:cs typeface="Times New Roman" panose="02020603050405020304" pitchFamily="18" charset="0"/>
              </a:rPr>
              <a:t>выдающихся учёных. На каком материке земного шара мы живем, где находится на карте наша родина, какими реками, озерами, водопадами и полезными ископаемыми богата наша родина, что </a:t>
            </a:r>
            <a:r>
              <a:rPr lang="ru-RU" dirty="0">
                <a:solidFill>
                  <a:srgbClr val="00B050"/>
                </a:solidFill>
                <a:latin typeface="Times New Roman" panose="02020603050405020304" pitchFamily="18" charset="0"/>
                <a:cs typeface="Times New Roman" panose="02020603050405020304" pitchFamily="18" charset="0"/>
              </a:rPr>
              <a:t>там за горизонтом, какие люди живут за высокими горами, есть ли за горами другие </a:t>
            </a:r>
            <a:r>
              <a:rPr lang="ru-RU" dirty="0" smtClean="0">
                <a:solidFill>
                  <a:srgbClr val="00B050"/>
                </a:solidFill>
                <a:latin typeface="Times New Roman" panose="02020603050405020304" pitchFamily="18" charset="0"/>
                <a:cs typeface="Times New Roman" panose="02020603050405020304" pitchFamily="18" charset="0"/>
              </a:rPr>
              <a:t>страны, как человек губит природы, как сохранить чистым наш мир? </a:t>
            </a:r>
          </a:p>
          <a:p>
            <a:pPr marL="0" indent="0">
              <a:buNone/>
            </a:pPr>
            <a:r>
              <a:rPr lang="ru-RU" dirty="0" smtClean="0">
                <a:solidFill>
                  <a:srgbClr val="00B050"/>
                </a:solidFill>
                <a:latin typeface="Times New Roman" panose="02020603050405020304" pitchFamily="18" charset="0"/>
                <a:cs typeface="Times New Roman" panose="02020603050405020304" pitchFamily="18" charset="0"/>
              </a:rPr>
              <a:t>Эти и многие другие вопросы </a:t>
            </a:r>
            <a:r>
              <a:rPr lang="ru-RU" dirty="0">
                <a:solidFill>
                  <a:srgbClr val="00B050"/>
                </a:solidFill>
                <a:latin typeface="Times New Roman" panose="02020603050405020304" pitchFamily="18" charset="0"/>
                <a:cs typeface="Times New Roman" panose="02020603050405020304" pitchFamily="18" charset="0"/>
              </a:rPr>
              <a:t>всегда волновали и волнуют воображение </a:t>
            </a:r>
            <a:r>
              <a:rPr lang="ru-RU" dirty="0" smtClean="0">
                <a:solidFill>
                  <a:srgbClr val="00B050"/>
                </a:solidFill>
                <a:latin typeface="Times New Roman" panose="02020603050405020304" pitchFamily="18" charset="0"/>
                <a:cs typeface="Times New Roman" panose="02020603050405020304" pitchFamily="18" charset="0"/>
              </a:rPr>
              <a:t>людей в частности и школьников. </a:t>
            </a:r>
          </a:p>
          <a:p>
            <a:pPr marL="0" indent="0">
              <a:buNone/>
            </a:pPr>
            <a:r>
              <a:rPr lang="ru-RU" dirty="0" smtClean="0">
                <a:solidFill>
                  <a:srgbClr val="00B050"/>
                </a:solidFill>
                <a:latin typeface="Times New Roman" panose="02020603050405020304" pitchFamily="18" charset="0"/>
                <a:cs typeface="Times New Roman" panose="02020603050405020304" pitchFamily="18" charset="0"/>
              </a:rPr>
              <a:t>География дает ответы на все эти  и многие другие вопросы. </a:t>
            </a:r>
            <a:endParaRPr lang="ru-RU" dirty="0">
              <a:solidFill>
                <a:srgbClr val="00B050"/>
              </a:solidFill>
              <a:latin typeface="Times New Roman" panose="02020603050405020304" pitchFamily="18" charset="0"/>
              <a:cs typeface="Times New Roman" panose="02020603050405020304" pitchFamily="18" charset="0"/>
            </a:endParaRPr>
          </a:p>
        </p:txBody>
      </p:sp>
      <p:pic>
        <p:nvPicPr>
          <p:cNvPr id="2054" name="Picture 6" descr="ÐÐ°ÑÑÐ¸Ð½ÐºÐ¸ Ð¿Ð¾ Ð·Ð°Ð¿ÑÐ¾ÑÑ Ð¿ÑÐ¸ÑÐ¾Ð´Ð° ÑÐµÑÐµÐ½ÑÐºÐ¾Ð¹ ÑÐµÑÐ¿ÑÐ±Ð»Ð¸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4684" y="3200401"/>
            <a:ext cx="7755774" cy="3308464"/>
          </a:xfrm>
          <a:prstGeom prst="rect">
            <a:avLst/>
          </a:prstGeom>
          <a:solidFill>
            <a:srgbClr val="FFFFFF">
              <a:shade val="85000"/>
            </a:srgbClr>
          </a:solidFill>
          <a:ln w="101600" cap="sq">
            <a:solidFill>
              <a:srgbClr val="FFFF00"/>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35885991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ÐÐ°ÑÑÐ¸Ð½ÐºÐ¸ Ð¿Ð¾ Ð·Ð°Ð¿ÑÐ¾ÑÑ Ð¿ÑÐ¸ÑÐ¾Ð´Ð° ÑÐµÑÐµÐ½ÑÐºÐ¾Ð¹ ÑÐµÑÐ¿ÑÐ±Ð»Ð¸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264" y="170930"/>
            <a:ext cx="4707372" cy="317078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4102" name="Picture 6" descr="ÐÐ¾ÑÐ¾Ð¶ÐµÐµ Ð¸Ð·Ð¾Ð±ÑÐ°Ð¶ÐµÐ½Ð¸Ð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9440" y="3653444"/>
            <a:ext cx="5070763" cy="2988426"/>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4104" name="Picture 8" descr="ÐÐ°ÑÑÐ¸Ð½ÐºÐ¸ Ð¿Ð¾ Ð·Ð°Ð¿ÑÐ¾ÑÑ Ð¿ÑÐ¸ÑÐ¾Ð´Ð° ÑÐµÑÐµÐ½ÑÐºÐ¾Ð¹ ÑÐµÑÐ¿ÑÐ±Ð»Ð¸Ðº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264" y="3653444"/>
            <a:ext cx="6403169" cy="298842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4106" name="Picture 10" descr="ÐÐ°ÑÑÐ¸Ð½ÐºÐ¸ Ð¿Ð¾ Ð·Ð°Ð¿ÑÐ¾ÑÑ Ð¿ÑÐ¸ÑÐ¾Ð´Ð° ÑÐµÑÐµÐ½ÑÐºÐ¾Ð¹ ÑÐµÑÐ¿ÑÐ±Ð»Ð¸ÐºÐ¸"/>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1277" y="170930"/>
            <a:ext cx="6768927" cy="317078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0178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6989" y="157942"/>
            <a:ext cx="10016836" cy="2344189"/>
          </a:xfrm>
        </p:spPr>
        <p:txBody>
          <a:bodyPr>
            <a:normAutofit/>
          </a:bodyPr>
          <a:lstStyle/>
          <a:p>
            <a:r>
              <a:rPr lang="ru-RU" sz="2000" dirty="0"/>
              <a:t>В нашей республике </a:t>
            </a:r>
            <a:r>
              <a:rPr lang="ru-RU" sz="2000" dirty="0" smtClean="0"/>
              <a:t>есть </a:t>
            </a:r>
            <a:r>
              <a:rPr lang="ru-RU" sz="2000" dirty="0"/>
              <a:t>много прекрасных мест, которые можно рассматривать</a:t>
            </a:r>
            <a:r>
              <a:rPr lang="ru-RU" sz="2000" dirty="0" smtClean="0"/>
              <a:t>, любоваться, </a:t>
            </a:r>
            <a:r>
              <a:rPr lang="ru-RU" sz="2000" dirty="0"/>
              <a:t>дать детям возможность заняться изучением этой природы, климата, растениями, животными, реками , озерами, </a:t>
            </a:r>
            <a:r>
              <a:rPr lang="ru-RU" sz="2000" dirty="0" smtClean="0"/>
              <a:t>водопады, горами, полезными ископаемыми </a:t>
            </a:r>
            <a:r>
              <a:rPr lang="ru-RU" sz="2000" dirty="0"/>
              <a:t>и многими другими богатствами нашей республики. </a:t>
            </a:r>
            <a:r>
              <a:rPr lang="ru-RU" sz="2000" dirty="0" smtClean="0"/>
              <a:t>Ведь Многие </a:t>
            </a:r>
            <a:r>
              <a:rPr lang="ru-RU" sz="2000" dirty="0"/>
              <a:t>дети и не знают какими природными богатствами богата </a:t>
            </a:r>
            <a:r>
              <a:rPr lang="ru-RU" sz="2000" dirty="0" smtClean="0"/>
              <a:t>родина, </a:t>
            </a:r>
            <a:r>
              <a:rPr lang="ru-RU" sz="2000" dirty="0"/>
              <a:t>но очень интересуются и хотят это знать.</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86990" y="2848494"/>
            <a:ext cx="9567948" cy="37782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343111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6934" y="257694"/>
            <a:ext cx="10464834" cy="2527069"/>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fontScale="90000"/>
          </a:bodyPr>
          <a:lstStyle/>
          <a:p>
            <a:r>
              <a:rPr lang="ru-RU" sz="1800" b="1" i="1" u="sng" dirty="0"/>
              <a:t>Полезные </a:t>
            </a:r>
            <a:r>
              <a:rPr lang="ru-RU" sz="1800" b="1" i="1" u="sng" dirty="0" smtClean="0"/>
              <a:t>ископаемые </a:t>
            </a:r>
            <a:r>
              <a:rPr lang="ru-RU" sz="1800" dirty="0" smtClean="0"/>
              <a:t>- </a:t>
            </a:r>
            <a:r>
              <a:rPr lang="ru-RU" sz="1800" b="0" dirty="0"/>
              <a:t>добываемые в регионе, не исчерпываются нефтью и газом. Для нужд строительной индустрии в достаточном количестве имеются запасы песчаников, кварцевых песков, минеральных красителей, известняка-ракушечника. На Чеченской равнине находятся месторождения гончарных и черепично-кирпичных глин. Горные районы богаты известняками, доломитами, гипсами и цементными мергелями. Чеченские известняки отличаются красивой расцветкой и легкостью обработки, поэтому часто используются в строительстве в качестве облицовочного материала. Ангидриты и гипсы, основные месторождения которых сосредоточены в междуречье Гехи и </a:t>
            </a:r>
            <a:r>
              <a:rPr lang="ru-RU" sz="1800" b="0" dirty="0" err="1"/>
              <a:t>Шаро</a:t>
            </a:r>
            <a:r>
              <a:rPr lang="ru-RU" sz="1800" b="0" dirty="0"/>
              <a:t>-Аргуна, используются как поделочный камень.</a:t>
            </a:r>
          </a:p>
        </p:txBody>
      </p:sp>
      <p:pic>
        <p:nvPicPr>
          <p:cNvPr id="6" name="Объект 5"/>
          <p:cNvPicPr>
            <a:picLocks noGrp="1" noChangeAspect="1"/>
          </p:cNvPicPr>
          <p:nvPr>
            <p:ph idx="1"/>
          </p:nvPr>
        </p:nvPicPr>
        <p:blipFill rotWithShape="1">
          <a:blip r:embed="rId2">
            <a:extLst>
              <a:ext uri="{28A0092B-C50C-407E-A947-70E740481C1C}">
                <a14:useLocalDpi xmlns:a14="http://schemas.microsoft.com/office/drawing/2010/main" val="0"/>
              </a:ext>
            </a:extLst>
          </a:blip>
          <a:stretch/>
        </p:blipFill>
        <p:spPr>
          <a:xfrm>
            <a:off x="6322320" y="2784763"/>
            <a:ext cx="5805949" cy="3451887"/>
          </a:xfrm>
          <a:prstGeom prst="rect">
            <a:avLst/>
          </a:prstGeom>
          <a:solidFill>
            <a:srgbClr val="FFFFFF">
              <a:shade val="85000"/>
            </a:srgbClr>
          </a:solidFill>
          <a:ln w="190500" cap="sq">
            <a:solidFill>
              <a:srgbClr val="FFC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718" y="3220098"/>
            <a:ext cx="5627904" cy="3269034"/>
          </a:xfrm>
          <a:prstGeom prst="rect">
            <a:avLst/>
          </a:prstGeom>
          <a:solidFill>
            <a:srgbClr val="FFFFFF">
              <a:shade val="85000"/>
            </a:srgbClr>
          </a:solidFill>
          <a:ln w="190500" cap="sq">
            <a:solidFill>
              <a:srgbClr val="FF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056429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13411" y="556952"/>
            <a:ext cx="10631977" cy="6201295"/>
          </a:xfrm>
        </p:spPr>
        <p:txBody>
          <a:bodyPr>
            <a:noAutofit/>
          </a:bodyPr>
          <a:lstStyle/>
          <a:p>
            <a:pPr algn="ctr"/>
            <a:r>
              <a:rPr lang="ru-RU" sz="1800" b="1" dirty="0" smtClean="0">
                <a:solidFill>
                  <a:srgbClr val="00B050"/>
                </a:solidFill>
                <a:latin typeface="Times New Roman" panose="02020603050405020304" pitchFamily="18" charset="0"/>
                <a:cs typeface="Times New Roman" panose="02020603050405020304" pitchFamily="18" charset="0"/>
              </a:rPr>
              <a:t> </a:t>
            </a:r>
            <a:r>
              <a:rPr lang="ru-RU" sz="1800" b="1" dirty="0">
                <a:solidFill>
                  <a:srgbClr val="00B050"/>
                </a:solidFill>
                <a:latin typeface="Times New Roman" panose="02020603050405020304" pitchFamily="18" charset="0"/>
                <a:cs typeface="Times New Roman" panose="02020603050405020304" pitchFamily="18" charset="0"/>
              </a:rPr>
              <a:t>Флора </a:t>
            </a:r>
            <a:r>
              <a:rPr lang="ru-RU" sz="1800" b="1" dirty="0" smtClean="0">
                <a:solidFill>
                  <a:srgbClr val="00B050"/>
                </a:solidFill>
                <a:latin typeface="Times New Roman" panose="02020603050405020304" pitchFamily="18" charset="0"/>
                <a:cs typeface="Times New Roman" panose="02020603050405020304" pitchFamily="18" charset="0"/>
              </a:rPr>
              <a:t/>
            </a:r>
            <a:br>
              <a:rPr lang="ru-RU" sz="1800" b="1" dirty="0" smtClean="0">
                <a:solidFill>
                  <a:srgbClr val="00B050"/>
                </a:solidFill>
                <a:latin typeface="Times New Roman" panose="02020603050405020304" pitchFamily="18" charset="0"/>
                <a:cs typeface="Times New Roman" panose="02020603050405020304" pitchFamily="18" charset="0"/>
              </a:rPr>
            </a:br>
            <a:r>
              <a:rPr lang="ru-RU" sz="1800" dirty="0" smtClean="0">
                <a:latin typeface="Arial Narrow" panose="020B0606020202030204" pitchFamily="34" charset="0"/>
                <a:cs typeface="Times New Roman" panose="02020603050405020304" pitchFamily="18" charset="0"/>
              </a:rPr>
              <a:t/>
            </a:r>
            <a:br>
              <a:rPr lang="ru-RU" sz="1800" dirty="0" smtClean="0">
                <a:latin typeface="Arial Narrow" panose="020B0606020202030204" pitchFamily="34"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На </a:t>
            </a:r>
            <a:r>
              <a:rPr lang="ru-RU" sz="1800" dirty="0" err="1">
                <a:latin typeface="Times New Roman" panose="02020603050405020304" pitchFamily="18" charset="0"/>
                <a:cs typeface="Times New Roman" panose="02020603050405020304" pitchFamily="18" charset="0"/>
              </a:rPr>
              <a:t>Терско-Кумской</a:t>
            </a:r>
            <a:r>
              <a:rPr lang="ru-RU" sz="1800" dirty="0">
                <a:latin typeface="Times New Roman" panose="02020603050405020304" pitchFamily="18" charset="0"/>
                <a:cs typeface="Times New Roman" panose="02020603050405020304" pitchFamily="18" charset="0"/>
              </a:rPr>
              <a:t> низменности распространены полынно-солянковые растительные формации; на более увлаженных участках - типчаково-ковыльная сухая степь, местами по понижениям на песках - сообщества кустарников (лоха, боярышника и др.). На Чеченской равнине - степная и лесостепная растительность. В горах выше 1800-2200 м - субальпийские и альпийские луга. В степи и лесостепи много грызунов, пресмыкающихся; из птиц - дрофа, дикие утки, гуси, по долинам рек - кавказский фазан. В горах обитают каменная и лесная куницы, бурый медведь, кабан, тур, косуля, лесной кот, волк, серна, барсук. На альпийских лугах - черноголовый гриф, горная индейка (улар), кавказский тетерев, </a:t>
            </a:r>
            <a:r>
              <a:rPr lang="ru-RU" sz="1800" dirty="0" err="1">
                <a:latin typeface="Times New Roman" panose="02020603050405020304" pitchFamily="18" charset="0"/>
                <a:cs typeface="Times New Roman" panose="02020603050405020304" pitchFamily="18" charset="0"/>
              </a:rPr>
              <a:t>кам</a:t>
            </a:r>
            <a:r>
              <a:rPr lang="ru-RU" sz="1800" dirty="0">
                <a:latin typeface="Times New Roman" panose="02020603050405020304" pitchFamily="18" charset="0"/>
                <a:cs typeface="Times New Roman" panose="02020603050405020304" pitchFamily="18" charset="0"/>
              </a:rPr>
              <a:t>. куропатка (</a:t>
            </a:r>
            <a:r>
              <a:rPr lang="ru-RU" sz="1800" dirty="0" err="1">
                <a:latin typeface="Times New Roman" panose="02020603050405020304" pitchFamily="18" charset="0"/>
                <a:cs typeface="Times New Roman" panose="02020603050405020304" pitchFamily="18" charset="0"/>
              </a:rPr>
              <a:t>кеклик</a:t>
            </a:r>
            <a:r>
              <a:rPr lang="ru-RU" sz="1800" dirty="0">
                <a:latin typeface="Times New Roman" panose="02020603050405020304" pitchFamily="18" charset="0"/>
                <a:cs typeface="Times New Roman" panose="02020603050405020304" pitchFamily="18" charset="0"/>
              </a:rPr>
              <a:t>).</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В Красную книгу России занесены: 46 растений и 40 животных и птиц, обитающих в республике. Растения: тис ягодный, Вероника </a:t>
            </a:r>
            <a:r>
              <a:rPr lang="ru-RU" sz="1800" dirty="0" err="1">
                <a:latin typeface="Times New Roman" panose="02020603050405020304" pitchFamily="18" charset="0"/>
                <a:cs typeface="Times New Roman" panose="02020603050405020304" pitchFamily="18" charset="0"/>
              </a:rPr>
              <a:t>богосская</a:t>
            </a:r>
            <a:r>
              <a:rPr lang="ru-RU" sz="1800" dirty="0">
                <a:latin typeface="Times New Roman" panose="02020603050405020304" pitchFamily="18" charset="0"/>
                <a:cs typeface="Times New Roman" panose="02020603050405020304" pitchFamily="18" charset="0"/>
              </a:rPr>
              <a:t>, плющ Пастухова, береза Радде, хмелеграб обыкновенный, </a:t>
            </a:r>
            <a:r>
              <a:rPr lang="ru-RU" sz="1800" dirty="0" err="1">
                <a:latin typeface="Times New Roman" panose="02020603050405020304" pitchFamily="18" charset="0"/>
                <a:cs typeface="Times New Roman" panose="02020603050405020304" pitchFamily="18" charset="0"/>
              </a:rPr>
              <a:t>вавиловия</a:t>
            </a:r>
            <a:r>
              <a:rPr lang="ru-RU" sz="1800" dirty="0">
                <a:latin typeface="Times New Roman" panose="02020603050405020304" pitchFamily="18" charset="0"/>
                <a:cs typeface="Times New Roman" panose="02020603050405020304" pitchFamily="18" charset="0"/>
              </a:rPr>
              <a:t> прекрасная, </a:t>
            </a:r>
            <a:r>
              <a:rPr lang="ru-RU" sz="1800" dirty="0" err="1">
                <a:latin typeface="Times New Roman" panose="02020603050405020304" pitchFamily="18" charset="0"/>
                <a:cs typeface="Times New Roman" panose="02020603050405020304" pitchFamily="18" charset="0"/>
              </a:rPr>
              <a:t>петрокома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Гефта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манденовия</a:t>
            </a:r>
            <a:r>
              <a:rPr lang="ru-RU" sz="1800" dirty="0">
                <a:latin typeface="Times New Roman" panose="02020603050405020304" pitchFamily="18" charset="0"/>
                <a:cs typeface="Times New Roman" panose="02020603050405020304" pitchFamily="18" charset="0"/>
              </a:rPr>
              <a:t> Комарова, камнеломка колончатая, колокольчик осетинский, </a:t>
            </a:r>
            <a:r>
              <a:rPr lang="ru-RU" sz="1800" dirty="0" err="1">
                <a:latin typeface="Times New Roman" panose="02020603050405020304" pitchFamily="18" charset="0"/>
                <a:cs typeface="Times New Roman" panose="02020603050405020304" pitchFamily="18" charset="0"/>
              </a:rPr>
              <a:t>лжепузырник</a:t>
            </a:r>
            <a:r>
              <a:rPr lang="ru-RU" sz="1800" dirty="0">
                <a:latin typeface="Times New Roman" panose="02020603050405020304" pitchFamily="18" charset="0"/>
                <a:cs typeface="Times New Roman" panose="02020603050405020304" pitchFamily="18" charset="0"/>
              </a:rPr>
              <a:t> пальчатый, ветреница нежная, живокость пунцовая, мак </a:t>
            </a:r>
            <a:r>
              <a:rPr lang="ru-RU" sz="1800" dirty="0" err="1">
                <a:latin typeface="Times New Roman" panose="02020603050405020304" pitchFamily="18" charset="0"/>
                <a:cs typeface="Times New Roman" panose="02020603050405020304" pitchFamily="18" charset="0"/>
              </a:rPr>
              <a:t>прицветниковый</a:t>
            </a:r>
            <a:r>
              <a:rPr lang="ru-RU" sz="1800" dirty="0">
                <a:latin typeface="Times New Roman" panose="02020603050405020304" pitchFamily="18" charset="0"/>
                <a:cs typeface="Times New Roman" panose="02020603050405020304" pitchFamily="18" charset="0"/>
              </a:rPr>
              <a:t>, красавка белладонна, пион тонколистный, </a:t>
            </a:r>
            <a:r>
              <a:rPr lang="ru-RU" sz="1800" dirty="0" err="1">
                <a:latin typeface="Times New Roman" panose="02020603050405020304" pitchFamily="18" charset="0"/>
                <a:cs typeface="Times New Roman" panose="02020603050405020304" pitchFamily="18" charset="0"/>
              </a:rPr>
              <a:t>кладохета</a:t>
            </a:r>
            <a:r>
              <a:rPr lang="ru-RU" sz="1800" dirty="0">
                <a:latin typeface="Times New Roman" panose="02020603050405020304" pitchFamily="18" charset="0"/>
                <a:cs typeface="Times New Roman" panose="02020603050405020304" pitchFamily="18" charset="0"/>
              </a:rPr>
              <a:t> чистейшая, инжир обыкновенный, подснежник </a:t>
            </a:r>
            <a:r>
              <a:rPr lang="ru-RU" sz="1800" dirty="0" err="1">
                <a:latin typeface="Times New Roman" panose="02020603050405020304" pitchFamily="18" charset="0"/>
                <a:cs typeface="Times New Roman" panose="02020603050405020304" pitchFamily="18" charset="0"/>
              </a:rPr>
              <a:t>лагодехский</a:t>
            </a:r>
            <a:r>
              <a:rPr lang="ru-RU" sz="1800" dirty="0">
                <a:latin typeface="Times New Roman" panose="02020603050405020304" pitchFamily="18" charset="0"/>
                <a:cs typeface="Times New Roman" panose="02020603050405020304" pitchFamily="18" charset="0"/>
              </a:rPr>
              <a:t>, подснежник узколистный, </a:t>
            </a:r>
            <a:r>
              <a:rPr lang="ru-RU" sz="1800" dirty="0" err="1">
                <a:latin typeface="Times New Roman" panose="02020603050405020304" pitchFamily="18" charset="0"/>
                <a:cs typeface="Times New Roman" panose="02020603050405020304" pitchFamily="18" charset="0"/>
              </a:rPr>
              <a:t>штернбергия</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колхикоцветная</a:t>
            </a:r>
            <a:r>
              <a:rPr lang="ru-RU" sz="1800" dirty="0">
                <a:latin typeface="Times New Roman" panose="02020603050405020304" pitchFamily="18" charset="0"/>
                <a:cs typeface="Times New Roman" panose="02020603050405020304" pitchFamily="18" charset="0"/>
              </a:rPr>
              <a:t>, эремурус замечательный, безвременник яркий, пырей </a:t>
            </a:r>
            <a:r>
              <a:rPr lang="ru-RU" sz="1800" dirty="0" err="1">
                <a:latin typeface="Times New Roman" panose="02020603050405020304" pitchFamily="18" charset="0"/>
                <a:cs typeface="Times New Roman" panose="02020603050405020304" pitchFamily="18" charset="0"/>
              </a:rPr>
              <a:t>ковылелистный</a:t>
            </a:r>
            <a:r>
              <a:rPr lang="ru-RU" sz="1800" dirty="0">
                <a:latin typeface="Times New Roman" panose="02020603050405020304" pitchFamily="18" charset="0"/>
                <a:cs typeface="Times New Roman" panose="02020603050405020304" pitchFamily="18" charset="0"/>
              </a:rPr>
              <a:t>, касатик карликовый, касатик ненастоящий, </a:t>
            </a:r>
            <a:r>
              <a:rPr lang="ru-RU" sz="1800" dirty="0" err="1">
                <a:latin typeface="Times New Roman" panose="02020603050405020304" pitchFamily="18" charset="0"/>
                <a:cs typeface="Times New Roman" panose="02020603050405020304" pitchFamily="18" charset="0"/>
              </a:rPr>
              <a:t>бельвалия</a:t>
            </a:r>
            <a:r>
              <a:rPr lang="ru-RU" sz="1800" dirty="0">
                <a:latin typeface="Times New Roman" panose="02020603050405020304" pitchFamily="18" charset="0"/>
                <a:cs typeface="Times New Roman" panose="02020603050405020304" pitchFamily="18" charset="0"/>
              </a:rPr>
              <a:t> сарматская, рябчик кавказский, тюльпан </a:t>
            </a:r>
            <a:r>
              <a:rPr lang="ru-RU" sz="1800" dirty="0" err="1">
                <a:latin typeface="Times New Roman" panose="02020603050405020304" pitchFamily="18" charset="0"/>
                <a:cs typeface="Times New Roman" panose="02020603050405020304" pitchFamily="18" charset="0"/>
              </a:rPr>
              <a:t>Шренка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надбородник</a:t>
            </a:r>
            <a:r>
              <a:rPr lang="ru-RU" sz="1800" dirty="0">
                <a:latin typeface="Times New Roman" panose="02020603050405020304" pitchFamily="18" charset="0"/>
                <a:cs typeface="Times New Roman" panose="02020603050405020304" pitchFamily="18" charset="0"/>
              </a:rPr>
              <a:t> безлистый, </a:t>
            </a:r>
            <a:r>
              <a:rPr lang="ru-RU" sz="1800" dirty="0" err="1">
                <a:latin typeface="Times New Roman" panose="02020603050405020304" pitchFamily="18" charset="0"/>
                <a:cs typeface="Times New Roman" panose="02020603050405020304" pitchFamily="18" charset="0"/>
              </a:rPr>
              <a:t>анакамптис</a:t>
            </a:r>
            <a:r>
              <a:rPr lang="ru-RU" sz="1800" dirty="0">
                <a:latin typeface="Times New Roman" panose="02020603050405020304" pitchFamily="18" charset="0"/>
                <a:cs typeface="Times New Roman" panose="02020603050405020304" pitchFamily="18" charset="0"/>
              </a:rPr>
              <a:t> пирамидальный, Венерин башмачок настоящий, </a:t>
            </a:r>
            <a:r>
              <a:rPr lang="ru-RU" sz="1800" dirty="0" err="1">
                <a:latin typeface="Times New Roman" panose="02020603050405020304" pitchFamily="18" charset="0"/>
                <a:cs typeface="Times New Roman" panose="02020603050405020304" pitchFamily="18" charset="0"/>
              </a:rPr>
              <a:t>лимодорум</a:t>
            </a:r>
            <a:r>
              <a:rPr lang="ru-RU" sz="1800" dirty="0">
                <a:latin typeface="Times New Roman" panose="02020603050405020304" pitchFamily="18" charset="0"/>
                <a:cs typeface="Times New Roman" panose="02020603050405020304" pitchFamily="18" charset="0"/>
              </a:rPr>
              <a:t> недоразвитый, </a:t>
            </a:r>
            <a:r>
              <a:rPr lang="ru-RU" sz="1800" dirty="0" err="1">
                <a:latin typeface="Times New Roman" panose="02020603050405020304" pitchFamily="18" charset="0"/>
                <a:cs typeface="Times New Roman" panose="02020603050405020304" pitchFamily="18" charset="0"/>
              </a:rPr>
              <a:t>пальцекорник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трехлистый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пальцеголовник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длиннолистный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пальцеголовник</a:t>
            </a:r>
            <a:r>
              <a:rPr lang="ru-RU" sz="1800" dirty="0">
                <a:latin typeface="Times New Roman" panose="02020603050405020304" pitchFamily="18" charset="0"/>
                <a:cs typeface="Times New Roman" panose="02020603050405020304" pitchFamily="18" charset="0"/>
              </a:rPr>
              <a:t> красный, </a:t>
            </a:r>
            <a:r>
              <a:rPr lang="ru-RU" sz="1800" dirty="0" err="1">
                <a:latin typeface="Times New Roman" panose="02020603050405020304" pitchFamily="18" charset="0"/>
                <a:cs typeface="Times New Roman" panose="02020603050405020304" pitchFamily="18" charset="0"/>
              </a:rPr>
              <a:t>пальцеголовник</a:t>
            </a:r>
            <a:r>
              <a:rPr lang="ru-RU" sz="1800" dirty="0">
                <a:latin typeface="Times New Roman" panose="02020603050405020304" pitchFamily="18" charset="0"/>
                <a:cs typeface="Times New Roman" panose="02020603050405020304" pitchFamily="18" charset="0"/>
              </a:rPr>
              <a:t> крупноцветковый, </a:t>
            </a:r>
            <a:r>
              <a:rPr lang="ru-RU" sz="1800" dirty="0" err="1">
                <a:latin typeface="Times New Roman" panose="02020603050405020304" pitchFamily="18" charset="0"/>
                <a:cs typeface="Times New Roman" panose="02020603050405020304" pitchFamily="18" charset="0"/>
              </a:rPr>
              <a:t>траунштейнера</a:t>
            </a:r>
            <a:r>
              <a:rPr lang="ru-RU" sz="1800" dirty="0">
                <a:latin typeface="Times New Roman" panose="02020603050405020304" pitchFamily="18" charset="0"/>
                <a:cs typeface="Times New Roman" panose="02020603050405020304" pitchFamily="18" charset="0"/>
              </a:rPr>
              <a:t> шаровидная, ятрышник </a:t>
            </a:r>
            <a:r>
              <a:rPr lang="ru-RU" sz="1800" dirty="0" err="1">
                <a:latin typeface="Times New Roman" panose="02020603050405020304" pitchFamily="18" charset="0"/>
                <a:cs typeface="Times New Roman" panose="02020603050405020304" pitchFamily="18" charset="0"/>
              </a:rPr>
              <a:t>клопоносный</a:t>
            </a:r>
            <a:r>
              <a:rPr lang="ru-RU" sz="1800" dirty="0">
                <a:latin typeface="Times New Roman" panose="02020603050405020304" pitchFamily="18" charset="0"/>
                <a:cs typeface="Times New Roman" panose="02020603050405020304" pitchFamily="18" charset="0"/>
              </a:rPr>
              <a:t>, ятрышник мужской, ятрышник обезьяний, ятрышник обожженный, ятрышник пурпурный, ятрышник раскрашенный, ятрышник </a:t>
            </a:r>
            <a:r>
              <a:rPr lang="ru-RU" sz="1800" dirty="0" err="1">
                <a:latin typeface="Times New Roman" panose="02020603050405020304" pitchFamily="18" charset="0"/>
                <a:cs typeface="Times New Roman" panose="02020603050405020304" pitchFamily="18" charset="0"/>
              </a:rPr>
              <a:t>трехзубчатый</a:t>
            </a:r>
            <a:r>
              <a:rPr lang="ru-RU" sz="1800" dirty="0">
                <a:latin typeface="Times New Roman" panose="02020603050405020304" pitchFamily="18" charset="0"/>
                <a:cs typeface="Times New Roman" panose="02020603050405020304" pitchFamily="18" charset="0"/>
              </a:rPr>
              <a:t>, ятрышник шлемоносный</a:t>
            </a:r>
            <a:r>
              <a:rPr lang="ru-RU" sz="1800" dirty="0">
                <a:latin typeface="Arial Narrow" panose="020B0606020202030204" pitchFamily="34" charset="0"/>
                <a:cs typeface="Times New Roman" panose="02020603050405020304" pitchFamily="18" charset="0"/>
              </a:rPr>
              <a:t>.</a:t>
            </a:r>
            <a:br>
              <a:rPr lang="ru-RU" sz="1800" dirty="0">
                <a:latin typeface="Arial Narrow" panose="020B0606020202030204" pitchFamily="34" charset="0"/>
                <a:cs typeface="Times New Roman" panose="02020603050405020304" pitchFamily="18" charset="0"/>
              </a:rPr>
            </a:br>
            <a:endParaRPr lang="ru-RU" sz="1800" dirty="0">
              <a:latin typeface="Arial Narrow" panose="020B0606020202030204" pitchFamily="34" charset="0"/>
              <a:cs typeface="Times New Roman" panose="02020603050405020304" pitchFamily="18" charset="0"/>
            </a:endParaRPr>
          </a:p>
        </p:txBody>
      </p:sp>
    </p:spTree>
    <p:extLst>
      <p:ext uri="{BB962C8B-B14F-4D97-AF65-F5344CB8AC3E}">
        <p14:creationId xmlns:p14="http://schemas.microsoft.com/office/powerpoint/2010/main" val="7638197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ÐÐ°ÑÑÐ¸Ð½ÐºÐ¸ Ð¿Ð¾ Ð·Ð°Ð¿ÑÐ¾ÑÑ ÑÐ»Ð¾ÑÐ° ÑÐµÑÐ½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541" y="290945"/>
            <a:ext cx="9775767" cy="60766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5559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6044" y="465512"/>
            <a:ext cx="10266217" cy="5777345"/>
          </a:xfrm>
        </p:spPr>
        <p:txBody>
          <a:bodyPr>
            <a:normAutofit fontScale="90000"/>
          </a:bodyPr>
          <a:lstStyle/>
          <a:p>
            <a:pPr algn="ctr"/>
            <a:r>
              <a:rPr lang="ru-RU" sz="2800" dirty="0" smtClean="0">
                <a:solidFill>
                  <a:schemeClr val="bg1"/>
                </a:solidFill>
              </a:rPr>
              <a:t> </a:t>
            </a:r>
            <a:r>
              <a:rPr lang="ru-RU" sz="3600" dirty="0" smtClean="0">
                <a:solidFill>
                  <a:srgbClr val="00B050"/>
                </a:solidFill>
                <a:latin typeface="Times New Roman" panose="02020603050405020304" pitchFamily="18" charset="0"/>
                <a:cs typeface="Times New Roman" panose="02020603050405020304" pitchFamily="18" charset="0"/>
              </a:rPr>
              <a:t>Фауна</a:t>
            </a:r>
            <a:br>
              <a:rPr lang="ru-RU" sz="3600" dirty="0" smtClean="0">
                <a:solidFill>
                  <a:srgbClr val="00B050"/>
                </a:solidFill>
                <a:latin typeface="Times New Roman" panose="02020603050405020304" pitchFamily="18" charset="0"/>
                <a:cs typeface="Times New Roman" panose="02020603050405020304" pitchFamily="18" charset="0"/>
              </a:rPr>
            </a:br>
            <a:r>
              <a:rPr lang="ru-RU" sz="2800" dirty="0" smtClean="0">
                <a:solidFill>
                  <a:schemeClr val="bg1"/>
                </a:solidFill>
              </a:rPr>
              <a:t/>
            </a:r>
            <a:br>
              <a:rPr lang="ru-RU" sz="2800" dirty="0" smtClean="0">
                <a:solidFill>
                  <a:schemeClr val="bg1"/>
                </a:solidFill>
              </a:rPr>
            </a:br>
            <a:r>
              <a:rPr lang="ru-RU" sz="2800" b="1" u="sng" dirty="0" smtClean="0">
                <a:solidFill>
                  <a:schemeClr val="tx1">
                    <a:lumMod val="85000"/>
                  </a:schemeClr>
                </a:solidFill>
              </a:rPr>
              <a:t>Животные</a:t>
            </a:r>
            <a:r>
              <a:rPr lang="ru-RU" sz="2800" b="1" u="sng" dirty="0">
                <a:solidFill>
                  <a:schemeClr val="tx1">
                    <a:lumMod val="85000"/>
                  </a:schemeClr>
                </a:solidFill>
              </a:rPr>
              <a:t>:</a:t>
            </a:r>
            <a:r>
              <a:rPr lang="ru-RU" sz="2800" dirty="0">
                <a:solidFill>
                  <a:schemeClr val="tx1">
                    <a:lumMod val="85000"/>
                  </a:schemeClr>
                </a:solidFill>
              </a:rPr>
              <a:t> </a:t>
            </a:r>
            <a:r>
              <a:rPr lang="ru-RU" sz="2800" dirty="0" err="1">
                <a:solidFill>
                  <a:schemeClr val="tx1">
                    <a:lumMod val="85000"/>
                  </a:schemeClr>
                </a:solidFill>
              </a:rPr>
              <a:t>дыбка</a:t>
            </a:r>
            <a:r>
              <a:rPr lang="ru-RU" sz="2800" dirty="0">
                <a:solidFill>
                  <a:schemeClr val="tx1">
                    <a:lumMod val="85000"/>
                  </a:schemeClr>
                </a:solidFill>
              </a:rPr>
              <a:t> степная, толстун многобугорчатый, жужелица кавказская, усач альпийский, шмель степной, аполлон, </a:t>
            </a:r>
            <a:r>
              <a:rPr lang="ru-RU" sz="2800" dirty="0" err="1">
                <a:solidFill>
                  <a:schemeClr val="tx1">
                    <a:lumMod val="85000"/>
                  </a:schemeClr>
                </a:solidFill>
              </a:rPr>
              <a:t>мнемозина</a:t>
            </a:r>
            <a:r>
              <a:rPr lang="ru-RU" sz="2800" dirty="0">
                <a:solidFill>
                  <a:schemeClr val="tx1">
                    <a:lumMod val="85000"/>
                  </a:schemeClr>
                </a:solidFill>
              </a:rPr>
              <a:t>, западный </a:t>
            </a:r>
            <a:r>
              <a:rPr lang="ru-RU" sz="2800" dirty="0" err="1">
                <a:solidFill>
                  <a:schemeClr val="tx1">
                    <a:lumMod val="85000"/>
                  </a:schemeClr>
                </a:solidFill>
              </a:rPr>
              <a:t>удавчик</a:t>
            </a:r>
            <a:r>
              <a:rPr lang="ru-RU" sz="2800" dirty="0">
                <a:solidFill>
                  <a:schemeClr val="tx1">
                    <a:lumMod val="85000"/>
                  </a:schemeClr>
                </a:solidFill>
              </a:rPr>
              <a:t>, стройная змееголовка, малый баклан, черный аист, скопа, сапсан, белоголовый сип, беркут, европейский змееяд, европейский </a:t>
            </a:r>
            <a:r>
              <a:rPr lang="ru-RU" sz="2800" dirty="0" err="1">
                <a:solidFill>
                  <a:schemeClr val="tx1">
                    <a:lumMod val="85000"/>
                  </a:schemeClr>
                </a:solidFill>
              </a:rPr>
              <a:t>тювик</a:t>
            </a:r>
            <a:r>
              <a:rPr lang="ru-RU" sz="2800" dirty="0">
                <a:solidFill>
                  <a:schemeClr val="tx1">
                    <a:lumMod val="85000"/>
                  </a:schemeClr>
                </a:solidFill>
              </a:rPr>
              <a:t>, </a:t>
            </a:r>
            <a:r>
              <a:rPr lang="ru-RU" sz="2800" dirty="0" err="1">
                <a:solidFill>
                  <a:schemeClr val="tx1">
                    <a:lumMod val="85000"/>
                  </a:schemeClr>
                </a:solidFill>
              </a:rPr>
              <a:t>курганник</a:t>
            </a:r>
            <a:r>
              <a:rPr lang="ru-RU" sz="2800" dirty="0">
                <a:solidFill>
                  <a:schemeClr val="tx1">
                    <a:lumMod val="85000"/>
                  </a:schemeClr>
                </a:solidFill>
              </a:rPr>
              <a:t>, могильник, орлан-белохвост, переднеазиатский бородач, степной орел, стервятник, черный гриф, кавказский тетерев, западная дрофа, стрепет, авдотка, ходулочник, шилоклювка, гигантская вечерница, остроухая ночница, большой подковонос, малый подковонос, гигантский слепыш, переднеазиатский леопард, кавказский выдра, перевязка (южнорусская перевязка), зубр, кавказский </a:t>
            </a:r>
            <a:r>
              <a:rPr lang="ru-RU" sz="2800" dirty="0" err="1">
                <a:solidFill>
                  <a:schemeClr val="tx1">
                    <a:lumMod val="85000"/>
                  </a:schemeClr>
                </a:solidFill>
              </a:rPr>
              <a:t>безоаровый</a:t>
            </a:r>
            <a:r>
              <a:rPr lang="ru-RU" sz="2800" dirty="0">
                <a:solidFill>
                  <a:schemeClr val="tx1">
                    <a:lumMod val="85000"/>
                  </a:schemeClr>
                </a:solidFill>
              </a:rPr>
              <a:t> козел.</a:t>
            </a:r>
          </a:p>
        </p:txBody>
      </p:sp>
    </p:spTree>
    <p:extLst>
      <p:ext uri="{BB962C8B-B14F-4D97-AF65-F5344CB8AC3E}">
        <p14:creationId xmlns:p14="http://schemas.microsoft.com/office/powerpoint/2010/main" val="9946545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ÐÐ°ÑÑÐ¸Ð½ÐºÐ¸ Ð¿Ð¾ Ð·Ð°Ð¿ÑÐ¾ÑÑ ÑÐ°ÑÐ½Ð° ÑÐµÑÐ½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4366" y="1365617"/>
            <a:ext cx="5997634" cy="4422137"/>
          </a:xfrm>
          <a:prstGeom prst="ellipse">
            <a:avLst/>
          </a:prstGeom>
          <a:ln w="190500" cap="rnd">
            <a:no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6148" name="Picture 4" descr="ÐÐ°ÑÑÐ¸Ð½ÐºÐ¸ Ð¿Ð¾ Ð·Ð°Ð¿ÑÐ¾ÑÑ ÑÐ°ÑÐ½Ð° ÑÐµÑÐ½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463" y="1266660"/>
            <a:ext cx="5933903" cy="4521094"/>
          </a:xfrm>
          <a:prstGeom prst="ellipse">
            <a:avLst/>
          </a:prstGeom>
          <a:ln w="190500" cap="rnd">
            <a:no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0717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51523" y="328027"/>
            <a:ext cx="10512829" cy="1400530"/>
          </a:xfrm>
        </p:spPr>
        <p:txBody>
          <a:bodyPr>
            <a:noAutofit/>
          </a:bodyPr>
          <a:lstStyle/>
          <a:p>
            <a:r>
              <a:rPr lang="ru-RU" sz="1800" dirty="0" smtClean="0">
                <a:latin typeface="Times New Roman" panose="02020603050405020304" pitchFamily="18" charset="0"/>
                <a:cs typeface="Times New Roman" panose="02020603050405020304" pitchFamily="18" charset="0"/>
              </a:rPr>
              <a:t>От кого зависит наше будущее и будущее нощей республики? Конечно же это от наших детей!!!</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Для процветания любой страны, республики что самое главное? Это его богатства которое в недрах земли, а если мы сегодня не заинтересуем свое будущее поколение, чтобы оно изучало географию, экологию, биогеографию, агрохимию, геммологи, геологию, геокриолог и т.п. Что ждет нас в будущем??? </a:t>
            </a:r>
            <a:br>
              <a:rPr lang="ru-RU" sz="1800" dirty="0" smtClean="0">
                <a:latin typeface="Times New Roman" panose="02020603050405020304" pitchFamily="18" charset="0"/>
                <a:cs typeface="Times New Roman" panose="02020603050405020304" pitchFamily="18" charset="0"/>
              </a:rPr>
            </a:br>
            <a:endParaRPr lang="ru-RU" sz="18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1523" y="4538601"/>
            <a:ext cx="9210502" cy="2328119"/>
          </a:xfrm>
          <a:prstGeom prst="rect">
            <a:avLst/>
          </a:prstGeom>
          <a:ln>
            <a:noFill/>
          </a:ln>
          <a:effectLst>
            <a:softEdge rad="112500"/>
          </a:effectLst>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2363" y="1932116"/>
            <a:ext cx="5677593" cy="2606486"/>
          </a:xfrm>
          <a:prstGeom prst="rect">
            <a:avLst/>
          </a:prstGeom>
          <a:ln>
            <a:noFill/>
          </a:ln>
          <a:effectLst>
            <a:softEdge rad="112500"/>
          </a:effectLst>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624" y="1932116"/>
            <a:ext cx="5617739" cy="2606485"/>
          </a:xfrm>
          <a:prstGeom prst="rect">
            <a:avLst/>
          </a:prstGeom>
          <a:ln>
            <a:noFill/>
          </a:ln>
          <a:effectLst>
            <a:softEdge rad="112500"/>
          </a:effectLst>
        </p:spPr>
      </p:pic>
    </p:spTree>
    <p:extLst>
      <p:ext uri="{BB962C8B-B14F-4D97-AF65-F5344CB8AC3E}">
        <p14:creationId xmlns:p14="http://schemas.microsoft.com/office/powerpoint/2010/main" val="23848826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4672" y="3429000"/>
            <a:ext cx="3479240" cy="3429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1000" y="3707131"/>
            <a:ext cx="4233672" cy="325217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805640"/>
            <a:ext cx="4189615" cy="31536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312" y="302634"/>
            <a:ext cx="3272646" cy="32103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72811" y="166255"/>
            <a:ext cx="4057028" cy="329301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Рисунок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77632" y="-133004"/>
            <a:ext cx="4057028" cy="324589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7024951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8700" y="195713"/>
            <a:ext cx="10476318" cy="1899045"/>
          </a:xfrm>
          <a:noFill/>
          <a:ln>
            <a:noFill/>
          </a:ln>
        </p:spPr>
        <p:style>
          <a:lnRef idx="0">
            <a:scrgbClr r="0" g="0" b="0"/>
          </a:lnRef>
          <a:fillRef idx="0">
            <a:scrgbClr r="0" g="0" b="0"/>
          </a:fillRef>
          <a:effectRef idx="0">
            <a:scrgbClr r="0" g="0" b="0"/>
          </a:effectRef>
          <a:fontRef idx="minor">
            <a:schemeClr val="accent2"/>
          </a:fontRef>
        </p:style>
        <p:txBody>
          <a:bodyPr>
            <a:noAutofit/>
          </a:bodyPr>
          <a:lstStyle/>
          <a:p>
            <a:r>
              <a:rPr lang="ru-RU" sz="2400" b="1" i="1" u="sng" dirty="0" smtClean="0">
                <a:solidFill>
                  <a:schemeClr val="tx1"/>
                </a:solidFill>
              </a:rPr>
              <a:t>Актуальность</a:t>
            </a:r>
            <a:r>
              <a:rPr lang="ru-RU" sz="2400" dirty="0" smtClean="0">
                <a:solidFill>
                  <a:schemeClr val="tx1"/>
                </a:solidFill>
              </a:rPr>
              <a:t> </a:t>
            </a:r>
            <a:r>
              <a:rPr lang="ru-RU" sz="2400" b="0" dirty="0" smtClean="0">
                <a:solidFill>
                  <a:schemeClr val="tx1"/>
                </a:solidFill>
              </a:rPr>
              <a:t>этого проекта заключается в том что, наша республика развивается большими темпами, есть все возможности для изучения нашей прекрасной республики, Новым шагом для изучения географии будут изучение географии Чеченской республики и проведение экскурсий для школьников.</a:t>
            </a:r>
            <a:endParaRPr lang="ru-RU" sz="2400" b="0" dirty="0">
              <a:solidFill>
                <a:schemeClr val="tx1"/>
              </a:solidFill>
            </a:endParaRPr>
          </a:p>
        </p:txBody>
      </p:sp>
      <p:pic>
        <p:nvPicPr>
          <p:cNvPr id="5" name="Объект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67393" y="2252280"/>
            <a:ext cx="3292929" cy="2139518"/>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 name="Объект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85108" y="4588983"/>
            <a:ext cx="3275214" cy="2086495"/>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40" y="4549320"/>
            <a:ext cx="3272552" cy="2086495"/>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6525" y="4549319"/>
            <a:ext cx="3051381" cy="2086495"/>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026" name="Picture 2" descr="ÐÐ¾ÑÐ¾Ð¶ÐµÐµ Ð¸Ð·Ð¾Ð±ÑÐ°Ð¶ÐµÐ½Ð¸Ðµ"/>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8778" y="2252280"/>
            <a:ext cx="3212413" cy="2139518"/>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pic>
        <p:nvPicPr>
          <p:cNvPr id="1028" name="Picture 4" descr="ÐÐ°ÑÑÐ¸Ð½ÐºÐ¸ Ð¿Ð¾ Ð·Ð°Ð¿ÑÐ¾ÑÑ Ð³ÑÐ´ÐµÑÐ¼ÐµÑ"/>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6525" y="2252280"/>
            <a:ext cx="3051381" cy="2139518"/>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805577099"/>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57625" y="556953"/>
            <a:ext cx="4551735" cy="726809"/>
          </a:xfrm>
        </p:spPr>
        <p:txBody>
          <a:bodyPr>
            <a:noAutofit/>
          </a:bodyPr>
          <a:lstStyle/>
          <a:p>
            <a:r>
              <a:rPr lang="ru-RU" sz="3200" b="1" dirty="0" smtClean="0">
                <a:solidFill>
                  <a:schemeClr val="tx1"/>
                </a:solidFill>
                <a:latin typeface="Times New Roman" panose="02020603050405020304" pitchFamily="18" charset="0"/>
                <a:cs typeface="Times New Roman" panose="02020603050405020304" pitchFamily="18" charset="0"/>
              </a:rPr>
              <a:t>Ожидаемый результат:</a:t>
            </a:r>
            <a:endParaRPr lang="ru-RU" sz="3200" b="1" dirty="0">
              <a:solidFill>
                <a:schemeClr val="tx1"/>
              </a:solidFill>
              <a:latin typeface="Times New Roman" panose="02020603050405020304" pitchFamily="18" charset="0"/>
              <a:cs typeface="Times New Roman" panose="02020603050405020304" pitchFamily="18" charset="0"/>
            </a:endParaRPr>
          </a:p>
        </p:txBody>
      </p:sp>
      <p:pic>
        <p:nvPicPr>
          <p:cNvPr id="8196" name="Picture 4" descr="ÐÐ°ÑÑÐ¸Ð½ÐºÐ¸ Ð¿Ð¾ Ð·Ð°Ð¿ÑÐ¾ÑÑ ÑÐ¿Ð°ÑÐµÐ½Ð¸Ðµ Ð¼Ð¸ÑÐ° Ð·Ð° Ð³ÐµÐ¾Ð³ÑÐ°ÑÐ°Ð¼Ð¸"/>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257010" y="955964"/>
            <a:ext cx="4767972" cy="4013301"/>
          </a:xfrm>
          <a:prstGeom prst="rect">
            <a:avLst/>
          </a:prstGeom>
          <a:solidFill>
            <a:srgbClr val="FFFFFF">
              <a:shade val="85000"/>
            </a:srgbClr>
          </a:solidFill>
          <a:ln w="190500" cap="sq">
            <a:solidFill>
              <a:srgbClr val="FF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4" name="Текст 3"/>
          <p:cNvSpPr>
            <a:spLocks noGrp="1"/>
          </p:cNvSpPr>
          <p:nvPr>
            <p:ph type="body" sz="half" idx="2"/>
          </p:nvPr>
        </p:nvSpPr>
        <p:spPr>
          <a:xfrm>
            <a:off x="1454727" y="1283762"/>
            <a:ext cx="5539916" cy="3724102"/>
          </a:xfrm>
        </p:spPr>
        <p:txBody>
          <a:bodyPr>
            <a:normAutofit lnSpcReduction="10000"/>
          </a:bodyPr>
          <a:lstStyle/>
          <a:p>
            <a:r>
              <a:rPr lang="ru-RU" sz="2000" dirty="0" smtClean="0">
                <a:solidFill>
                  <a:srgbClr val="00B050"/>
                </a:solidFill>
              </a:rPr>
              <a:t>Я надеюсь, что дети узнают про свою родину, про </a:t>
            </a:r>
            <a:r>
              <a:rPr lang="ru-RU" sz="2000" dirty="0">
                <a:solidFill>
                  <a:srgbClr val="00B050"/>
                </a:solidFill>
              </a:rPr>
              <a:t> </a:t>
            </a:r>
            <a:r>
              <a:rPr lang="ru-RU" sz="2000" dirty="0" smtClean="0">
                <a:solidFill>
                  <a:srgbClr val="00B050"/>
                </a:solidFill>
              </a:rPr>
              <a:t>рельеф, полезные ископаемые, флору и фауну Чеченской Республики и  много нового, интересного и полезного для себя. Изучение географии своей родины многих заинтересует и они возможно пойдут учится на  географа, геолога или эколога и т.д. Чтобы развивать нашу республику нужны специалисты в различных областях, науки. И я надеюсь, что мой проект принесет свой вклад в развитие нашей Республики.</a:t>
            </a:r>
          </a:p>
          <a:p>
            <a:endParaRPr lang="ru-RU" sz="2000" dirty="0" smtClean="0"/>
          </a:p>
          <a:p>
            <a:endParaRPr lang="ru-RU" sz="2000" dirty="0"/>
          </a:p>
        </p:txBody>
      </p:sp>
    </p:spTree>
    <p:extLst>
      <p:ext uri="{BB962C8B-B14F-4D97-AF65-F5344CB8AC3E}">
        <p14:creationId xmlns:p14="http://schemas.microsoft.com/office/powerpoint/2010/main" val="29028128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01142" y="1471354"/>
            <a:ext cx="7489767" cy="3557846"/>
          </a:xfrm>
        </p:spPr>
        <p:txBody>
          <a:bodyPr>
            <a:noAutofit/>
          </a:bodyPr>
          <a:lstStyle/>
          <a:p>
            <a:pPr algn="ctr"/>
            <a:r>
              <a:rPr lang="ru-RU" sz="3200" b="1" dirty="0" smtClean="0">
                <a:latin typeface="Times New Roman" panose="02020603050405020304" pitchFamily="18" charset="0"/>
                <a:ea typeface="Batang" panose="02030600000101010101" pitchFamily="18" charset="-127"/>
                <a:cs typeface="Times New Roman" panose="02020603050405020304" pitchFamily="18" charset="0"/>
              </a:rPr>
              <a:t>Расходы: </a:t>
            </a:r>
            <a:r>
              <a:rPr lang="ru-RU" sz="3200" dirty="0" smtClean="0">
                <a:latin typeface="Times New Roman" panose="02020603050405020304" pitchFamily="18" charset="0"/>
                <a:ea typeface="Batang" panose="02030600000101010101" pitchFamily="18" charset="-127"/>
                <a:cs typeface="Times New Roman" panose="02020603050405020304" pitchFamily="18" charset="0"/>
              </a:rPr>
              <a:t/>
            </a:r>
            <a:br>
              <a:rPr lang="ru-RU" sz="3200" dirty="0" smtClean="0">
                <a:latin typeface="Times New Roman" panose="02020603050405020304" pitchFamily="18" charset="0"/>
                <a:ea typeface="Batang" panose="02030600000101010101" pitchFamily="18" charset="-127"/>
                <a:cs typeface="Times New Roman" panose="02020603050405020304" pitchFamily="18" charset="0"/>
              </a:rPr>
            </a:br>
            <a:r>
              <a:rPr lang="ru-RU" sz="3200" dirty="0" smtClean="0">
                <a:latin typeface="Times New Roman" panose="02020603050405020304" pitchFamily="18" charset="0"/>
                <a:ea typeface="Batang" panose="02030600000101010101" pitchFamily="18" charset="-127"/>
                <a:cs typeface="Times New Roman" panose="02020603050405020304" pitchFamily="18" charset="0"/>
              </a:rPr>
              <a:t/>
            </a:r>
            <a:br>
              <a:rPr lang="ru-RU" sz="3200" dirty="0" smtClean="0">
                <a:latin typeface="Times New Roman" panose="02020603050405020304" pitchFamily="18" charset="0"/>
                <a:ea typeface="Batang" panose="02030600000101010101" pitchFamily="18" charset="-127"/>
                <a:cs typeface="Times New Roman" panose="02020603050405020304" pitchFamily="18" charset="0"/>
              </a:rPr>
            </a:br>
            <a:r>
              <a:rPr lang="ru-RU" sz="3200" dirty="0" smtClean="0">
                <a:latin typeface="Times New Roman" panose="02020603050405020304" pitchFamily="18" charset="0"/>
                <a:ea typeface="Batang" panose="02030600000101010101" pitchFamily="18" charset="-127"/>
                <a:cs typeface="Times New Roman" panose="02020603050405020304" pitchFamily="18" charset="0"/>
              </a:rPr>
              <a:t>- </a:t>
            </a:r>
            <a:r>
              <a:rPr lang="ru-RU" sz="2800" dirty="0" smtClean="0">
                <a:latin typeface="Times New Roman" panose="02020603050405020304" pitchFamily="18" charset="0"/>
                <a:ea typeface="Batang" panose="02030600000101010101" pitchFamily="18" charset="-127"/>
                <a:cs typeface="Times New Roman" panose="02020603050405020304" pitchFamily="18" charset="0"/>
              </a:rPr>
              <a:t>Потребуется школьные автобусы или государственные для проведения выездных мероприятий. </a:t>
            </a:r>
            <a:br>
              <a:rPr lang="ru-RU" sz="2800" dirty="0" smtClean="0">
                <a:latin typeface="Times New Roman" panose="02020603050405020304" pitchFamily="18" charset="0"/>
                <a:ea typeface="Batang" panose="02030600000101010101" pitchFamily="18" charset="-127"/>
                <a:cs typeface="Times New Roman" panose="02020603050405020304" pitchFamily="18" charset="0"/>
              </a:rPr>
            </a:br>
            <a:r>
              <a:rPr lang="ru-RU" sz="2800" dirty="0">
                <a:latin typeface="Times New Roman" panose="02020603050405020304" pitchFamily="18" charset="0"/>
                <a:ea typeface="Batang" panose="02030600000101010101" pitchFamily="18" charset="-127"/>
                <a:cs typeface="Times New Roman" panose="02020603050405020304" pitchFamily="18" charset="0"/>
              </a:rPr>
              <a:t/>
            </a:r>
            <a:br>
              <a:rPr lang="ru-RU" sz="2800" dirty="0">
                <a:latin typeface="Times New Roman" panose="02020603050405020304" pitchFamily="18" charset="0"/>
                <a:ea typeface="Batang" panose="02030600000101010101" pitchFamily="18" charset="-127"/>
                <a:cs typeface="Times New Roman" panose="02020603050405020304" pitchFamily="18" charset="0"/>
              </a:rPr>
            </a:br>
            <a:r>
              <a:rPr lang="ru-RU" sz="2800" dirty="0" smtClean="0">
                <a:latin typeface="Times New Roman" panose="02020603050405020304" pitchFamily="18" charset="0"/>
                <a:ea typeface="Batang" panose="02030600000101010101" pitchFamily="18" charset="-127"/>
                <a:cs typeface="Times New Roman" panose="02020603050405020304" pitchFamily="18" charset="0"/>
              </a:rPr>
              <a:t>- оплата для учителей проводящих экскурсии.</a:t>
            </a:r>
            <a:r>
              <a:rPr lang="ru-RU" sz="3200" dirty="0">
                <a:latin typeface="Times New Roman" panose="02020603050405020304" pitchFamily="18" charset="0"/>
                <a:ea typeface="Batang" panose="02030600000101010101" pitchFamily="18" charset="-127"/>
                <a:cs typeface="Times New Roman" panose="02020603050405020304" pitchFamily="18" charset="0"/>
              </a:rPr>
              <a:t/>
            </a:r>
            <a:br>
              <a:rPr lang="ru-RU" sz="3200" dirty="0">
                <a:latin typeface="Times New Roman" panose="02020603050405020304" pitchFamily="18" charset="0"/>
                <a:ea typeface="Batang" panose="02030600000101010101" pitchFamily="18" charset="-127"/>
                <a:cs typeface="Times New Roman" panose="02020603050405020304" pitchFamily="18" charset="0"/>
              </a:rPr>
            </a:br>
            <a:r>
              <a:rPr lang="ru-RU" sz="3200" dirty="0">
                <a:latin typeface="Times New Roman" panose="02020603050405020304" pitchFamily="18" charset="0"/>
                <a:ea typeface="Batang" panose="02030600000101010101" pitchFamily="18" charset="-127"/>
                <a:cs typeface="Times New Roman" panose="02020603050405020304" pitchFamily="18" charset="0"/>
              </a:rPr>
              <a:t/>
            </a:r>
            <a:br>
              <a:rPr lang="ru-RU" sz="3200" dirty="0">
                <a:latin typeface="Times New Roman" panose="02020603050405020304" pitchFamily="18" charset="0"/>
                <a:ea typeface="Batang" panose="02030600000101010101" pitchFamily="18" charset="-127"/>
                <a:cs typeface="Times New Roman" panose="02020603050405020304" pitchFamily="18" charset="0"/>
              </a:rPr>
            </a:br>
            <a:r>
              <a:rPr lang="ru-RU" sz="3200" dirty="0" smtClean="0">
                <a:latin typeface="Times New Roman" panose="02020603050405020304" pitchFamily="18" charset="0"/>
                <a:ea typeface="Batang" panose="02030600000101010101" pitchFamily="18" charset="-127"/>
                <a:cs typeface="Times New Roman" panose="02020603050405020304" pitchFamily="18" charset="0"/>
              </a:rPr>
              <a:t/>
            </a:r>
            <a:br>
              <a:rPr lang="ru-RU" sz="3200" dirty="0" smtClean="0">
                <a:latin typeface="Times New Roman" panose="02020603050405020304" pitchFamily="18" charset="0"/>
                <a:ea typeface="Batang" panose="02030600000101010101" pitchFamily="18" charset="-127"/>
                <a:cs typeface="Times New Roman" panose="02020603050405020304" pitchFamily="18" charset="0"/>
              </a:rPr>
            </a:br>
            <a:endParaRPr lang="ru-RU" sz="3200" dirty="0">
              <a:latin typeface="Times New Roman" panose="02020603050405020304" pitchFamily="18" charset="0"/>
              <a:ea typeface="Batang" panose="02030600000101010101" pitchFamily="18" charset="-127"/>
              <a:cs typeface="Times New Roman" panose="02020603050405020304" pitchFamily="18" charset="0"/>
            </a:endParaRPr>
          </a:p>
        </p:txBody>
      </p:sp>
    </p:spTree>
    <p:extLst>
      <p:ext uri="{BB962C8B-B14F-4D97-AF65-F5344CB8AC3E}">
        <p14:creationId xmlns:p14="http://schemas.microsoft.com/office/powerpoint/2010/main" val="23733674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27411" y="682299"/>
            <a:ext cx="8911687" cy="1280890"/>
          </a:xfrm>
          <a:effectLst>
            <a:outerShdw blurRad="50800" dist="38100" dir="16200000" rotWithShape="0">
              <a:prstClr val="black">
                <a:alpha val="40000"/>
              </a:prstClr>
            </a:outerShdw>
          </a:effectLst>
        </p:spPr>
        <p:txBody>
          <a:bodyPr/>
          <a:lstStyle/>
          <a:p>
            <a:pPr algn="ctr"/>
            <a:r>
              <a:rPr lang="ru-RU" dirty="0">
                <a:solidFill>
                  <a:srgbClr val="C00000"/>
                </a:solidFill>
                <a:latin typeface="Times New Roman" panose="02020603050405020304" pitchFamily="18" charset="0"/>
                <a:cs typeface="Times New Roman" panose="02020603050405020304" pitchFamily="18" charset="0"/>
              </a:rPr>
              <a:t>Спасибо за внимание</a:t>
            </a:r>
            <a:endParaRPr lang="ru-RU" dirty="0">
              <a:latin typeface="Times New Roman" panose="02020603050405020304" pitchFamily="18" charset="0"/>
              <a:cs typeface="Times New Roman" panose="02020603050405020304" pitchFamily="18" charset="0"/>
            </a:endParaRPr>
          </a:p>
        </p:txBody>
      </p:sp>
      <p:pic>
        <p:nvPicPr>
          <p:cNvPr id="9218" name="Picture 2" descr="ÐÐ°ÑÑÐ¸Ð½ÐºÐ¸ Ð¿Ð¾ Ð·Ð°Ð¿ÑÐ¾ÑÑ ÑÐ¿Ð°ÑÐµÐ½Ð¸Ðµ Ð¼Ð¸ÑÐ° Ð·Ð° Ð³ÐµÐ¾Ð³ÑÐ°ÑÐ°Ð¼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4881" y="1963189"/>
            <a:ext cx="6976745" cy="4454291"/>
          </a:xfrm>
          <a:prstGeom prst="roundRect">
            <a:avLst>
              <a:gd name="adj" fmla="val 4167"/>
            </a:avLst>
          </a:prstGeom>
          <a:solidFill>
            <a:srgbClr val="FFFFFF"/>
          </a:solidFill>
          <a:ln w="76200" cap="sq">
            <a:solidFill>
              <a:srgbClr val="00B0F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1323229057"/>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813</TotalTime>
  <Words>424</Words>
  <Application>Microsoft Office PowerPoint</Application>
  <PresentationFormat>Широкоэкранный</PresentationFormat>
  <Paragraphs>23</Paragraphs>
  <Slides>17</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17</vt:i4>
      </vt:variant>
    </vt:vector>
  </HeadingPairs>
  <TitlesOfParts>
    <vt:vector size="25" baseType="lpstr">
      <vt:lpstr>Arial</vt:lpstr>
      <vt:lpstr>Arial Narrow</vt:lpstr>
      <vt:lpstr>Batang</vt:lpstr>
      <vt:lpstr>Century Gothic</vt:lpstr>
      <vt:lpstr>Times New Roman</vt:lpstr>
      <vt:lpstr>Wingdings</vt:lpstr>
      <vt:lpstr>Wingdings 3</vt:lpstr>
      <vt:lpstr>Легкий дым</vt:lpstr>
      <vt:lpstr>Образовательный проект  « Чеченская республика краса Кавказа »   </vt:lpstr>
      <vt:lpstr>Цели проекта  1.Организация экскурсий для детей в школах с 5-11 классы.  2.Обратить внимание на окружающий нас мир, который постепенно гибнет вокруг нас.  3. Какие меры нужно принять для предотвращения гибели флоры и фауны.</vt:lpstr>
      <vt:lpstr>Задачи проекта:  1.Всестороннее изучение природы своей родины. 2.Повышение уровня самооценки детей и       взаимопомощи, получение удовольствия от увиденного и патриотизм. 3.Вовлечение в изучение предметов в школах связанных с природой, с растительностью и историей. 4. Посещение достопримечательностей в горных местностях так и на равнинах. 5.Улучщение здоровья детей выезжая на природу, изучая реки, озера, болота, равнины, горы. 6.Изучение флоры и фауны своей родины.</vt:lpstr>
      <vt:lpstr>Презентация PowerPoint</vt:lpstr>
      <vt:lpstr>Презентация PowerPoint</vt:lpstr>
      <vt:lpstr>В нашей республике есть много прекрасных мест, которые можно рассматривать, любоваться, дать детям возможность заняться изучением этой природы, климата, растениями, животными, реками , озерами, водопады, горами, полезными ископаемыми и многими другими богатствами нашей республики. Ведь Многие дети и не знают какими природными богатствами богата родина, но очень интересуются и хотят это знать.</vt:lpstr>
      <vt:lpstr>Полезные ископаемые - добываемые в регионе, не исчерпываются нефтью и газом. Для нужд строительной индустрии в достаточном количестве имеются запасы песчаников, кварцевых песков, минеральных красителей, известняка-ракушечника. На Чеченской равнине находятся месторождения гончарных и черепично-кирпичных глин. Горные районы богаты известняками, доломитами, гипсами и цементными мергелями. Чеченские известняки отличаются красивой расцветкой и легкостью обработки, поэтому часто используются в строительстве в качестве облицовочного материала. Ангидриты и гипсы, основные месторождения которых сосредоточены в междуречье Гехи и Шаро-Аргуна, используются как поделочный камень.</vt:lpstr>
      <vt:lpstr> Флора   На Терско-Кумской низменности распространены полынно-солянковые растительные формации; на более увлаженных участках - типчаково-ковыльная сухая степь, местами по понижениям на песках - сообщества кустарников (лоха, боярышника и др.). На Чеченской равнине - степная и лесостепная растительность. В горах выше 1800-2200 м - субальпийские и альпийские луга. В степи и лесостепи много грызунов, пресмыкающихся; из птиц - дрофа, дикие утки, гуси, по долинам рек - кавказский фазан. В горах обитают каменная и лесная куницы, бурый медведь, кабан, тур, косуля, лесной кот, волк, серна, барсук. На альпийских лугах - черноголовый гриф, горная индейка (улар), кавказский тетерев, кам. куропатка (кеклик). В Красную книгу России занесены: 46 растений и 40 животных и птиц, обитающих в республике. Растения: тис ягодный, Вероника богосская, плющ Пастухова, береза Радде, хмелеграб обыкновенный, вавиловия прекрасная, петрокома Гефта, манденовия Комарова, камнеломка колончатая, колокольчик осетинский, лжепузырник пальчатый, ветреница нежная, живокость пунцовая, мак прицветниковый, красавка белладонна, пион тонколистный, кладохета чистейшая, инжир обыкновенный, подснежник лагодехский, подснежник узколистный, штернбергия колхикоцветная, эремурус замечательный, безвременник яркий, пырей ковылелистный, касатик карликовый, касатик ненастоящий, бельвалия сарматская, рябчик кавказский, тюльпан Шренка, надбородник безлистый, анакамптис пирамидальный, Венерин башмачок настоящий, лимодорум недоразвитый, пальцекорник трехлистый, пальцеголовник длиннолистный, пальцеголовник красный, пальцеголовник крупноцветковый, траунштейнера шаровидная, ятрышник клопоносный, ятрышник мужской, ятрышник обезьяний, ятрышник обожженный, ятрышник пурпурный, ятрышник раскрашенный, ятрышник трехзубчатый, ятрышник шлемоносный. </vt:lpstr>
      <vt:lpstr>Презентация PowerPoint</vt:lpstr>
      <vt:lpstr> Фауна  Животные: дыбка степная, толстун многобугорчатый, жужелица кавказская, усач альпийский, шмель степной, аполлон, мнемозина, западный удавчик, стройная змееголовка, малый баклан, черный аист, скопа, сапсан, белоголовый сип, беркут, европейский змееяд, европейский тювик, курганник, могильник, орлан-белохвост, переднеазиатский бородач, степной орел, стервятник, черный гриф, кавказский тетерев, западная дрофа, стрепет, авдотка, ходулочник, шилоклювка, гигантская вечерница, остроухая ночница, большой подковонос, малый подковонос, гигантский слепыш, переднеазиатский леопард, кавказский выдра, перевязка (южнорусская перевязка), зубр, кавказский безоаровый козел.</vt:lpstr>
      <vt:lpstr>Презентация PowerPoint</vt:lpstr>
      <vt:lpstr>От кого зависит наше будущее и будущее нощей республики? Конечно же это от наших детей!!! Для процветания любой страны, республики что самое главное? Это его богатства которое в недрах земли, а если мы сегодня не заинтересуем свое будущее поколение, чтобы оно изучало географию, экологию, биогеографию, агрохимию, геммологи, геологию, геокриолог и т.п. Что ждет нас в будущем???  </vt:lpstr>
      <vt:lpstr>Презентация PowerPoint</vt:lpstr>
      <vt:lpstr>Актуальность этого проекта заключается в том что, наша республика развивается большими темпами, есть все возможности для изучения нашей прекрасной республики, Новым шагом для изучения географии будут изучение географии Чеченской республики и проведение экскурсий для школьников.</vt:lpstr>
      <vt:lpstr>Ожидаемый результат:</vt:lpstr>
      <vt:lpstr>Расходы:   - Потребуется школьные автобусы или государственные для проведения выездных мероприятий.   - оплата для учителей проводящих экскурсии.   </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 Windows</cp:lastModifiedBy>
  <cp:revision>114</cp:revision>
  <dcterms:created xsi:type="dcterms:W3CDTF">2017-03-08T08:43:21Z</dcterms:created>
  <dcterms:modified xsi:type="dcterms:W3CDTF">2021-04-18T17:21:23Z</dcterms:modified>
</cp:coreProperties>
</file>