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257" r:id="rId2"/>
    <p:sldId id="292" r:id="rId3"/>
    <p:sldId id="256" r:id="rId4"/>
    <p:sldId id="262" r:id="rId5"/>
    <p:sldId id="263" r:id="rId6"/>
    <p:sldId id="258" r:id="rId7"/>
    <p:sldId id="266" r:id="rId8"/>
    <p:sldId id="265" r:id="rId9"/>
    <p:sldId id="267" r:id="rId10"/>
    <p:sldId id="260" r:id="rId11"/>
    <p:sldId id="272" r:id="rId12"/>
    <p:sldId id="282" r:id="rId13"/>
    <p:sldId id="270" r:id="rId14"/>
    <p:sldId id="290" r:id="rId15"/>
    <p:sldId id="276" r:id="rId16"/>
    <p:sldId id="279" r:id="rId17"/>
    <p:sldId id="277" r:id="rId18"/>
    <p:sldId id="269" r:id="rId19"/>
    <p:sldId id="278" r:id="rId20"/>
    <p:sldId id="280" r:id="rId21"/>
    <p:sldId id="275" r:id="rId22"/>
    <p:sldId id="281" r:id="rId23"/>
    <p:sldId id="283" r:id="rId24"/>
    <p:sldId id="284" r:id="rId25"/>
    <p:sldId id="286" r:id="rId26"/>
    <p:sldId id="288" r:id="rId27"/>
    <p:sldId id="287" r:id="rId28"/>
    <p:sldId id="289" r:id="rId29"/>
    <p:sldId id="291" r:id="rId30"/>
    <p:sldId id="264" r:id="rId31"/>
    <p:sldId id="294" r:id="rId32"/>
    <p:sldId id="293" r:id="rId33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1402" y="-67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888F3B3-74AD-4B49-B114-65EB5F9027C3}" type="doc">
      <dgm:prSet loTypeId="urn:microsoft.com/office/officeart/2005/8/layout/target3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ED42DAD-83EE-48E2-AC2C-FBF326D4B1BF}">
      <dgm:prSet phldrT="[Текст]" custT="1"/>
      <dgm:spPr/>
      <dgm:t>
        <a:bodyPr/>
        <a:lstStyle/>
        <a:p>
          <a:pPr algn="l"/>
          <a:r>
            <a: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= </a:t>
          </a:r>
          <a:r>
            <a:rPr lang="ru-RU" sz="3200" b="1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слов</a:t>
          </a:r>
          <a:r>
            <a: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  вечнозеленый, диван-кровать</a:t>
          </a:r>
        </a:p>
        <a:p>
          <a:pPr algn="l"/>
          <a:r>
            <a: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= </a:t>
          </a:r>
          <a:r>
            <a:rPr lang="ru-RU" sz="3200" b="1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корней/основ</a:t>
          </a:r>
          <a:r>
            <a: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r>
            <a:rPr lang="ru-RU" sz="3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сен</a:t>
          </a:r>
          <a:r>
            <a:rPr lang="ru-RU" sz="32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</a:t>
          </a:r>
          <a:r>
            <a:rPr lang="ru-RU" sz="3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кос</a:t>
          </a:r>
          <a:r>
            <a: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пеш</a:t>
          </a:r>
          <a:r>
            <a:rPr lang="ru-RU" sz="3200" b="1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Е</a:t>
          </a:r>
          <a:r>
            <a:rPr lang="ru-RU" sz="3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ход</a:t>
          </a:r>
          <a:endParaRPr lang="ru-RU" sz="3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algn="l"/>
          <a:r>
            <a: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= </a:t>
          </a:r>
          <a:r>
            <a:rPr lang="ru-RU" sz="3200" b="1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частей слов</a:t>
          </a:r>
          <a:r>
            <a: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 зарплата, пединститут</a:t>
          </a:r>
        </a:p>
        <a:p>
          <a:pPr algn="l"/>
          <a:r>
            <a: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= </a:t>
          </a:r>
          <a:r>
            <a:rPr lang="ru-RU" sz="3200" b="1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букв</a:t>
          </a:r>
          <a:r>
            <a: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 МГУ, МЧС, НТВ</a:t>
          </a:r>
        </a:p>
        <a:p>
          <a:pPr algn="l"/>
          <a:r>
            <a: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= </a:t>
          </a:r>
          <a:r>
            <a:rPr lang="ru-RU" sz="3200" b="1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звуков:</a:t>
          </a:r>
          <a:r>
            <a: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вуз, МХАТ, ТЮЗ</a:t>
          </a:r>
          <a:endParaRPr lang="ru-RU" sz="3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7FE0B0B-21D0-4578-BD55-766977295AF3}" type="sibTrans" cxnId="{9F47DAC3-CF9A-4A3F-BCA3-E5782958F159}">
      <dgm:prSet/>
      <dgm:spPr/>
      <dgm:t>
        <a:bodyPr/>
        <a:lstStyle/>
        <a:p>
          <a:endParaRPr lang="ru-RU"/>
        </a:p>
      </dgm:t>
    </dgm:pt>
    <dgm:pt modelId="{A464D264-3151-49A0-8D41-E5EFE45AF759}" type="parTrans" cxnId="{9F47DAC3-CF9A-4A3F-BCA3-E5782958F159}">
      <dgm:prSet/>
      <dgm:spPr/>
      <dgm:t>
        <a:bodyPr/>
        <a:lstStyle/>
        <a:p>
          <a:endParaRPr lang="ru-RU"/>
        </a:p>
      </dgm:t>
    </dgm:pt>
    <dgm:pt modelId="{125A34B2-5307-4D2B-BCDB-CD36F2E16C13}" type="pres">
      <dgm:prSet presAssocID="{4888F3B3-74AD-4B49-B114-65EB5F9027C3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EAFB60F-C3FE-4561-BA53-1A88694AA234}" type="pres">
      <dgm:prSet presAssocID="{FED42DAD-83EE-48E2-AC2C-FBF326D4B1BF}" presName="circle1" presStyleLbl="node1" presStyleIdx="0" presStyleCnt="1" custScaleX="1798" custLinFactNeighborX="-19022" custLinFactNeighborY="-570"/>
      <dgm:spPr/>
    </dgm:pt>
    <dgm:pt modelId="{9D3BFE1F-5200-4FA1-817D-83C4D59A0060}" type="pres">
      <dgm:prSet presAssocID="{FED42DAD-83EE-48E2-AC2C-FBF326D4B1BF}" presName="space" presStyleCnt="0"/>
      <dgm:spPr/>
    </dgm:pt>
    <dgm:pt modelId="{3B47FFA3-4139-4694-92BA-BF9AE6103FA8}" type="pres">
      <dgm:prSet presAssocID="{FED42DAD-83EE-48E2-AC2C-FBF326D4B1BF}" presName="rect1" presStyleLbl="alignAcc1" presStyleIdx="0" presStyleCnt="1" custScaleX="142857" custScaleY="100000" custLinFactNeighborX="-6698" custLinFactNeighborY="-43001"/>
      <dgm:spPr/>
      <dgm:t>
        <a:bodyPr/>
        <a:lstStyle/>
        <a:p>
          <a:endParaRPr lang="ru-RU"/>
        </a:p>
      </dgm:t>
    </dgm:pt>
    <dgm:pt modelId="{1E20EEFB-AFE1-46B9-883A-A96F52CF16F8}" type="pres">
      <dgm:prSet presAssocID="{FED42DAD-83EE-48E2-AC2C-FBF326D4B1BF}" presName="rect1ParTxNoCh" presStyleLbl="alignAcc1" presStyleIdx="0" presStyleCnt="1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8EA3565C-E435-4FEE-BFF1-9805FB72D2EA}" type="presOf" srcId="{4888F3B3-74AD-4B49-B114-65EB5F9027C3}" destId="{125A34B2-5307-4D2B-BCDB-CD36F2E16C13}" srcOrd="0" destOrd="0" presId="urn:microsoft.com/office/officeart/2005/8/layout/target3"/>
    <dgm:cxn modelId="{E22FD139-14AE-4512-9856-CDC00C1F006F}" type="presOf" srcId="{FED42DAD-83EE-48E2-AC2C-FBF326D4B1BF}" destId="{1E20EEFB-AFE1-46B9-883A-A96F52CF16F8}" srcOrd="1" destOrd="0" presId="urn:microsoft.com/office/officeart/2005/8/layout/target3"/>
    <dgm:cxn modelId="{9F47DAC3-CF9A-4A3F-BCA3-E5782958F159}" srcId="{4888F3B3-74AD-4B49-B114-65EB5F9027C3}" destId="{FED42DAD-83EE-48E2-AC2C-FBF326D4B1BF}" srcOrd="0" destOrd="0" parTransId="{A464D264-3151-49A0-8D41-E5EFE45AF759}" sibTransId="{B7FE0B0B-21D0-4578-BD55-766977295AF3}"/>
    <dgm:cxn modelId="{03069749-8332-49F6-9C97-134A015B8922}" type="presOf" srcId="{FED42DAD-83EE-48E2-AC2C-FBF326D4B1BF}" destId="{3B47FFA3-4139-4694-92BA-BF9AE6103FA8}" srcOrd="0" destOrd="0" presId="urn:microsoft.com/office/officeart/2005/8/layout/target3"/>
    <dgm:cxn modelId="{F1671DAD-F44E-4AB6-BBC5-66002BB82FCB}" type="presParOf" srcId="{125A34B2-5307-4D2B-BCDB-CD36F2E16C13}" destId="{DEAFB60F-C3FE-4561-BA53-1A88694AA234}" srcOrd="0" destOrd="0" presId="urn:microsoft.com/office/officeart/2005/8/layout/target3"/>
    <dgm:cxn modelId="{2F88F2D9-EB6D-4EC1-90D6-1DC9B089FDDD}" type="presParOf" srcId="{125A34B2-5307-4D2B-BCDB-CD36F2E16C13}" destId="{9D3BFE1F-5200-4FA1-817D-83C4D59A0060}" srcOrd="1" destOrd="0" presId="urn:microsoft.com/office/officeart/2005/8/layout/target3"/>
    <dgm:cxn modelId="{BA8FDB47-7FA6-49E2-A66B-7CB3904E7488}" type="presParOf" srcId="{125A34B2-5307-4D2B-BCDB-CD36F2E16C13}" destId="{3B47FFA3-4139-4694-92BA-BF9AE6103FA8}" srcOrd="2" destOrd="0" presId="urn:microsoft.com/office/officeart/2005/8/layout/target3"/>
    <dgm:cxn modelId="{F4697319-C687-4E45-97F9-2C2B734333AD}" type="presParOf" srcId="{125A34B2-5307-4D2B-BCDB-CD36F2E16C13}" destId="{1E20EEFB-AFE1-46B9-883A-A96F52CF16F8}" srcOrd="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EAFB60F-C3FE-4561-BA53-1A88694AA234}">
      <dsp:nvSpPr>
        <dsp:cNvPr id="0" name=""/>
        <dsp:cNvSpPr/>
      </dsp:nvSpPr>
      <dsp:spPr>
        <a:xfrm>
          <a:off x="-671466" y="-1084148"/>
          <a:ext cx="77597" cy="4315791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B47FFA3-4139-4694-92BA-BF9AE6103FA8}">
      <dsp:nvSpPr>
        <dsp:cNvPr id="0" name=""/>
        <dsp:cNvSpPr/>
      </dsp:nvSpPr>
      <dsp:spPr>
        <a:xfrm>
          <a:off x="0" y="0"/>
          <a:ext cx="8952906" cy="4315791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= </a:t>
          </a:r>
          <a:r>
            <a:rPr lang="ru-RU" sz="3200" b="1" kern="1200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слов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  вечнозеленый, диван-кровать</a:t>
          </a:r>
        </a:p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= </a:t>
          </a:r>
          <a:r>
            <a:rPr lang="ru-RU" sz="3200" b="1" kern="1200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корней/основ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сен</a:t>
          </a:r>
          <a:r>
            <a:rPr lang="ru-RU" sz="32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О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кос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пеш</a:t>
          </a:r>
          <a:r>
            <a:rPr lang="ru-RU" sz="3200" b="1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Е</a:t>
          </a:r>
          <a:r>
            <a:rPr lang="ru-RU" sz="3200" kern="1200" dirty="0" err="1" smtClean="0">
              <a:latin typeface="Times New Roman" panose="02020603050405020304" pitchFamily="18" charset="0"/>
              <a:cs typeface="Times New Roman" panose="02020603050405020304" pitchFamily="18" charset="0"/>
            </a:rPr>
            <a:t>ход</a:t>
          </a:r>
          <a:endParaRPr lang="ru-RU" sz="3200" kern="1200" dirty="0" smtClean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= </a:t>
          </a:r>
          <a:r>
            <a:rPr lang="ru-RU" sz="3200" b="1" kern="1200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частей слов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 зарплата, пединститут</a:t>
          </a:r>
        </a:p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= </a:t>
          </a:r>
          <a:r>
            <a:rPr lang="ru-RU" sz="3200" b="1" kern="1200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букв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: МГУ, МЧС, НТВ</a:t>
          </a:r>
        </a:p>
        <a:p>
          <a:pPr lvl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= </a:t>
          </a:r>
          <a:r>
            <a:rPr lang="ru-RU" sz="3200" b="1" kern="1200" dirty="0" smtClean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звуков:</a:t>
          </a:r>
          <a:r>
            <a:rPr lang="ru-RU" sz="3200" kern="1200" dirty="0" smtClean="0">
              <a:latin typeface="Times New Roman" panose="02020603050405020304" pitchFamily="18" charset="0"/>
              <a:cs typeface="Times New Roman" panose="02020603050405020304" pitchFamily="18" charset="0"/>
            </a:rPr>
            <a:t> вуз, МХАТ, ТЮЗ</a:t>
          </a:r>
          <a:endParaRPr lang="ru-RU" sz="3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0"/>
        <a:ext cx="8952906" cy="43157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AC634C-B0FE-4837-830B-7BCDF7421613}" type="datetimeFigureOut">
              <a:rPr lang="ru-RU" smtClean="0"/>
              <a:t>26.05.2021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BF4BADB-BD05-4570-9CBC-84F03FFB3651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1378128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Вопрос задает ученица класса. Элемент театрализации: она представляется агентом одной из авиакомпаний.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F4BADB-BD05-4570-9CBC-84F03FFB3651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4115852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 Выясняем практическую значимость изучения темы.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F4BADB-BD05-4570-9CBC-84F03FFB3651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574426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Целеполагание (ребята формулируют общую цель и личные цели урока)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F4BADB-BD05-4570-9CBC-84F03FFB3651}" type="slidenum">
              <a:rPr lang="ru-RU" smtClean="0"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604589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err="1" smtClean="0"/>
              <a:t>См.приложение</a:t>
            </a:r>
            <a:r>
              <a:rPr lang="ru-RU" dirty="0" smtClean="0"/>
              <a:t> «Опорная</a:t>
            </a:r>
            <a:r>
              <a:rPr lang="ru-RU" baseline="0" dirty="0" smtClean="0"/>
              <a:t> карта урока»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BF4BADB-BD05-4570-9CBC-84F03FFB3651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3495303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26.05.2021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26.05.2021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26.05.2021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26.05.2021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26.05.2021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26.05.2021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3.gi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://orfo.ruslang.ru/search/word?page=1&amp;query=%D1%8D%D0%BA%D0%BE%D0%BD%D0%BE%D0%BC*&amp;title_check=1&amp;text_check=2&amp;yo=0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gif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hyperlink" Target="https://infourok.ru/razrabotka-uroka-po-teme-slovoobrazovanie" TargetMode="External"/><Relationship Id="rId2" Type="http://schemas.openxmlformats.org/officeDocument/2006/relationships/hyperlink" Target="http://rebus1.com/index.php?item=rebus_generator&amp;slovo" TargetMode="Externa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3568" y="332657"/>
            <a:ext cx="7772400" cy="360040"/>
          </a:xfrm>
        </p:spPr>
        <p:txBody>
          <a:bodyPr>
            <a:noAutofit/>
          </a:bodyPr>
          <a:lstStyle/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МАОУ «УТЛ»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3648" y="1268760"/>
            <a:ext cx="6400800" cy="2088232"/>
          </a:xfrm>
        </p:spPr>
        <p:txBody>
          <a:bodyPr>
            <a:normAutofit fontScale="85000" lnSpcReduction="10000"/>
          </a:bodyPr>
          <a:lstStyle/>
          <a:p>
            <a:pPr>
              <a:lnSpc>
                <a:spcPct val="160000"/>
              </a:lnSpc>
            </a:pP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ОТКРЫТЫЙ УРОК РУССКОГО ЯЗЫКА</a:t>
            </a:r>
          </a:p>
          <a:p>
            <a:pPr>
              <a:lnSpc>
                <a:spcPct val="160000"/>
              </a:lnSpc>
            </a:pP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РАМКАХ  </a:t>
            </a:r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</a:rPr>
              <a:t>ДЕКАДЫ МЕТОДИЧЕСКОЙ РАБОТЫ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одзаголовок 2"/>
          <p:cNvSpPr txBox="1">
            <a:spLocks/>
          </p:cNvSpPr>
          <p:nvPr/>
        </p:nvSpPr>
        <p:spPr>
          <a:xfrm>
            <a:off x="1691680" y="4532194"/>
            <a:ext cx="6400800" cy="1752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spcBef>
                <a:spcPct val="20000"/>
              </a:spcBef>
              <a:buFont typeface="Arial" pitchFamily="34" charset="0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ru-RU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Учитель : ПАВЛИЩЕВА Л.Г.</a:t>
            </a:r>
            <a:endParaRPr lang="ru-RU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9132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3212976"/>
            <a:ext cx="8229600" cy="792088"/>
          </a:xfrm>
        </p:spPr>
        <p:txBody>
          <a:bodyPr>
            <a:normAutofit fontScale="90000"/>
          </a:bodyPr>
          <a:lstStyle/>
          <a:p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Почему «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экономкласс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пишется слитно, а «бизнес-класс» — через дефис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b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51720" y="260648"/>
            <a:ext cx="54726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НА ЗАСЫПКУ!</a:t>
            </a:r>
            <a:endParaRPr lang="ru-RU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5013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ctrTitle"/>
          </p:nvPr>
        </p:nvSpPr>
        <p:spPr>
          <a:xfrm>
            <a:off x="971600" y="476672"/>
            <a:ext cx="7772400" cy="1470025"/>
          </a:xfrm>
        </p:spPr>
        <p:txBody>
          <a:bodyPr/>
          <a:lstStyle/>
          <a:p>
            <a:r>
              <a:rPr lang="ru-RU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Словообразование 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одзаголовок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609" y="3309525"/>
            <a:ext cx="8974827" cy="296736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1792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3"/>
          <p:cNvPicPr>
            <a:picLocks noGrp="1" noChangeAspect="1" noChangeArrowheads="1"/>
          </p:cNvPicPr>
          <p:nvPr>
            <p:ph type="body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867400" y="2205038"/>
            <a:ext cx="2843213" cy="3379787"/>
          </a:xfrm>
        </p:spPr>
      </p:pic>
      <p:cxnSp>
        <p:nvCxnSpPr>
          <p:cNvPr id="2" name="Прямая со стрелкой 101"/>
          <p:cNvCxnSpPr>
            <a:cxnSpLocks noChangeShapeType="1"/>
          </p:cNvCxnSpPr>
          <p:nvPr/>
        </p:nvCxnSpPr>
        <p:spPr bwMode="auto">
          <a:xfrm>
            <a:off x="3923928" y="3573016"/>
            <a:ext cx="2016224" cy="0"/>
          </a:xfrm>
          <a:prstGeom prst="straightConnector1">
            <a:avLst/>
          </a:prstGeom>
          <a:noFill/>
          <a:ln w="38100" algn="ctr">
            <a:solidFill>
              <a:schemeClr val="accent2"/>
            </a:solidFill>
            <a:round/>
            <a:headEnd/>
            <a:tailEnd type="arrow" w="med" len="med"/>
          </a:ln>
          <a:effectLst>
            <a:outerShdw dist="23000" dir="5400000" rotWithShape="0">
              <a:srgbClr val="000000">
                <a:alpha val="34998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9222" name="TextBox 72"/>
          <p:cNvSpPr txBox="1">
            <a:spLocks noChangeArrowheads="1"/>
          </p:cNvSpPr>
          <p:nvPr/>
        </p:nvSpPr>
        <p:spPr bwMode="auto">
          <a:xfrm>
            <a:off x="392058" y="2708920"/>
            <a:ext cx="3927475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2800" b="1" dirty="0">
                <a:solidFill>
                  <a:srgbClr val="99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Образование новых слов с помощью словообразующих </a:t>
            </a:r>
            <a:r>
              <a:rPr lang="ru-RU" altLang="ru-RU" sz="2800" b="1" dirty="0" smtClean="0">
                <a:solidFill>
                  <a:srgbClr val="99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морфем</a:t>
            </a:r>
            <a:endParaRPr lang="ru-RU" altLang="ru-RU" sz="2800" b="1" dirty="0">
              <a:solidFill>
                <a:srgbClr val="9933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223" name="WordArt 11"/>
          <p:cNvSpPr>
            <a:spLocks noChangeArrowheads="1" noChangeShapeType="1" noTextEdit="1"/>
          </p:cNvSpPr>
          <p:nvPr/>
        </p:nvSpPr>
        <p:spPr bwMode="auto">
          <a:xfrm>
            <a:off x="827088" y="476250"/>
            <a:ext cx="7458075" cy="708025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ru-RU" sz="3600" b="1" kern="10" dirty="0">
                <a:solidFill>
                  <a:srgbClr val="632523"/>
                </a:solidFill>
                <a:effectLst>
                  <a:outerShdw dist="53882" dir="2700000" algn="ctr" rotWithShape="0">
                    <a:srgbClr val="C0C0C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Пополнение словарного состава языка</a:t>
            </a:r>
          </a:p>
        </p:txBody>
      </p:sp>
    </p:spTree>
    <p:extLst>
      <p:ext uri="{BB962C8B-B14F-4D97-AF65-F5344CB8AC3E}">
        <p14:creationId xmlns:p14="http://schemas.microsoft.com/office/powerpoint/2010/main" val="752197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11560" y="620688"/>
            <a:ext cx="828092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Цель урока:  узнать способы образования слов в русском  </a:t>
            </a:r>
          </a:p>
          <a:p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языке и уметь применять полученные 		            знания на практике.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457200" y="2132856"/>
            <a:ext cx="8229600" cy="3993307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Пути достижения цели:</a:t>
            </a:r>
          </a:p>
          <a:p>
            <a:pPr marL="0" indent="0" algn="ctr">
              <a:buNone/>
            </a:pP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514350" indent="-514350">
              <a:buAutoNum type="arabicPeriod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Изучение теории.</a:t>
            </a:r>
          </a:p>
          <a:p>
            <a:pPr marL="514350" indent="-514350">
              <a:buAutoNum type="arabicPeriod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Выполнение практических заданий.</a:t>
            </a:r>
          </a:p>
          <a:p>
            <a:pPr marL="514350" indent="-514350">
              <a:buAutoNum type="arabicPeriod"/>
            </a:pP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Самоконтроль.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00309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99592" y="908720"/>
            <a:ext cx="3240360" cy="92333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1.</a:t>
            </a:r>
          </a:p>
          <a:p>
            <a:endParaRPr lang="ru-RU" dirty="0"/>
          </a:p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899592" y="2645134"/>
            <a:ext cx="3240360" cy="92333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2.</a:t>
            </a:r>
          </a:p>
          <a:p>
            <a:endParaRPr lang="ru-RU" dirty="0"/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899592" y="4509120"/>
            <a:ext cx="3240360" cy="92333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3.</a:t>
            </a:r>
          </a:p>
          <a:p>
            <a:endParaRPr lang="ru-RU" dirty="0"/>
          </a:p>
          <a:p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5596735" y="908720"/>
            <a:ext cx="3168351" cy="92333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4.</a:t>
            </a:r>
          </a:p>
          <a:p>
            <a:endParaRPr lang="ru-RU" dirty="0"/>
          </a:p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5623375" y="4509120"/>
            <a:ext cx="3168352" cy="92333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5.</a:t>
            </a:r>
          </a:p>
          <a:p>
            <a:endParaRPr lang="ru-RU" dirty="0"/>
          </a:p>
          <a:p>
            <a:endParaRPr lang="ru-RU" dirty="0"/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4139952" y="1832050"/>
            <a:ext cx="360040" cy="87687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 flipH="1">
            <a:off x="5148064" y="1832050"/>
            <a:ext cx="432048" cy="94887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>
            <a:stCxn id="4" idx="3"/>
          </p:cNvCxnSpPr>
          <p:nvPr/>
        </p:nvCxnSpPr>
        <p:spPr>
          <a:xfrm>
            <a:off x="4139952" y="3106799"/>
            <a:ext cx="18002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>
            <a:stCxn id="5" idx="3"/>
          </p:cNvCxnSpPr>
          <p:nvPr/>
        </p:nvCxnSpPr>
        <p:spPr>
          <a:xfrm flipV="1">
            <a:off x="4139952" y="3632250"/>
            <a:ext cx="360040" cy="133853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 flipH="1" flipV="1">
            <a:off x="5076056" y="3632250"/>
            <a:ext cx="504056" cy="123691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901272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857884" y="4574608"/>
            <a:ext cx="3286116" cy="2283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12291" name="Rectangle 1"/>
          <p:cNvSpPr>
            <a:spLocks noChangeArrowheads="1"/>
          </p:cNvSpPr>
          <p:nvPr/>
        </p:nvSpPr>
        <p:spPr bwMode="auto">
          <a:xfrm>
            <a:off x="285750" y="2500313"/>
            <a:ext cx="84296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>
              <a:spcBef>
                <a:spcPct val="0"/>
              </a:spcBef>
              <a:buFontTx/>
              <a:buNone/>
            </a:pPr>
            <a:r>
              <a:rPr lang="ru-RU" altLang="ru-RU" sz="2400" b="1" i="1">
                <a:solidFill>
                  <a:srgbClr val="3E1B59"/>
                </a:solidFill>
                <a:cs typeface="Times New Roman" pitchFamily="18" charset="0"/>
              </a:rPr>
              <a:t>	</a:t>
            </a:r>
            <a:endParaRPr lang="ru-RU" altLang="ru-RU" b="1" i="1">
              <a:solidFill>
                <a:srgbClr val="3E1B59"/>
              </a:solidFill>
            </a:endParaRPr>
          </a:p>
        </p:txBody>
      </p:sp>
      <p:sp>
        <p:nvSpPr>
          <p:cNvPr id="12292" name="Содержимое 5"/>
          <p:cNvSpPr>
            <a:spLocks noGrp="1"/>
          </p:cNvSpPr>
          <p:nvPr>
            <p:ph idx="4294967295"/>
          </p:nvPr>
        </p:nvSpPr>
        <p:spPr>
          <a:xfrm>
            <a:off x="684213" y="2924175"/>
            <a:ext cx="7272337" cy="3125788"/>
          </a:xfrm>
        </p:spPr>
        <p:txBody>
          <a:bodyPr/>
          <a:lstStyle/>
          <a:p>
            <a:pPr marL="514350" indent="-514350" eaLnBrk="1" hangingPunct="1">
              <a:buFont typeface="Calibri" pitchFamily="34" charset="0"/>
              <a:buAutoNum type="arabicPeriod"/>
            </a:pPr>
            <a:r>
              <a:rPr lang="ru-RU" alt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Желт</a:t>
            </a:r>
            <a:r>
              <a:rPr lang="ru-RU" altLang="ru-RU" sz="4400" b="1" dirty="0" smtClean="0">
                <a:solidFill>
                  <a:srgbClr val="99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ок</a:t>
            </a:r>
            <a:r>
              <a:rPr lang="ru-RU" alt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желтый</a:t>
            </a:r>
          </a:p>
          <a:p>
            <a:pPr marL="514350" indent="-514350" eaLnBrk="1" hangingPunct="1">
              <a:buFont typeface="Calibri" pitchFamily="34" charset="0"/>
              <a:buAutoNum type="arabicPeriod"/>
            </a:pPr>
            <a:r>
              <a:rPr lang="ru-RU" alt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Глаз</a:t>
            </a:r>
            <a:r>
              <a:rPr lang="ru-RU" altLang="ru-RU" sz="4400" b="1" dirty="0" smtClean="0">
                <a:solidFill>
                  <a:srgbClr val="99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аст</a:t>
            </a:r>
            <a:r>
              <a:rPr lang="ru-RU" alt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ый               глаз</a:t>
            </a:r>
          </a:p>
          <a:p>
            <a:pPr marL="514350" indent="-514350" eaLnBrk="1" hangingPunct="1">
              <a:buFont typeface="Calibri" pitchFamily="34" charset="0"/>
              <a:buAutoNum type="arabicPeriod"/>
            </a:pPr>
            <a:r>
              <a:rPr lang="ru-RU" alt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Зелен</a:t>
            </a:r>
            <a:r>
              <a:rPr lang="ru-RU" altLang="ru-RU" sz="4400" b="1" dirty="0" smtClean="0">
                <a:solidFill>
                  <a:srgbClr val="99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ru-RU" alt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ть              зеленый</a:t>
            </a:r>
          </a:p>
        </p:txBody>
      </p:sp>
      <p:sp>
        <p:nvSpPr>
          <p:cNvPr id="8" name="Стрелка влево 7"/>
          <p:cNvSpPr/>
          <p:nvPr/>
        </p:nvSpPr>
        <p:spPr>
          <a:xfrm>
            <a:off x="3995738" y="4005263"/>
            <a:ext cx="1081087" cy="287337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" name="Стрелка влево 8"/>
          <p:cNvSpPr/>
          <p:nvPr/>
        </p:nvSpPr>
        <p:spPr>
          <a:xfrm>
            <a:off x="3276600" y="3213100"/>
            <a:ext cx="1079500" cy="28733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0" name="Стрелка влево 9"/>
          <p:cNvSpPr/>
          <p:nvPr/>
        </p:nvSpPr>
        <p:spPr>
          <a:xfrm>
            <a:off x="3779838" y="4797425"/>
            <a:ext cx="1079500" cy="28733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2296" name="WordArt 10"/>
          <p:cNvSpPr>
            <a:spLocks noChangeArrowheads="1" noChangeShapeType="1" noTextEdit="1"/>
          </p:cNvSpPr>
          <p:nvPr/>
        </p:nvSpPr>
        <p:spPr bwMode="auto">
          <a:xfrm>
            <a:off x="1692275" y="404813"/>
            <a:ext cx="5562600" cy="1570037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ru-RU" sz="4000" b="1" kern="10" dirty="0" smtClean="0">
                <a:solidFill>
                  <a:schemeClr val="hlink"/>
                </a:solidFill>
                <a:effectLst>
                  <a:outerShdw dist="53882" dir="2700000" algn="ctr" rotWithShape="0">
                    <a:srgbClr val="C0C0C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1. </a:t>
            </a:r>
            <a:r>
              <a:rPr lang="ru-RU" sz="4000" b="1" kern="10" dirty="0">
                <a:solidFill>
                  <a:schemeClr val="hlink"/>
                </a:solidFill>
                <a:effectLst>
                  <a:outerShdw dist="53882" dir="2700000" algn="ctr" rotWithShape="0">
                    <a:srgbClr val="C0C0C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Суффиксальный способ</a:t>
            </a:r>
          </a:p>
        </p:txBody>
      </p:sp>
      <p:sp>
        <p:nvSpPr>
          <p:cNvPr id="12297" name="Rectangle 11"/>
          <p:cNvSpPr>
            <a:spLocks noChangeArrowheads="1"/>
          </p:cNvSpPr>
          <p:nvPr/>
        </p:nvSpPr>
        <p:spPr bwMode="auto">
          <a:xfrm>
            <a:off x="611188" y="1773238"/>
            <a:ext cx="7483074" cy="904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buFont typeface="Arial" charset="0"/>
              <a:buNone/>
            </a:pPr>
            <a:r>
              <a:rPr lang="ru-RU" altLang="ru-RU" sz="2400" b="1" dirty="0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появление новых слов в результате присоединения</a:t>
            </a:r>
          </a:p>
          <a:p>
            <a:pPr eaLnBrk="1" hangingPunct="1">
              <a:buFont typeface="Arial" charset="0"/>
              <a:buNone/>
            </a:pPr>
            <a:r>
              <a:rPr lang="ru-RU" altLang="ru-RU" sz="2400" b="1" dirty="0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к производящей основе суффикса</a:t>
            </a:r>
          </a:p>
        </p:txBody>
      </p:sp>
    </p:spTree>
    <p:extLst>
      <p:ext uri="{BB962C8B-B14F-4D97-AF65-F5344CB8AC3E}">
        <p14:creationId xmlns:p14="http://schemas.microsoft.com/office/powerpoint/2010/main" val="14654320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6" grpId="0"/>
      <p:bldP spid="1229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857884" y="4293096"/>
            <a:ext cx="3286116" cy="2283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11267" name="Rectangle 1"/>
          <p:cNvSpPr>
            <a:spLocks noChangeArrowheads="1"/>
          </p:cNvSpPr>
          <p:nvPr/>
        </p:nvSpPr>
        <p:spPr bwMode="auto">
          <a:xfrm>
            <a:off x="285750" y="2500313"/>
            <a:ext cx="84296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>
              <a:spcBef>
                <a:spcPct val="0"/>
              </a:spcBef>
              <a:buFontTx/>
              <a:buNone/>
            </a:pPr>
            <a:r>
              <a:rPr lang="ru-RU" altLang="ru-RU" sz="2400" b="1" i="1">
                <a:solidFill>
                  <a:srgbClr val="3E1B59"/>
                </a:solidFill>
                <a:cs typeface="Times New Roman" pitchFamily="18" charset="0"/>
              </a:rPr>
              <a:t>	</a:t>
            </a:r>
            <a:endParaRPr lang="ru-RU" altLang="ru-RU" b="1" i="1">
              <a:solidFill>
                <a:srgbClr val="3E1B59"/>
              </a:solidFill>
            </a:endParaRPr>
          </a:p>
        </p:txBody>
      </p:sp>
      <p:sp>
        <p:nvSpPr>
          <p:cNvPr id="11268" name="Содержимое 5"/>
          <p:cNvSpPr>
            <a:spLocks noGrp="1"/>
          </p:cNvSpPr>
          <p:nvPr>
            <p:ph idx="4294967295"/>
          </p:nvPr>
        </p:nvSpPr>
        <p:spPr>
          <a:xfrm>
            <a:off x="900113" y="2349500"/>
            <a:ext cx="7559675" cy="3373438"/>
          </a:xfrm>
        </p:spPr>
        <p:txBody>
          <a:bodyPr/>
          <a:lstStyle/>
          <a:p>
            <a:pPr marL="514350" indent="-514350" eaLnBrk="1" hangingPunct="1">
              <a:buFont typeface="Arial" charset="0"/>
              <a:buNone/>
            </a:pPr>
            <a:r>
              <a:rPr lang="ru-RU" altLang="ru-RU" sz="4400" b="1" dirty="0" smtClean="0">
                <a:solidFill>
                  <a:srgbClr val="99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</a:t>
            </a:r>
            <a:r>
              <a:rPr lang="ru-RU" alt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опасный         опасный</a:t>
            </a:r>
          </a:p>
          <a:p>
            <a:pPr marL="514350" indent="-514350" eaLnBrk="1" hangingPunct="1">
              <a:buFont typeface="Arial" charset="0"/>
              <a:buNone/>
            </a:pPr>
            <a:r>
              <a:rPr lang="ru-RU" altLang="ru-RU" sz="4400" b="1" dirty="0" smtClean="0">
                <a:solidFill>
                  <a:srgbClr val="99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кое</a:t>
            </a:r>
            <a:r>
              <a:rPr lang="ru-RU" alt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-кто             кто</a:t>
            </a:r>
          </a:p>
          <a:p>
            <a:pPr marL="514350" indent="-514350" eaLnBrk="1" hangingPunct="1">
              <a:buFont typeface="Arial" charset="0"/>
              <a:buNone/>
            </a:pPr>
            <a:r>
              <a:rPr lang="ru-RU" altLang="ru-RU" sz="4400" b="1" dirty="0" smtClean="0">
                <a:solidFill>
                  <a:srgbClr val="99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вы</a:t>
            </a:r>
            <a:r>
              <a:rPr lang="ru-RU" alt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бежать            бежать   </a:t>
            </a:r>
          </a:p>
        </p:txBody>
      </p:sp>
      <p:sp>
        <p:nvSpPr>
          <p:cNvPr id="8" name="Стрелка влево 7"/>
          <p:cNvSpPr>
            <a:spLocks noChangeArrowheads="1"/>
          </p:cNvSpPr>
          <p:nvPr/>
        </p:nvSpPr>
        <p:spPr bwMode="auto">
          <a:xfrm flipV="1">
            <a:off x="3995738" y="2636838"/>
            <a:ext cx="792162" cy="215900"/>
          </a:xfrm>
          <a:prstGeom prst="leftArrow">
            <a:avLst>
              <a:gd name="adj1" fmla="val 50000"/>
              <a:gd name="adj2" fmla="val 50026"/>
            </a:avLst>
          </a:prstGeom>
          <a:solidFill>
            <a:schemeClr val="accent1"/>
          </a:solidFill>
          <a:ln w="25400" algn="ctr">
            <a:solidFill>
              <a:srgbClr val="385D8A"/>
            </a:solidFill>
            <a:miter lim="800000"/>
            <a:headEnd/>
            <a:tailEnd/>
          </a:ln>
        </p:spPr>
        <p:txBody>
          <a:bodyPr rot="10800000" anchor="ctr"/>
          <a:lstStyle/>
          <a:p>
            <a:pPr algn="ctr">
              <a:defRPr/>
            </a:pPr>
            <a:endParaRPr lang="ru-RU">
              <a:solidFill>
                <a:schemeClr val="lt1"/>
              </a:solidFill>
              <a:latin typeface="+mn-lt"/>
            </a:endParaRPr>
          </a:p>
        </p:txBody>
      </p:sp>
      <p:sp>
        <p:nvSpPr>
          <p:cNvPr id="9" name="Стрелка влево 8"/>
          <p:cNvSpPr>
            <a:spLocks noChangeArrowheads="1"/>
          </p:cNvSpPr>
          <p:nvPr/>
        </p:nvSpPr>
        <p:spPr bwMode="auto">
          <a:xfrm flipV="1">
            <a:off x="2987675" y="3500438"/>
            <a:ext cx="792163" cy="215900"/>
          </a:xfrm>
          <a:prstGeom prst="leftArrow">
            <a:avLst>
              <a:gd name="adj1" fmla="val 50000"/>
              <a:gd name="adj2" fmla="val 50026"/>
            </a:avLst>
          </a:prstGeom>
          <a:solidFill>
            <a:schemeClr val="accent1"/>
          </a:solidFill>
          <a:ln w="25400" algn="ctr">
            <a:solidFill>
              <a:srgbClr val="385D8A"/>
            </a:solidFill>
            <a:miter lim="800000"/>
            <a:headEnd/>
            <a:tailEnd/>
          </a:ln>
        </p:spPr>
        <p:txBody>
          <a:bodyPr rot="10800000" anchor="ctr"/>
          <a:lstStyle/>
          <a:p>
            <a:pPr algn="ctr">
              <a:defRPr/>
            </a:pPr>
            <a:endParaRPr lang="ru-RU">
              <a:solidFill>
                <a:schemeClr val="lt1"/>
              </a:solidFill>
              <a:latin typeface="+mn-lt"/>
            </a:endParaRPr>
          </a:p>
        </p:txBody>
      </p:sp>
      <p:sp>
        <p:nvSpPr>
          <p:cNvPr id="10" name="Стрелка влево 9"/>
          <p:cNvSpPr>
            <a:spLocks noChangeArrowheads="1"/>
          </p:cNvSpPr>
          <p:nvPr/>
        </p:nvSpPr>
        <p:spPr bwMode="auto">
          <a:xfrm flipV="1">
            <a:off x="3635375" y="4292600"/>
            <a:ext cx="792163" cy="215900"/>
          </a:xfrm>
          <a:prstGeom prst="leftArrow">
            <a:avLst>
              <a:gd name="adj1" fmla="val 50000"/>
              <a:gd name="adj2" fmla="val 50026"/>
            </a:avLst>
          </a:prstGeom>
          <a:solidFill>
            <a:schemeClr val="accent1"/>
          </a:solidFill>
          <a:ln w="25400" algn="ctr">
            <a:solidFill>
              <a:srgbClr val="385D8A"/>
            </a:solidFill>
            <a:miter lim="800000"/>
            <a:headEnd/>
            <a:tailEnd/>
          </a:ln>
        </p:spPr>
        <p:txBody>
          <a:bodyPr rot="10800000" anchor="ctr"/>
          <a:lstStyle/>
          <a:p>
            <a:pPr algn="ctr">
              <a:defRPr/>
            </a:pPr>
            <a:endParaRPr lang="ru-RU">
              <a:solidFill>
                <a:schemeClr val="lt1"/>
              </a:solidFill>
              <a:latin typeface="+mn-lt"/>
            </a:endParaRPr>
          </a:p>
        </p:txBody>
      </p:sp>
      <p:sp>
        <p:nvSpPr>
          <p:cNvPr id="11272" name="WordArt 10"/>
          <p:cNvSpPr>
            <a:spLocks noChangeArrowheads="1" noChangeShapeType="1" noTextEdit="1"/>
          </p:cNvSpPr>
          <p:nvPr/>
        </p:nvSpPr>
        <p:spPr bwMode="auto">
          <a:xfrm>
            <a:off x="1476375" y="188913"/>
            <a:ext cx="6408738" cy="121761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ru-RU" sz="4000" b="1" kern="10" dirty="0" smtClean="0">
                <a:solidFill>
                  <a:schemeClr val="hlink"/>
                </a:solidFill>
                <a:effectLst>
                  <a:outerShdw dist="53882" dir="2700000" algn="ctr" rotWithShape="0">
                    <a:srgbClr val="C0C0C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2. </a:t>
            </a:r>
            <a:r>
              <a:rPr lang="ru-RU" sz="4000" b="1" kern="10" dirty="0">
                <a:solidFill>
                  <a:schemeClr val="hlink"/>
                </a:solidFill>
                <a:effectLst>
                  <a:outerShdw dist="53882" dir="2700000" algn="ctr" rotWithShape="0">
                    <a:srgbClr val="C0C0C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Приставочный способ</a:t>
            </a:r>
          </a:p>
        </p:txBody>
      </p:sp>
      <p:sp>
        <p:nvSpPr>
          <p:cNvPr id="11273" name="Rectangle 11"/>
          <p:cNvSpPr>
            <a:spLocks noChangeArrowheads="1"/>
          </p:cNvSpPr>
          <p:nvPr/>
        </p:nvSpPr>
        <p:spPr bwMode="auto">
          <a:xfrm>
            <a:off x="684213" y="1411288"/>
            <a:ext cx="7380482" cy="904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buFont typeface="Arial" charset="0"/>
              <a:buNone/>
            </a:pPr>
            <a:r>
              <a:rPr lang="ru-RU" altLang="ru-RU" sz="2400" b="1" dirty="0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появление новых слов в результате присоединения </a:t>
            </a:r>
          </a:p>
          <a:p>
            <a:pPr eaLnBrk="1" hangingPunct="1">
              <a:buFont typeface="Arial" charset="0"/>
              <a:buNone/>
            </a:pPr>
            <a:r>
              <a:rPr lang="ru-RU" altLang="ru-RU" sz="2400" b="1" dirty="0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 производящей основе приставки</a:t>
            </a:r>
          </a:p>
        </p:txBody>
      </p:sp>
    </p:spTree>
    <p:extLst>
      <p:ext uri="{BB962C8B-B14F-4D97-AF65-F5344CB8AC3E}">
        <p14:creationId xmlns:p14="http://schemas.microsoft.com/office/powerpoint/2010/main" val="25208086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72" grpId="0"/>
      <p:bldP spid="1127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857884" y="4574608"/>
            <a:ext cx="3286116" cy="2283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13315" name="Rectangle 1"/>
          <p:cNvSpPr>
            <a:spLocks noChangeArrowheads="1"/>
          </p:cNvSpPr>
          <p:nvPr/>
        </p:nvSpPr>
        <p:spPr bwMode="auto">
          <a:xfrm>
            <a:off x="285750" y="2500313"/>
            <a:ext cx="84296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>
              <a:spcBef>
                <a:spcPct val="0"/>
              </a:spcBef>
              <a:buFontTx/>
              <a:buNone/>
            </a:pPr>
            <a:r>
              <a:rPr lang="ru-RU" altLang="ru-RU" sz="2400" b="1" i="1">
                <a:solidFill>
                  <a:srgbClr val="3E1B59"/>
                </a:solidFill>
                <a:cs typeface="Times New Roman" pitchFamily="18" charset="0"/>
              </a:rPr>
              <a:t>	</a:t>
            </a:r>
            <a:endParaRPr lang="ru-RU" altLang="ru-RU" b="1" i="1">
              <a:solidFill>
                <a:srgbClr val="3E1B59"/>
              </a:solidFill>
            </a:endParaRPr>
          </a:p>
        </p:txBody>
      </p:sp>
      <p:sp>
        <p:nvSpPr>
          <p:cNvPr id="13316" name="Содержимое 5"/>
          <p:cNvSpPr>
            <a:spLocks noGrp="1"/>
          </p:cNvSpPr>
          <p:nvPr>
            <p:ph idx="4294967295"/>
          </p:nvPr>
        </p:nvSpPr>
        <p:spPr>
          <a:xfrm>
            <a:off x="323850" y="2492375"/>
            <a:ext cx="8280400" cy="4103688"/>
          </a:xfrm>
        </p:spPr>
        <p:txBody>
          <a:bodyPr/>
          <a:lstStyle/>
          <a:p>
            <a:pPr marL="514350" indent="-514350" eaLnBrk="1" hangingPunct="1">
              <a:buFont typeface="Calibri" pitchFamily="34" charset="0"/>
              <a:buAutoNum type="arabicPeriod"/>
            </a:pPr>
            <a:r>
              <a:rPr lang="ru-RU" altLang="ru-RU" sz="3600" dirty="0" smtClean="0">
                <a:solidFill>
                  <a:srgbClr val="99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</a:t>
            </a:r>
            <a:r>
              <a:rPr lang="ru-RU" alt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курс</a:t>
            </a:r>
            <a:r>
              <a:rPr lang="ru-RU" altLang="ru-RU" sz="3600" dirty="0" smtClean="0">
                <a:solidFill>
                  <a:srgbClr val="99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ник</a:t>
            </a:r>
            <a:r>
              <a:rPr lang="ru-RU" alt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курс</a:t>
            </a:r>
          </a:p>
          <a:p>
            <a:pPr marL="514350" indent="-514350" eaLnBrk="1" hangingPunct="1">
              <a:buFont typeface="Calibri" pitchFamily="34" charset="0"/>
              <a:buAutoNum type="arabicPeriod"/>
            </a:pPr>
            <a:r>
              <a:rPr lang="ru-RU" alt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altLang="ru-RU" sz="3600" dirty="0" smtClean="0">
                <a:solidFill>
                  <a:srgbClr val="99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ере</a:t>
            </a:r>
            <a:r>
              <a:rPr lang="ru-RU" alt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нос</a:t>
            </a:r>
            <a:r>
              <a:rPr lang="ru-RU" altLang="ru-RU" sz="3600" dirty="0" smtClean="0">
                <a:solidFill>
                  <a:srgbClr val="99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иц</a:t>
            </a:r>
            <a:r>
              <a:rPr lang="ru-RU" alt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а            нос</a:t>
            </a:r>
          </a:p>
          <a:p>
            <a:pPr marL="514350" indent="-514350" eaLnBrk="1" hangingPunct="1">
              <a:buFont typeface="Calibri" pitchFamily="34" charset="0"/>
              <a:buAutoNum type="arabicPeriod"/>
            </a:pPr>
            <a:r>
              <a:rPr lang="ru-RU" altLang="ru-RU" sz="3600" dirty="0" smtClean="0">
                <a:solidFill>
                  <a:srgbClr val="99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</a:t>
            </a:r>
            <a:r>
              <a:rPr lang="ru-RU" alt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читать</a:t>
            </a:r>
            <a:r>
              <a:rPr lang="ru-RU" altLang="ru-RU" sz="3600" dirty="0" smtClean="0">
                <a:solidFill>
                  <a:srgbClr val="99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ся </a:t>
            </a:r>
            <a:r>
              <a:rPr lang="ru-RU" alt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читать</a:t>
            </a:r>
          </a:p>
          <a:p>
            <a:pPr marL="514350" indent="-514350" eaLnBrk="1" hangingPunct="1">
              <a:buFont typeface="Arial" charset="0"/>
              <a:buNone/>
            </a:pPr>
            <a:r>
              <a:rPr lang="ru-RU" altLang="ru-RU" sz="2800" b="1" dirty="0" smtClean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Проверь!</a:t>
            </a:r>
            <a:r>
              <a:rPr lang="ru-RU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Нет однокоренного слова «</a:t>
            </a:r>
            <a:r>
              <a:rPr lang="ru-RU" alt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курсник</a:t>
            </a:r>
            <a:r>
              <a:rPr lang="ru-RU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 </a:t>
            </a:r>
          </a:p>
          <a:p>
            <a:pPr marL="514350" indent="-514350" eaLnBrk="1" hangingPunct="1">
              <a:buFont typeface="Arial" charset="0"/>
              <a:buNone/>
            </a:pPr>
            <a:r>
              <a:rPr lang="ru-RU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 приставочный способ.  Нет однокоренного слова «</a:t>
            </a:r>
            <a:r>
              <a:rPr lang="ru-RU" altLang="ru-RU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сокурс</a:t>
            </a:r>
            <a:r>
              <a:rPr lang="ru-RU" alt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»           не суффиксальный способ.</a:t>
            </a:r>
          </a:p>
        </p:txBody>
      </p:sp>
      <p:sp>
        <p:nvSpPr>
          <p:cNvPr id="8" name="Стрелка влево 7"/>
          <p:cNvSpPr/>
          <p:nvPr/>
        </p:nvSpPr>
        <p:spPr>
          <a:xfrm>
            <a:off x="3348038" y="3357563"/>
            <a:ext cx="1081087" cy="287337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9" name="Стрелка влево 8"/>
          <p:cNvSpPr/>
          <p:nvPr/>
        </p:nvSpPr>
        <p:spPr>
          <a:xfrm>
            <a:off x="2987675" y="2708275"/>
            <a:ext cx="1079500" cy="287338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0" name="Стрелка влево 9"/>
          <p:cNvSpPr/>
          <p:nvPr/>
        </p:nvSpPr>
        <p:spPr>
          <a:xfrm>
            <a:off x="2987675" y="4005263"/>
            <a:ext cx="1079500" cy="287337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cxnSp>
        <p:nvCxnSpPr>
          <p:cNvPr id="12" name="Прямая со стрелкой 11"/>
          <p:cNvCxnSpPr/>
          <p:nvPr/>
        </p:nvCxnSpPr>
        <p:spPr>
          <a:xfrm>
            <a:off x="7740650" y="4724400"/>
            <a:ext cx="576263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Прямая со стрелкой 12"/>
          <p:cNvCxnSpPr/>
          <p:nvPr/>
        </p:nvCxnSpPr>
        <p:spPr>
          <a:xfrm>
            <a:off x="2484438" y="5661025"/>
            <a:ext cx="574675" cy="1588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322" name="WordArt 12"/>
          <p:cNvSpPr>
            <a:spLocks noChangeArrowheads="1" noChangeShapeType="1" noTextEdit="1"/>
          </p:cNvSpPr>
          <p:nvPr/>
        </p:nvSpPr>
        <p:spPr bwMode="auto">
          <a:xfrm>
            <a:off x="827088" y="188913"/>
            <a:ext cx="8137525" cy="1416050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ru-RU" sz="3600" b="1" kern="10">
                <a:solidFill>
                  <a:schemeClr val="hlink"/>
                </a:solidFill>
                <a:effectLst>
                  <a:outerShdw dist="53882" dir="2700000" algn="ctr" rotWithShape="0">
                    <a:srgbClr val="C0C0C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3. Приставочно-</a:t>
            </a:r>
          </a:p>
          <a:p>
            <a:pPr algn="ctr"/>
            <a:r>
              <a:rPr lang="ru-RU" sz="3600" b="1" kern="10">
                <a:solidFill>
                  <a:schemeClr val="hlink"/>
                </a:solidFill>
                <a:effectLst>
                  <a:outerShdw dist="53882" dir="2700000" algn="ctr" rotWithShape="0">
                    <a:srgbClr val="C0C0C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суффиксальный способ</a:t>
            </a:r>
          </a:p>
        </p:txBody>
      </p:sp>
      <p:sp>
        <p:nvSpPr>
          <p:cNvPr id="13323" name="Rectangle 13"/>
          <p:cNvSpPr>
            <a:spLocks noChangeArrowheads="1"/>
          </p:cNvSpPr>
          <p:nvPr/>
        </p:nvSpPr>
        <p:spPr bwMode="auto">
          <a:xfrm>
            <a:off x="395288" y="1557338"/>
            <a:ext cx="6803914" cy="904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buFontTx/>
              <a:buChar char="-"/>
            </a:pPr>
            <a:r>
              <a:rPr lang="ru-RU" altLang="ru-RU" sz="2400" b="1" dirty="0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появление новых слов путём одновременного</a:t>
            </a:r>
          </a:p>
          <a:p>
            <a:pPr eaLnBrk="1" hangingPunct="1">
              <a:buFontTx/>
              <a:buNone/>
            </a:pPr>
            <a:r>
              <a:rPr lang="ru-RU" altLang="ru-RU" sz="2400" b="1" dirty="0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присоединения к основе приставки и суффикса</a:t>
            </a:r>
          </a:p>
        </p:txBody>
      </p:sp>
    </p:spTree>
    <p:extLst>
      <p:ext uri="{BB962C8B-B14F-4D97-AF65-F5344CB8AC3E}">
        <p14:creationId xmlns:p14="http://schemas.microsoft.com/office/powerpoint/2010/main" val="15646248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99592" y="908720"/>
            <a:ext cx="3240360" cy="80021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Суффиксальный    </a:t>
            </a:r>
            <a:endParaRPr lang="ru-RU" dirty="0"/>
          </a:p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899592" y="2763343"/>
            <a:ext cx="3240360" cy="80021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2.Приставочный</a:t>
            </a:r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899592" y="4575484"/>
            <a:ext cx="3240360" cy="95410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3.Приставочно-суффиксальный</a:t>
            </a:r>
            <a:endParaRPr lang="ru-RU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5596735" y="908720"/>
            <a:ext cx="3168351" cy="92333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4.</a:t>
            </a:r>
          </a:p>
          <a:p>
            <a:endParaRPr lang="ru-RU" dirty="0"/>
          </a:p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5364088" y="4620560"/>
            <a:ext cx="3168352" cy="923330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dirty="0" smtClean="0"/>
              <a:t>5.</a:t>
            </a:r>
          </a:p>
          <a:p>
            <a:endParaRPr lang="ru-RU" dirty="0"/>
          </a:p>
          <a:p>
            <a:endParaRPr lang="ru-RU" dirty="0"/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4139952" y="1832050"/>
            <a:ext cx="360040" cy="87687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 flipH="1">
            <a:off x="5148064" y="1832050"/>
            <a:ext cx="432048" cy="94887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>
            <a:stCxn id="4" idx="3"/>
          </p:cNvCxnSpPr>
          <p:nvPr/>
        </p:nvCxnSpPr>
        <p:spPr>
          <a:xfrm>
            <a:off x="4139952" y="3163453"/>
            <a:ext cx="180020" cy="615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>
            <a:stCxn id="5" idx="3"/>
          </p:cNvCxnSpPr>
          <p:nvPr/>
        </p:nvCxnSpPr>
        <p:spPr>
          <a:xfrm flipV="1">
            <a:off x="4139952" y="3698617"/>
            <a:ext cx="360040" cy="135392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 flipH="1" flipV="1">
            <a:off x="4848236" y="3716164"/>
            <a:ext cx="432048" cy="135392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0352229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Определите слово, от которого образовано и назовите способ образования 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700808"/>
            <a:ext cx="8229600" cy="3449071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ПРАБАБУШКА  </a:t>
            </a:r>
          </a:p>
          <a:p>
            <a:pPr marL="0" indent="0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РАКЕТЧИК</a:t>
            </a:r>
          </a:p>
          <a:p>
            <a:pPr marL="0" indent="0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НАСТОЛЬНЫЙ           </a:t>
            </a:r>
          </a:p>
          <a:p>
            <a:pPr marL="0" indent="0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УТЛ</a:t>
            </a:r>
          </a:p>
          <a:p>
            <a:pPr marL="0" indent="0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НЕФТЕДОБЫЧА</a:t>
            </a:r>
          </a:p>
          <a:p>
            <a:pPr marL="0" indent="0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СТОЛОВАЯ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64175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Определите слово, от которого образовано и назовите способ образования </a:t>
            </a: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700808"/>
            <a:ext cx="8496944" cy="344907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ПРАБАБУШКА – БАБУШКА (ПРИСТАВОЧНЫЙ)</a:t>
            </a:r>
          </a:p>
          <a:p>
            <a:pPr marL="0" indent="0">
              <a:buNone/>
            </a:pPr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РАКЕТЧИК – РАКЕТА (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СУФФИКСАЛЬНЫЙ) </a:t>
            </a:r>
            <a:endParaRPr lang="ru-RU" sz="2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НАСТОЛЬНЫЙ   - СТОЛ </a:t>
            </a: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(ПРИСТАВОЧНО-СУФФИКСАЛЬНЫЙ)    </a:t>
            </a:r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</a:p>
          <a:p>
            <a:pPr marL="0" indent="0">
              <a:buNone/>
            </a:pPr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Бизнес-класс ?</a:t>
            </a:r>
          </a:p>
          <a:p>
            <a:pPr marL="0" indent="0">
              <a:buNone/>
            </a:pPr>
            <a:r>
              <a:rPr lang="ru-RU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Экономкласс</a:t>
            </a:r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?</a:t>
            </a:r>
          </a:p>
          <a:p>
            <a:pPr marL="0" indent="0">
              <a:buNone/>
            </a:pPr>
            <a:r>
              <a:rPr lang="ru-RU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СТОЛОВАЯ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85657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3" name="Rectangle 1"/>
          <p:cNvSpPr>
            <a:spLocks noChangeArrowheads="1"/>
          </p:cNvSpPr>
          <p:nvPr/>
        </p:nvSpPr>
        <p:spPr bwMode="auto">
          <a:xfrm>
            <a:off x="285750" y="2500313"/>
            <a:ext cx="84296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>
              <a:spcBef>
                <a:spcPct val="0"/>
              </a:spcBef>
              <a:buFontTx/>
              <a:buNone/>
            </a:pPr>
            <a:r>
              <a:rPr lang="ru-RU" altLang="ru-RU" sz="2400" b="1" i="1">
                <a:solidFill>
                  <a:srgbClr val="3E1B59"/>
                </a:solidFill>
                <a:cs typeface="Times New Roman" pitchFamily="18" charset="0"/>
              </a:rPr>
              <a:t>	</a:t>
            </a:r>
            <a:endParaRPr lang="ru-RU" altLang="ru-RU" b="1" i="1">
              <a:solidFill>
                <a:srgbClr val="3E1B59"/>
              </a:solidFill>
            </a:endParaRPr>
          </a:p>
        </p:txBody>
      </p:sp>
      <p:graphicFrame>
        <p:nvGraphicFramePr>
          <p:cNvPr id="11" name="Содержимое 10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2477557380"/>
              </p:ext>
            </p:extLst>
          </p:nvPr>
        </p:nvGraphicFramePr>
        <p:xfrm>
          <a:off x="323529" y="1400513"/>
          <a:ext cx="8424936" cy="431579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5365" name="WordArt 7"/>
          <p:cNvSpPr>
            <a:spLocks noChangeArrowheads="1" noChangeShapeType="1" noTextEdit="1"/>
          </p:cNvSpPr>
          <p:nvPr/>
        </p:nvSpPr>
        <p:spPr bwMode="auto">
          <a:xfrm>
            <a:off x="1619672" y="260350"/>
            <a:ext cx="6193035" cy="576263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ru-RU" sz="4000" b="1" kern="10" dirty="0" smtClean="0">
                <a:solidFill>
                  <a:schemeClr val="hlink"/>
                </a:solidFill>
                <a:effectLst>
                  <a:outerShdw dist="53882" dir="2700000" algn="ctr" rotWithShape="0">
                    <a:srgbClr val="C0C0C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4. </a:t>
            </a:r>
            <a:r>
              <a:rPr lang="ru-RU" sz="4000" b="1" kern="10" dirty="0">
                <a:solidFill>
                  <a:schemeClr val="hlink"/>
                </a:solidFill>
                <a:effectLst>
                  <a:outerShdw dist="53882" dir="2700000" algn="ctr" rotWithShape="0">
                    <a:srgbClr val="C0C0C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Сложение</a:t>
            </a:r>
          </a:p>
        </p:txBody>
      </p:sp>
      <p:sp>
        <p:nvSpPr>
          <p:cNvPr id="15366" name="Rectangle 8"/>
          <p:cNvSpPr>
            <a:spLocks noChangeArrowheads="1"/>
          </p:cNvSpPr>
          <p:nvPr/>
        </p:nvSpPr>
        <p:spPr bwMode="auto">
          <a:xfrm>
            <a:off x="107505" y="836613"/>
            <a:ext cx="8856984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buFont typeface="Arial" charset="0"/>
              <a:buNone/>
            </a:pPr>
            <a:r>
              <a:rPr lang="ru-RU" altLang="ru-RU" sz="2400" b="1" dirty="0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образование новых слов путём соединения двух </a:t>
            </a:r>
            <a:r>
              <a:rPr lang="ru-RU" altLang="ru-RU" sz="2400" b="1" dirty="0" smtClean="0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или </a:t>
            </a:r>
            <a:r>
              <a:rPr lang="ru-RU" altLang="ru-RU" sz="2400" b="1" dirty="0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более </a:t>
            </a:r>
            <a:r>
              <a:rPr lang="ru-RU" altLang="ru-RU" sz="2400" b="1" dirty="0" smtClean="0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altLang="ru-RU" sz="2400" b="1" dirty="0">
              <a:solidFill>
                <a:schemeClr val="hlin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7" cstate="email"/>
          <a:srcRect/>
          <a:stretch>
            <a:fillRect/>
          </a:stretch>
        </p:blipFill>
        <p:spPr bwMode="auto">
          <a:xfrm>
            <a:off x="5857884" y="4574608"/>
            <a:ext cx="3286116" cy="2283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2" name="TextBox 1"/>
          <p:cNvSpPr txBox="1"/>
          <p:nvPr/>
        </p:nvSpPr>
        <p:spPr>
          <a:xfrm>
            <a:off x="539552" y="5661248"/>
            <a:ext cx="59046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СЛОЖНОСОКРАЩЕННЫЕ СЛОВА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14377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5" grpId="0"/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1412776"/>
            <a:ext cx="8229600" cy="792088"/>
          </a:xfrm>
        </p:spPr>
        <p:txBody>
          <a:bodyPr>
            <a:normAutofit fontScale="90000"/>
          </a:bodyPr>
          <a:lstStyle/>
          <a:p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Почему «</a:t>
            </a:r>
            <a:r>
              <a:rPr lang="ru-RU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экономкласс</a:t>
            </a:r>
            <a:r>
              <a:rPr lang="ru-RU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» пишется слитно, а «бизнес-класс» — через дефис</a:t>
            </a: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b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Работа в группе</a:t>
            </a:r>
            <a:b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(учебник «Теория», с.62-63)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2364793"/>
            <a:ext cx="8229600" cy="4525963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Разница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между «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экономкласс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» и «бизнес-класс» заключается в способе их образования. </a:t>
            </a:r>
            <a:endParaRPr lang="ru-RU" dirty="0" smtClean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Бизнес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— это самостоятельное существительное, которое может свободно сочетаться с другими словами: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бизнес-план, бизнес-отчёт. 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Сложное существительное, которое состоит из двух самостоятельных слов, пишется через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дефис.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соединение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двух самостоятельных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слов).</a:t>
            </a:r>
            <a:endParaRPr lang="ru-RU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Эконом</a:t>
            </a:r>
            <a:r>
              <a:rPr lang="ru-RU" i="1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—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первая часть сложных слов, образованная от «экономичный».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 этом значении пишется слитно с другими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словами. Поэтому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 err="1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экономкласс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— это на самом деле усечение словосочетания «экономичный класс». Слова, образованные при помощи сокращения (усечения) двух и более лексических единиц, пишутся слитно. </a:t>
            </a:r>
          </a:p>
          <a:p>
            <a:pPr marL="0" indent="0">
              <a:buNone/>
            </a:pPr>
            <a:endParaRPr lang="ru-RU" dirty="0">
              <a:solidFill>
                <a:srgbClr val="000000"/>
              </a:solidFill>
              <a:latin typeface="YS Text Optional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051720" y="260648"/>
            <a:ext cx="547260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32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ВОПРОС НА ЗАСЫПКУ!</a:t>
            </a:r>
            <a:endParaRPr lang="ru-RU" sz="32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123728" y="6021288"/>
            <a:ext cx="68407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000000"/>
                </a:solidFill>
                <a:latin typeface="YS Text Optional"/>
              </a:rPr>
              <a:t> 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Орфографический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ru-RU" dirty="0" smtClean="0">
                <a:solidFill>
                  <a:srgbClr val="0077FF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словарь</a:t>
            </a:r>
            <a:r>
              <a:rPr lang="ru-RU" dirty="0">
                <a:solidFill>
                  <a:srgbClr val="0077FF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 </a:t>
            </a:r>
            <a:r>
              <a:rPr lang="ru-RU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РАН под ред. В. В. </a:t>
            </a:r>
            <a:r>
              <a:rPr lang="ru-RU" dirty="0" smtClean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Лопатина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28965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uiExpand="1" build="p"/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Определите слово, от которого образовано и назовите способ образования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700808"/>
            <a:ext cx="8496944" cy="344907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ПРАБАБУШКА – БАБУШКА (ПРИСТАВОЧНЫЙ)</a:t>
            </a:r>
          </a:p>
          <a:p>
            <a:pPr marL="0" indent="0">
              <a:buNone/>
            </a:pPr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РАКЕТЧИК – РАКЕТА (</a:t>
            </a:r>
            <a:r>
              <a:rPr lang="ru-RU" sz="2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СУФФИКСАЛЬНЫЙ) </a:t>
            </a:r>
            <a:endParaRPr lang="ru-RU" sz="2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НАСТОЛЬНЫЙ   - СТОЛ </a:t>
            </a:r>
            <a:r>
              <a:rPr lang="ru-RU" sz="1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(ПРИСТАВОЧНО-СУФФИКСАЛЬНЫЙ)    </a:t>
            </a:r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</a:p>
          <a:p>
            <a:pPr marL="0" indent="0">
              <a:buNone/>
            </a:pPr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Бизнес-класс - (сложение)</a:t>
            </a:r>
          </a:p>
          <a:p>
            <a:pPr marL="0" indent="0">
              <a:buNone/>
            </a:pPr>
            <a:r>
              <a:rPr lang="ru-RU" sz="26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Экономкласс</a:t>
            </a:r>
            <a:r>
              <a:rPr lang="ru-RU" sz="2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(сложение)</a:t>
            </a:r>
          </a:p>
          <a:p>
            <a:pPr marL="0" indent="0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СТОЛОВАЯ ?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36690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1988840"/>
            <a:ext cx="8229600" cy="2520280"/>
          </a:xfrm>
        </p:spPr>
        <p:txBody>
          <a:bodyPr>
            <a:normAutofit fontScale="90000"/>
          </a:bodyPr>
          <a:lstStyle/>
          <a:p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Физкультминутка:</a:t>
            </a:r>
            <a:b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слово образовано приставочным способом – встает первый вариант;</a:t>
            </a:r>
            <a:b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если суффиксальным – второй вариант, если приставочно-суффиксальным – все встают, если  сложение – все сидят.</a:t>
            </a:r>
            <a:b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тропинка,</a:t>
            </a:r>
            <a:b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пригреть, </a:t>
            </a:r>
            <a:b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слоник, </a:t>
            </a:r>
            <a:b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прибрежный,  </a:t>
            </a:r>
            <a:br>
              <a:rPr lang="ru-RU" sz="22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i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КВН</a:t>
            </a: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рассвет,</a:t>
            </a:r>
            <a:b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ласточка,</a:t>
            </a:r>
            <a:b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настенный </a:t>
            </a:r>
            <a:br>
              <a:rPr lang="ru-RU" sz="22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завуч</a:t>
            </a:r>
            <a:r>
              <a:rPr lang="ru-RU" sz="22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200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 smtClean="0"/>
              <a:t/>
            </a:r>
            <a:br>
              <a:rPr lang="ru-RU" b="1" dirty="0" smtClean="0"/>
            </a:br>
            <a:r>
              <a:rPr lang="ru-RU" b="1" dirty="0"/>
              <a:t/>
            </a:r>
            <a:br>
              <a:rPr lang="ru-RU" b="1" dirty="0"/>
            </a:br>
            <a:endParaRPr lang="ru-RU" b="1" dirty="0"/>
          </a:p>
        </p:txBody>
      </p:sp>
    </p:spTree>
    <p:extLst>
      <p:ext uri="{BB962C8B-B14F-4D97-AF65-F5344CB8AC3E}">
        <p14:creationId xmlns:p14="http://schemas.microsoft.com/office/powerpoint/2010/main" val="12293893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31032" y="2276872"/>
            <a:ext cx="8712968" cy="1470025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1. </a:t>
            </a: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Для банкета приготовили красивые столовые приборы.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75656" y="620688"/>
            <a:ext cx="6400800" cy="1752600"/>
          </a:xfrm>
        </p:spPr>
        <p:txBody>
          <a:bodyPr/>
          <a:lstStyle/>
          <a:p>
            <a:r>
              <a:rPr lang="ru-RU" dirty="0" smtClean="0"/>
              <a:t>1. Назвать часть речи и определить лексическое значение:</a:t>
            </a:r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4066134"/>
            <a:ext cx="8064896" cy="14465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4400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В столовой продают вкусные булочки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203620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5"/>
          <p:cNvSpPr>
            <a:spLocks noGrp="1"/>
          </p:cNvSpPr>
          <p:nvPr>
            <p:ph type="ctrTitle"/>
          </p:nvPr>
        </p:nvSpPr>
        <p:spPr>
          <a:xfrm>
            <a:off x="406400" y="1484313"/>
            <a:ext cx="8731250" cy="5184775"/>
          </a:xfrm>
        </p:spPr>
        <p:txBody>
          <a:bodyPr/>
          <a:lstStyle/>
          <a:p>
            <a:pPr algn="l" eaLnBrk="1" hangingPunct="1"/>
            <a:r>
              <a:rPr lang="ru-RU" altLang="ru-RU" sz="3200" b="1" dirty="0" smtClean="0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появление новых слов в результате перехода слов из одной части речи в другую</a:t>
            </a:r>
            <a:r>
              <a:rPr lang="ru-RU" altLang="ru-RU" sz="3200" b="1" dirty="0" smtClean="0">
                <a:solidFill>
                  <a:schemeClr val="hlink"/>
                </a:solidFill>
              </a:rPr>
              <a:t/>
            </a:r>
            <a:br>
              <a:rPr lang="ru-RU" altLang="ru-RU" sz="3200" b="1" dirty="0" smtClean="0">
                <a:solidFill>
                  <a:schemeClr val="hlink"/>
                </a:solidFill>
              </a:rPr>
            </a:br>
            <a:r>
              <a:rPr lang="ru-RU" altLang="ru-RU" sz="4000" b="1" dirty="0" smtClean="0">
                <a:solidFill>
                  <a:schemeClr val="hlink"/>
                </a:solidFill>
              </a:rPr>
              <a:t>     </a:t>
            </a:r>
            <a:br>
              <a:rPr lang="ru-RU" altLang="ru-RU" sz="4000" b="1" dirty="0" smtClean="0">
                <a:solidFill>
                  <a:schemeClr val="hlink"/>
                </a:solidFill>
              </a:rPr>
            </a:br>
            <a:r>
              <a:rPr lang="ru-RU" alt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1. Столовая (помещение) </a:t>
            </a:r>
            <a:r>
              <a:rPr lang="ru-RU" altLang="ru-RU" sz="3600" b="1" dirty="0" smtClean="0">
                <a:solidFill>
                  <a:srgbClr val="99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сущ.</a:t>
            </a:r>
            <a:r>
              <a:rPr lang="ru-RU" alt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столовая (ложка) </a:t>
            </a:r>
            <a:r>
              <a:rPr lang="en-US" altLang="ru-RU" sz="3600" b="1" dirty="0" smtClean="0">
                <a:solidFill>
                  <a:srgbClr val="99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3600" b="1" dirty="0" err="1" smtClean="0">
                <a:solidFill>
                  <a:srgbClr val="99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прилаг</a:t>
            </a:r>
            <a:r>
              <a:rPr lang="ru-RU" altLang="ru-RU" sz="3600" b="1" dirty="0" smtClean="0">
                <a:solidFill>
                  <a:srgbClr val="99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alt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alt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  Караул! </a:t>
            </a:r>
            <a:r>
              <a:rPr lang="en-US" altLang="ru-RU" sz="3600" b="1" dirty="0" smtClean="0">
                <a:solidFill>
                  <a:srgbClr val="99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altLang="ru-RU" sz="3600" b="1" dirty="0" err="1" smtClean="0">
                <a:solidFill>
                  <a:srgbClr val="99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междомет</a:t>
            </a:r>
            <a:r>
              <a:rPr lang="ru-RU" altLang="ru-RU" sz="3600" b="1" dirty="0" smtClean="0">
                <a:solidFill>
                  <a:srgbClr val="99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ru-RU" alt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караул </a:t>
            </a:r>
            <a:r>
              <a:rPr lang="ru-RU" altLang="ru-RU" sz="3600" b="1" dirty="0" smtClean="0">
                <a:solidFill>
                  <a:srgbClr val="9933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сущ.</a:t>
            </a:r>
            <a:r>
              <a:rPr lang="ru-RU" alt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altLang="ru-RU" sz="36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altLang="ru-RU" sz="36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387" name="WordArt 4"/>
          <p:cNvSpPr>
            <a:spLocks noChangeArrowheads="1" noChangeShapeType="1" noTextEdit="1"/>
          </p:cNvSpPr>
          <p:nvPr/>
        </p:nvSpPr>
        <p:spPr bwMode="auto">
          <a:xfrm>
            <a:off x="406400" y="322263"/>
            <a:ext cx="8569325" cy="1439862"/>
          </a:xfrm>
          <a:prstGeom prst="rect">
            <a:avLst/>
          </a:prstGeom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fromWordArt="1">
            <a:prstTxWarp prst="textWave1">
              <a:avLst>
                <a:gd name="adj1" fmla="val 13005"/>
                <a:gd name="adj2" fmla="val 0"/>
              </a:avLst>
            </a:prstTxWarp>
          </a:bodyPr>
          <a:lstStyle/>
          <a:p>
            <a:pPr algn="ctr"/>
            <a:r>
              <a:rPr lang="ru-RU" sz="4000" b="1" kern="10" dirty="0" smtClean="0">
                <a:solidFill>
                  <a:schemeClr val="hlink"/>
                </a:solidFill>
                <a:effectLst>
                  <a:outerShdw dist="53882" dir="2700000" algn="ctr" rotWithShape="0">
                    <a:srgbClr val="C0C0C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5. </a:t>
            </a:r>
            <a:r>
              <a:rPr lang="ru-RU" sz="4000" b="1" kern="10" dirty="0">
                <a:solidFill>
                  <a:schemeClr val="hlink"/>
                </a:solidFill>
                <a:effectLst>
                  <a:outerShdw dist="53882" dir="2700000" algn="ctr" rotWithShape="0">
                    <a:srgbClr val="C0C0C0">
                      <a:alpha val="79999"/>
                    </a:srgbClr>
                  </a:outerShdw>
                </a:effectLst>
                <a:latin typeface="Times New Roman"/>
                <a:cs typeface="Times New Roman"/>
              </a:rPr>
              <a:t>Переход из одной части речи в другую</a:t>
            </a:r>
          </a:p>
        </p:txBody>
      </p:sp>
      <p:sp>
        <p:nvSpPr>
          <p:cNvPr id="9" name="Стрелка влево 8"/>
          <p:cNvSpPr/>
          <p:nvPr/>
        </p:nvSpPr>
        <p:spPr>
          <a:xfrm>
            <a:off x="5220072" y="5019308"/>
            <a:ext cx="633710" cy="28892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" name="Стрелка влево 8"/>
          <p:cNvSpPr/>
          <p:nvPr/>
        </p:nvSpPr>
        <p:spPr>
          <a:xfrm>
            <a:off x="6660232" y="3929795"/>
            <a:ext cx="1079500" cy="288925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6281776" y="5139165"/>
            <a:ext cx="2428798" cy="16876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</p:spTree>
    <p:extLst>
      <p:ext uri="{BB962C8B-B14F-4D97-AF65-F5344CB8AC3E}">
        <p14:creationId xmlns:p14="http://schemas.microsoft.com/office/powerpoint/2010/main" val="4221153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899592" y="908720"/>
            <a:ext cx="3240360" cy="80021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>
              <a:buAutoNum type="arabicPeriod"/>
            </a:pPr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Суффиксальный    </a:t>
            </a:r>
            <a:endParaRPr lang="ru-RU" dirty="0"/>
          </a:p>
          <a:p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4" name="TextBox 3"/>
          <p:cNvSpPr txBox="1"/>
          <p:nvPr/>
        </p:nvSpPr>
        <p:spPr>
          <a:xfrm>
            <a:off x="899592" y="2763343"/>
            <a:ext cx="3240360" cy="800219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2.Приставочный</a:t>
            </a:r>
          </a:p>
          <a:p>
            <a:endParaRPr lang="ru-RU" dirty="0"/>
          </a:p>
        </p:txBody>
      </p:sp>
      <p:sp>
        <p:nvSpPr>
          <p:cNvPr id="5" name="TextBox 4"/>
          <p:cNvSpPr txBox="1"/>
          <p:nvPr/>
        </p:nvSpPr>
        <p:spPr>
          <a:xfrm>
            <a:off x="899592" y="4575484"/>
            <a:ext cx="3240360" cy="954107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3.Приставочно-суффиксальный</a:t>
            </a:r>
            <a:endParaRPr lang="ru-RU" sz="2800" dirty="0"/>
          </a:p>
        </p:txBody>
      </p:sp>
      <p:sp>
        <p:nvSpPr>
          <p:cNvPr id="6" name="TextBox 5"/>
          <p:cNvSpPr txBox="1"/>
          <p:nvPr/>
        </p:nvSpPr>
        <p:spPr>
          <a:xfrm>
            <a:off x="5596735" y="908720"/>
            <a:ext cx="3168351" cy="107721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4.Сложение</a:t>
            </a:r>
          </a:p>
          <a:p>
            <a:endParaRPr lang="ru-RU" dirty="0"/>
          </a:p>
          <a:p>
            <a:endParaRPr lang="ru-RU" dirty="0"/>
          </a:p>
        </p:txBody>
      </p:sp>
      <p:sp>
        <p:nvSpPr>
          <p:cNvPr id="7" name="TextBox 6"/>
          <p:cNvSpPr txBox="1"/>
          <p:nvPr/>
        </p:nvSpPr>
        <p:spPr>
          <a:xfrm>
            <a:off x="5364088" y="4375577"/>
            <a:ext cx="3168352" cy="193899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ru-RU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5. Переход из одной части речи в другую.</a:t>
            </a:r>
          </a:p>
          <a:p>
            <a:endParaRPr lang="ru-RU" dirty="0"/>
          </a:p>
          <a:p>
            <a:endParaRPr lang="ru-RU" dirty="0"/>
          </a:p>
        </p:txBody>
      </p:sp>
      <p:cxnSp>
        <p:nvCxnSpPr>
          <p:cNvPr id="12" name="Прямая соединительная линия 11"/>
          <p:cNvCxnSpPr/>
          <p:nvPr/>
        </p:nvCxnSpPr>
        <p:spPr>
          <a:xfrm>
            <a:off x="4139952" y="1832050"/>
            <a:ext cx="360040" cy="87687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4" name="Прямая соединительная линия 13"/>
          <p:cNvCxnSpPr/>
          <p:nvPr/>
        </p:nvCxnSpPr>
        <p:spPr>
          <a:xfrm flipH="1">
            <a:off x="5148064" y="1832050"/>
            <a:ext cx="432048" cy="94887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Прямая соединительная линия 15"/>
          <p:cNvCxnSpPr>
            <a:stCxn id="4" idx="3"/>
          </p:cNvCxnSpPr>
          <p:nvPr/>
        </p:nvCxnSpPr>
        <p:spPr>
          <a:xfrm>
            <a:off x="4139952" y="3163453"/>
            <a:ext cx="180020" cy="6155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Прямая соединительная линия 19"/>
          <p:cNvCxnSpPr>
            <a:stCxn id="5" idx="3"/>
          </p:cNvCxnSpPr>
          <p:nvPr/>
        </p:nvCxnSpPr>
        <p:spPr>
          <a:xfrm flipV="1">
            <a:off x="4139952" y="3698617"/>
            <a:ext cx="360040" cy="135392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Прямая соединительная линия 21"/>
          <p:cNvCxnSpPr/>
          <p:nvPr/>
        </p:nvCxnSpPr>
        <p:spPr>
          <a:xfrm flipH="1" flipV="1">
            <a:off x="4848236" y="3716164"/>
            <a:ext cx="432048" cy="135392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857639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3"/>
          <p:cNvSpPr>
            <a:spLocks noGrp="1"/>
          </p:cNvSpPr>
          <p:nvPr>
            <p:ph type="ctrTitle"/>
          </p:nvPr>
        </p:nvSpPr>
        <p:spPr>
          <a:xfrm>
            <a:off x="541338" y="1781175"/>
            <a:ext cx="7772400" cy="147002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altLang="ru-RU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подр</a:t>
            </a:r>
            <a:r>
              <a:rPr lang="ru-RU" alt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ru-RU" altLang="ru-RU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сти</a:t>
            </a:r>
            <a:r>
              <a:rPr lang="ru-RU" alt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пирож</a:t>
            </a:r>
            <a:r>
              <a:rPr lang="ru-RU" alt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..к, </a:t>
            </a:r>
            <a:r>
              <a:rPr lang="ru-RU" altLang="ru-RU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</a:t>
            </a:r>
            <a:r>
              <a:rPr lang="ru-RU" alt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ru-RU" altLang="ru-RU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дорожье</a:t>
            </a:r>
            <a:r>
              <a:rPr lang="ru-RU" alt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 </a:t>
            </a:r>
            <a:r>
              <a:rPr lang="ru-RU" altLang="ru-RU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</a:t>
            </a:r>
            <a:r>
              <a:rPr lang="ru-RU" alt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ru-RU" altLang="ru-RU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грус</a:t>
            </a:r>
            <a:r>
              <a:rPr lang="ru-RU" alt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ru-RU" altLang="ru-RU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ный</a:t>
            </a:r>
            <a:r>
              <a:rPr lang="ru-RU" alt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пр..глупо</a:t>
            </a:r>
            <a:r>
              <a:rPr lang="ru-RU" alt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сам..лёт..к</a:t>
            </a:r>
            <a:r>
              <a:rPr lang="ru-RU" alt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медвеж</a:t>
            </a:r>
            <a:r>
              <a:rPr lang="ru-RU" alt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..нок, </a:t>
            </a:r>
            <a:r>
              <a:rPr lang="ru-RU" altLang="ru-RU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пар..ход</a:t>
            </a:r>
            <a:r>
              <a:rPr lang="ru-RU" alt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ru-RU" altLang="ru-RU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лес..степь</a:t>
            </a:r>
            <a:r>
              <a:rPr lang="ru-RU" alt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завис..</a:t>
            </a:r>
            <a:r>
              <a:rPr lang="ru-RU" altLang="ru-RU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ливость</a:t>
            </a:r>
            <a:r>
              <a:rPr lang="ru-RU" alt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ошейник, </a:t>
            </a:r>
            <a:r>
              <a:rPr lang="ru-RU" altLang="ru-RU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вв</a:t>
            </a:r>
            <a:r>
              <a:rPr lang="ru-RU" alt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..</a:t>
            </a:r>
            <a:r>
              <a:rPr lang="ru-RU" altLang="ru-RU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рху</a:t>
            </a:r>
            <a:r>
              <a:rPr lang="ru-RU" alt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 бег, мор..</a:t>
            </a:r>
            <a:r>
              <a:rPr lang="ru-RU" altLang="ru-RU" sz="40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плаватель</a:t>
            </a:r>
            <a:endParaRPr lang="ru-RU" altLang="ru-RU" sz="4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0420" name="Rectangle 4"/>
          <p:cNvSpPr>
            <a:spLocks noGrp="1"/>
          </p:cNvSpPr>
          <p:nvPr>
            <p:ph type="subTitle" idx="1"/>
          </p:nvPr>
        </p:nvSpPr>
        <p:spPr>
          <a:xfrm>
            <a:off x="1950843" y="1134717"/>
            <a:ext cx="608013" cy="622300"/>
          </a:xfrm>
        </p:spPr>
        <p:txBody>
          <a:bodyPr/>
          <a:lstStyle/>
          <a:p>
            <a:pPr eaLnBrk="1" hangingPunct="1"/>
            <a:r>
              <a:rPr lang="ru-RU" altLang="ru-RU" dirty="0" smtClean="0">
                <a:solidFill>
                  <a:srgbClr val="A50021"/>
                </a:solidFill>
              </a:rPr>
              <a:t>а</a:t>
            </a:r>
          </a:p>
        </p:txBody>
      </p:sp>
      <p:sp>
        <p:nvSpPr>
          <p:cNvPr id="60421" name="Rectangle 5"/>
          <p:cNvSpPr>
            <a:spLocks/>
          </p:cNvSpPr>
          <p:nvPr/>
        </p:nvSpPr>
        <p:spPr bwMode="auto">
          <a:xfrm>
            <a:off x="4337403" y="1078401"/>
            <a:ext cx="608012" cy="62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buFont typeface="Arial" charset="0"/>
              <a:buNone/>
            </a:pPr>
            <a:r>
              <a:rPr lang="ru-RU" altLang="ru-RU" dirty="0">
                <a:solidFill>
                  <a:srgbClr val="A50021"/>
                </a:solidFill>
              </a:rPr>
              <a:t>о</a:t>
            </a:r>
          </a:p>
        </p:txBody>
      </p:sp>
      <p:sp>
        <p:nvSpPr>
          <p:cNvPr id="60422" name="Rectangle 6"/>
          <p:cNvSpPr>
            <a:spLocks/>
          </p:cNvSpPr>
          <p:nvPr/>
        </p:nvSpPr>
        <p:spPr bwMode="auto">
          <a:xfrm>
            <a:off x="2421833" y="2252600"/>
            <a:ext cx="608012" cy="62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buFont typeface="Arial" charset="0"/>
              <a:buNone/>
            </a:pPr>
            <a:r>
              <a:rPr lang="ru-RU" altLang="ru-RU" dirty="0">
                <a:solidFill>
                  <a:srgbClr val="A50021"/>
                </a:solidFill>
              </a:rPr>
              <a:t>о</a:t>
            </a:r>
          </a:p>
        </p:txBody>
      </p:sp>
      <p:sp>
        <p:nvSpPr>
          <p:cNvPr id="60423" name="Rectangle 7"/>
          <p:cNvSpPr>
            <a:spLocks/>
          </p:cNvSpPr>
          <p:nvPr/>
        </p:nvSpPr>
        <p:spPr bwMode="auto">
          <a:xfrm>
            <a:off x="4293639" y="2205038"/>
            <a:ext cx="608012" cy="62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buFont typeface="Arial" charset="0"/>
              <a:buNone/>
            </a:pPr>
            <a:r>
              <a:rPr lang="ru-RU" altLang="ru-RU" dirty="0">
                <a:solidFill>
                  <a:srgbClr val="A50021"/>
                </a:solidFill>
              </a:rPr>
              <a:t>о</a:t>
            </a:r>
          </a:p>
        </p:txBody>
      </p:sp>
      <p:sp>
        <p:nvSpPr>
          <p:cNvPr id="60424" name="Rectangle 8"/>
          <p:cNvSpPr>
            <a:spLocks/>
          </p:cNvSpPr>
          <p:nvPr/>
        </p:nvSpPr>
        <p:spPr bwMode="auto">
          <a:xfrm>
            <a:off x="6010521" y="2219137"/>
            <a:ext cx="608012" cy="62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buFont typeface="Arial" charset="0"/>
              <a:buNone/>
            </a:pPr>
            <a:r>
              <a:rPr lang="ru-RU" altLang="ru-RU" dirty="0">
                <a:solidFill>
                  <a:srgbClr val="A50021"/>
                </a:solidFill>
              </a:rPr>
              <a:t>о</a:t>
            </a:r>
          </a:p>
        </p:txBody>
      </p:sp>
      <p:sp>
        <p:nvSpPr>
          <p:cNvPr id="60425" name="Rectangle 9"/>
          <p:cNvSpPr>
            <a:spLocks/>
          </p:cNvSpPr>
          <p:nvPr/>
        </p:nvSpPr>
        <p:spPr bwMode="auto">
          <a:xfrm>
            <a:off x="1217612" y="1676888"/>
            <a:ext cx="608013" cy="62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buFont typeface="Arial" charset="0"/>
              <a:buNone/>
            </a:pPr>
            <a:r>
              <a:rPr lang="ru-RU" altLang="ru-RU" dirty="0">
                <a:solidFill>
                  <a:srgbClr val="A50021"/>
                </a:solidFill>
              </a:rPr>
              <a:t>е</a:t>
            </a:r>
          </a:p>
        </p:txBody>
      </p:sp>
      <p:sp>
        <p:nvSpPr>
          <p:cNvPr id="60426" name="Rectangle 10"/>
          <p:cNvSpPr>
            <a:spLocks/>
          </p:cNvSpPr>
          <p:nvPr/>
        </p:nvSpPr>
        <p:spPr bwMode="auto">
          <a:xfrm>
            <a:off x="2308225" y="1687878"/>
            <a:ext cx="608013" cy="62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buFont typeface="Arial" charset="0"/>
              <a:buNone/>
            </a:pPr>
            <a:r>
              <a:rPr lang="ru-RU" altLang="ru-RU" dirty="0">
                <a:solidFill>
                  <a:srgbClr val="A50021"/>
                </a:solidFill>
              </a:rPr>
              <a:t>т</a:t>
            </a:r>
          </a:p>
        </p:txBody>
      </p:sp>
      <p:sp>
        <p:nvSpPr>
          <p:cNvPr id="60427" name="Rectangle 11"/>
          <p:cNvSpPr>
            <a:spLocks/>
          </p:cNvSpPr>
          <p:nvPr/>
        </p:nvSpPr>
        <p:spPr bwMode="auto">
          <a:xfrm>
            <a:off x="4006119" y="1654175"/>
            <a:ext cx="608012" cy="62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buFont typeface="Arial" charset="0"/>
              <a:buNone/>
            </a:pPr>
            <a:r>
              <a:rPr lang="ru-RU" altLang="ru-RU" dirty="0">
                <a:solidFill>
                  <a:srgbClr val="A50021"/>
                </a:solidFill>
              </a:rPr>
              <a:t>е</a:t>
            </a:r>
          </a:p>
        </p:txBody>
      </p:sp>
      <p:sp>
        <p:nvSpPr>
          <p:cNvPr id="60428" name="Rectangle 12"/>
          <p:cNvSpPr>
            <a:spLocks/>
          </p:cNvSpPr>
          <p:nvPr/>
        </p:nvSpPr>
        <p:spPr bwMode="auto">
          <a:xfrm>
            <a:off x="6269710" y="1672453"/>
            <a:ext cx="608013" cy="62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buFont typeface="Arial" charset="0"/>
              <a:buNone/>
            </a:pPr>
            <a:r>
              <a:rPr lang="ru-RU" altLang="ru-RU" dirty="0">
                <a:solidFill>
                  <a:srgbClr val="A50021"/>
                </a:solidFill>
              </a:rPr>
              <a:t>о</a:t>
            </a:r>
          </a:p>
        </p:txBody>
      </p:sp>
      <p:sp>
        <p:nvSpPr>
          <p:cNvPr id="60429" name="Rectangle 13"/>
          <p:cNvSpPr>
            <a:spLocks/>
          </p:cNvSpPr>
          <p:nvPr/>
        </p:nvSpPr>
        <p:spPr bwMode="auto">
          <a:xfrm>
            <a:off x="7164288" y="1700701"/>
            <a:ext cx="608012" cy="62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buFont typeface="Arial" charset="0"/>
              <a:buNone/>
            </a:pPr>
            <a:r>
              <a:rPr lang="ru-RU" altLang="ru-RU" dirty="0">
                <a:solidFill>
                  <a:srgbClr val="A50021"/>
                </a:solidFill>
              </a:rPr>
              <a:t>и</a:t>
            </a:r>
          </a:p>
        </p:txBody>
      </p:sp>
      <p:sp>
        <p:nvSpPr>
          <p:cNvPr id="60430" name="Rectangle 14"/>
          <p:cNvSpPr>
            <a:spLocks/>
          </p:cNvSpPr>
          <p:nvPr/>
        </p:nvSpPr>
        <p:spPr bwMode="auto">
          <a:xfrm>
            <a:off x="1692275" y="2852738"/>
            <a:ext cx="608013" cy="62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buFont typeface="Arial" charset="0"/>
              <a:buNone/>
            </a:pPr>
            <a:endParaRPr lang="ru-RU" altLang="ru-RU" dirty="0">
              <a:solidFill>
                <a:srgbClr val="A50021"/>
              </a:solidFill>
            </a:endParaRPr>
          </a:p>
        </p:txBody>
      </p:sp>
      <p:sp>
        <p:nvSpPr>
          <p:cNvPr id="60431" name="Rectangle 15"/>
          <p:cNvSpPr>
            <a:spLocks/>
          </p:cNvSpPr>
          <p:nvPr/>
        </p:nvSpPr>
        <p:spPr bwMode="auto">
          <a:xfrm>
            <a:off x="1656551" y="2827338"/>
            <a:ext cx="608012" cy="62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buFont typeface="Arial" charset="0"/>
              <a:buNone/>
            </a:pPr>
            <a:r>
              <a:rPr lang="ru-RU" altLang="ru-RU" dirty="0">
                <a:solidFill>
                  <a:srgbClr val="A50021"/>
                </a:solidFill>
              </a:rPr>
              <a:t>т</a:t>
            </a:r>
          </a:p>
        </p:txBody>
      </p:sp>
      <p:sp>
        <p:nvSpPr>
          <p:cNvPr id="60432" name="Rectangle 16"/>
          <p:cNvSpPr>
            <a:spLocks/>
          </p:cNvSpPr>
          <p:nvPr/>
        </p:nvSpPr>
        <p:spPr bwMode="auto">
          <a:xfrm>
            <a:off x="6010521" y="2827338"/>
            <a:ext cx="608012" cy="62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buFont typeface="Arial" charset="0"/>
              <a:buNone/>
            </a:pPr>
            <a:r>
              <a:rPr lang="ru-RU" altLang="ru-RU" dirty="0">
                <a:solidFill>
                  <a:srgbClr val="A50021"/>
                </a:solidFill>
              </a:rPr>
              <a:t>е</a:t>
            </a:r>
          </a:p>
        </p:txBody>
      </p:sp>
      <p:sp>
        <p:nvSpPr>
          <p:cNvPr id="60433" name="Rectangle 17"/>
          <p:cNvSpPr>
            <a:spLocks/>
          </p:cNvSpPr>
          <p:nvPr/>
        </p:nvSpPr>
        <p:spPr bwMode="auto">
          <a:xfrm>
            <a:off x="3491880" y="3356992"/>
            <a:ext cx="608013" cy="5349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buFont typeface="Arial" charset="0"/>
              <a:buNone/>
            </a:pPr>
            <a:r>
              <a:rPr lang="ru-RU" altLang="ru-RU" dirty="0">
                <a:solidFill>
                  <a:srgbClr val="A50021"/>
                </a:solidFill>
              </a:rPr>
              <a:t>е</a:t>
            </a:r>
          </a:p>
        </p:txBody>
      </p:sp>
      <p:sp>
        <p:nvSpPr>
          <p:cNvPr id="60434" name="Rectangle 18"/>
          <p:cNvSpPr>
            <a:spLocks/>
          </p:cNvSpPr>
          <p:nvPr/>
        </p:nvSpPr>
        <p:spPr bwMode="auto">
          <a:xfrm>
            <a:off x="5402508" y="1191609"/>
            <a:ext cx="608013" cy="622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buFont typeface="Arial" charset="0"/>
              <a:buNone/>
            </a:pPr>
            <a:r>
              <a:rPr lang="ru-RU" altLang="ru-RU" dirty="0">
                <a:solidFill>
                  <a:srgbClr val="A50021"/>
                </a:solidFill>
              </a:rPr>
              <a:t>з</a:t>
            </a:r>
          </a:p>
        </p:txBody>
      </p:sp>
      <p:sp>
        <p:nvSpPr>
          <p:cNvPr id="74" name="TextBox 73"/>
          <p:cNvSpPr txBox="1">
            <a:spLocks noChangeArrowheads="1"/>
          </p:cNvSpPr>
          <p:nvPr/>
        </p:nvSpPr>
        <p:spPr bwMode="auto">
          <a:xfrm>
            <a:off x="755650" y="0"/>
            <a:ext cx="7993063" cy="946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ru-RU" altLang="ru-RU" sz="2800" b="1" dirty="0">
                <a:solidFill>
                  <a:srgbClr val="6325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Распределите слова по столбикам в зависимости от способа словообразования</a:t>
            </a:r>
            <a:r>
              <a:rPr lang="ru-RU" alt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pic>
        <p:nvPicPr>
          <p:cNvPr id="20499" name="Рисунок 17" descr="znak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8400" y="4797425"/>
            <a:ext cx="1368425" cy="162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235874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0" presetClass="path" presetSubtype="0" accel="50000" decel="5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4583 -0.05782 L 0.29792 -0.41443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600" y="-1780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43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420" grpId="0" build="p"/>
      <p:bldP spid="60421" grpId="0"/>
      <p:bldP spid="60422" grpId="0"/>
      <p:bldP spid="60423" grpId="0"/>
      <p:bldP spid="60424" grpId="0"/>
      <p:bldP spid="60425" grpId="0"/>
      <p:bldP spid="60426" grpId="0"/>
      <p:bldP spid="60427" grpId="0"/>
      <p:bldP spid="60428" grpId="0"/>
      <p:bldP spid="60429" grpId="0"/>
      <p:bldP spid="60433" grpId="0"/>
      <p:bldP spid="60434" grpId="0"/>
      <p:bldP spid="74" grpId="0"/>
      <p:bldP spid="74" grpId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4294" name="Group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3944154"/>
              </p:ext>
            </p:extLst>
          </p:nvPr>
        </p:nvGraphicFramePr>
        <p:xfrm>
          <a:off x="468313" y="2349500"/>
          <a:ext cx="8137525" cy="2996883"/>
        </p:xfrm>
        <a:graphic>
          <a:graphicData uri="http://schemas.openxmlformats.org/drawingml/2006/table">
            <a:tbl>
              <a:tblPr/>
              <a:tblGrid>
                <a:gridCol w="2015455"/>
                <a:gridCol w="2232248"/>
                <a:gridCol w="2232248"/>
                <a:gridCol w="1657574"/>
              </a:tblGrid>
              <a:tr h="1152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Приставочный</a:t>
                      </a: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Суффиксальный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Приставочно-суффиксальный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8081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9475" name="WordArt 23"/>
          <p:cNvSpPr>
            <a:spLocks noChangeArrowheads="1" noChangeShapeType="1" noTextEdit="1"/>
          </p:cNvSpPr>
          <p:nvPr/>
        </p:nvSpPr>
        <p:spPr bwMode="auto">
          <a:xfrm>
            <a:off x="1835150" y="333375"/>
            <a:ext cx="6629400" cy="1366838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ru-RU" sz="3600" kern="10" dirty="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solidFill>
                  <a:srgbClr val="8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Распределительный</a:t>
            </a:r>
            <a:r>
              <a:rPr lang="ru-RU" sz="3600" kern="10" dirty="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solidFill>
                  <a:srgbClr val="800000"/>
                </a:solidFill>
                <a:latin typeface="Impact"/>
              </a:rPr>
              <a:t> </a:t>
            </a:r>
            <a:r>
              <a:rPr lang="ru-RU" sz="3600" kern="10" dirty="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solidFill>
                  <a:srgbClr val="8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диктант</a:t>
            </a:r>
          </a:p>
        </p:txBody>
      </p:sp>
      <p:pic>
        <p:nvPicPr>
          <p:cNvPr id="19476" name="Рисунок 17" descr="znak10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60350"/>
            <a:ext cx="1368425" cy="1628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724597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75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7366" name="Group 2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6519184"/>
              </p:ext>
            </p:extLst>
          </p:nvPr>
        </p:nvGraphicFramePr>
        <p:xfrm>
          <a:off x="107504" y="1988840"/>
          <a:ext cx="8893175" cy="4502150"/>
        </p:xfrm>
        <a:graphic>
          <a:graphicData uri="http://schemas.openxmlformats.org/drawingml/2006/table">
            <a:tbl>
              <a:tblPr/>
              <a:tblGrid>
                <a:gridCol w="2344738"/>
                <a:gridCol w="2452687"/>
                <a:gridCol w="2115343"/>
                <a:gridCol w="1980407"/>
              </a:tblGrid>
              <a:tr h="2447802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Приставочный</a:t>
                      </a:r>
                    </a:p>
                  </a:txBody>
                  <a:tcPr marT="45718" marB="4571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Суффиксальный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Приставочно-суффиксальный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hlink"/>
                        </a:solidFill>
                        <a:effectLst/>
                        <a:latin typeface="Calibri" pitchFamily="34" charset="0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hlink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Сложение</a:t>
                      </a: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0543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подрасти прегрустный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преглупо</a:t>
                      </a: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</a:p>
                  </a:txBody>
                  <a:tcPr marT="45718" marB="45718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пирожок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медвежонок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завистливость,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самолётик </a:t>
                      </a: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Бездорожье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ошейник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вверху </a:t>
                      </a: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пароход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лесостепь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ru-RU" sz="28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Мореплава-тель</a:t>
                      </a:r>
                      <a:endParaRPr kumimoji="0" lang="ru-RU" sz="2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18" marB="45718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1523" name="WordArt 21"/>
          <p:cNvSpPr>
            <a:spLocks noChangeArrowheads="1" noChangeShapeType="1" noTextEdit="1"/>
          </p:cNvSpPr>
          <p:nvPr/>
        </p:nvSpPr>
        <p:spPr bwMode="auto">
          <a:xfrm>
            <a:off x="2195513" y="404813"/>
            <a:ext cx="5040312" cy="825500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ru-RU" sz="4000" b="1" kern="10" dirty="0" smtClean="0">
                <a:ln w="9525">
                  <a:solidFill>
                    <a:srgbClr val="800000"/>
                  </a:solidFill>
                  <a:round/>
                  <a:headEnd/>
                  <a:tailEnd/>
                </a:ln>
                <a:solidFill>
                  <a:srgbClr val="8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Проверьте</a:t>
            </a:r>
            <a:endParaRPr lang="ru-RU" sz="4000" b="1" kern="10" dirty="0">
              <a:ln w="9525">
                <a:solidFill>
                  <a:srgbClr val="800000"/>
                </a:solidFill>
                <a:round/>
                <a:headEnd/>
                <a:tailEnd/>
              </a:ln>
              <a:solidFill>
                <a:srgbClr val="8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832685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857884" y="4574608"/>
            <a:ext cx="3286116" cy="2283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22531" name="Rectangle 1"/>
          <p:cNvSpPr>
            <a:spLocks noChangeArrowheads="1"/>
          </p:cNvSpPr>
          <p:nvPr/>
        </p:nvSpPr>
        <p:spPr bwMode="auto">
          <a:xfrm>
            <a:off x="285750" y="2500313"/>
            <a:ext cx="84296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>
              <a:spcBef>
                <a:spcPct val="0"/>
              </a:spcBef>
              <a:buFontTx/>
              <a:buNone/>
            </a:pPr>
            <a:r>
              <a:rPr lang="ru-RU" altLang="ru-RU" sz="2400" b="1" i="1">
                <a:solidFill>
                  <a:srgbClr val="3E1B59"/>
                </a:solidFill>
                <a:cs typeface="Times New Roman" pitchFamily="18" charset="0"/>
              </a:rPr>
              <a:t>	</a:t>
            </a:r>
            <a:endParaRPr lang="ru-RU" altLang="ru-RU" b="1" i="1">
              <a:solidFill>
                <a:srgbClr val="3E1B59"/>
              </a:solidFill>
            </a:endParaRPr>
          </a:p>
        </p:txBody>
      </p:sp>
      <p:sp>
        <p:nvSpPr>
          <p:cNvPr id="22532" name="Заголовок 4"/>
          <p:cNvSpPr>
            <a:spLocks noGrp="1"/>
          </p:cNvSpPr>
          <p:nvPr>
            <p:ph type="title" idx="4294967295"/>
          </p:nvPr>
        </p:nvSpPr>
        <p:spPr>
          <a:xfrm>
            <a:off x="1116013" y="476250"/>
            <a:ext cx="7848600" cy="1800225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altLang="ru-RU" b="1" dirty="0" smtClean="0">
                <a:solidFill>
                  <a:srgbClr val="6325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Найдите слово, образованное приставочно-суффиксальным способом</a:t>
            </a:r>
          </a:p>
        </p:txBody>
      </p:sp>
      <p:sp>
        <p:nvSpPr>
          <p:cNvPr id="22533" name="Содержимое 5"/>
          <p:cNvSpPr>
            <a:spLocks noGrp="1"/>
          </p:cNvSpPr>
          <p:nvPr>
            <p:ph idx="4294967295"/>
          </p:nvPr>
        </p:nvSpPr>
        <p:spPr>
          <a:xfrm>
            <a:off x="539552" y="2276872"/>
            <a:ext cx="4824413" cy="4392612"/>
          </a:xfrm>
        </p:spPr>
        <p:txBody>
          <a:bodyPr/>
          <a:lstStyle/>
          <a:p>
            <a:pPr marL="514350" indent="-514350" eaLnBrk="1" hangingPunct="1">
              <a:buFont typeface="Calibri" pitchFamily="34" charset="0"/>
              <a:buAutoNum type="arabicPeriod"/>
            </a:pPr>
            <a:r>
              <a:rPr lang="ru-RU" altLang="ru-RU" sz="4400" dirty="0" smtClean="0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Направо</a:t>
            </a:r>
          </a:p>
          <a:p>
            <a:pPr marL="514350" indent="-514350" eaLnBrk="1" hangingPunct="1">
              <a:buFont typeface="Calibri" pitchFamily="34" charset="0"/>
              <a:buAutoNum type="arabicPeriod"/>
            </a:pPr>
            <a:r>
              <a:rPr lang="ru-RU" altLang="ru-RU" sz="4400" dirty="0" smtClean="0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Вбежать </a:t>
            </a:r>
          </a:p>
          <a:p>
            <a:pPr marL="514350" indent="-514350" eaLnBrk="1" hangingPunct="1">
              <a:buFont typeface="Calibri" pitchFamily="34" charset="0"/>
              <a:buAutoNum type="arabicPeriod"/>
            </a:pPr>
            <a:r>
              <a:rPr lang="ru-RU" altLang="ru-RU" sz="4400" dirty="0" smtClean="0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Переносить </a:t>
            </a:r>
          </a:p>
          <a:p>
            <a:pPr marL="514350" indent="-514350" eaLnBrk="1" hangingPunct="1">
              <a:buFont typeface="Calibri" pitchFamily="34" charset="0"/>
              <a:buAutoNum type="arabicPeriod"/>
            </a:pPr>
            <a:r>
              <a:rPr lang="ru-RU" altLang="ru-RU" sz="4400" dirty="0" smtClean="0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Бесполезный </a:t>
            </a:r>
          </a:p>
        </p:txBody>
      </p:sp>
    </p:spTree>
    <p:extLst>
      <p:ext uri="{BB962C8B-B14F-4D97-AF65-F5344CB8AC3E}">
        <p14:creationId xmlns:p14="http://schemas.microsoft.com/office/powerpoint/2010/main" val="30251969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857884" y="4574608"/>
            <a:ext cx="3286116" cy="2283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23555" name="Rectangle 1"/>
          <p:cNvSpPr>
            <a:spLocks noChangeArrowheads="1"/>
          </p:cNvSpPr>
          <p:nvPr/>
        </p:nvSpPr>
        <p:spPr bwMode="auto">
          <a:xfrm>
            <a:off x="323850" y="2781300"/>
            <a:ext cx="8429625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>
              <a:spcBef>
                <a:spcPct val="0"/>
              </a:spcBef>
              <a:buFontTx/>
              <a:buNone/>
            </a:pPr>
            <a:r>
              <a:rPr lang="ru-RU" altLang="ru-RU" sz="2400" b="1" i="1">
                <a:solidFill>
                  <a:srgbClr val="3E1B59"/>
                </a:solidFill>
                <a:cs typeface="Times New Roman" pitchFamily="18" charset="0"/>
              </a:rPr>
              <a:t>	</a:t>
            </a:r>
            <a:endParaRPr lang="ru-RU" altLang="ru-RU" b="1" i="1">
              <a:solidFill>
                <a:srgbClr val="3E1B59"/>
              </a:solidFill>
            </a:endParaRPr>
          </a:p>
        </p:txBody>
      </p:sp>
      <p:sp>
        <p:nvSpPr>
          <p:cNvPr id="23556" name="Заголовок 4"/>
          <p:cNvSpPr>
            <a:spLocks noGrp="1"/>
          </p:cNvSpPr>
          <p:nvPr>
            <p:ph type="title" idx="4294967295"/>
          </p:nvPr>
        </p:nvSpPr>
        <p:spPr>
          <a:xfrm>
            <a:off x="900113" y="404813"/>
            <a:ext cx="8064500" cy="165576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altLang="ru-RU" sz="5400" dirty="0" smtClean="0">
                <a:solidFill>
                  <a:srgbClr val="6325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Найдите слово, образованное суффиксальным способом</a:t>
            </a:r>
          </a:p>
        </p:txBody>
      </p:sp>
      <p:sp>
        <p:nvSpPr>
          <p:cNvPr id="23557" name="Содержимое 5"/>
          <p:cNvSpPr>
            <a:spLocks noGrp="1"/>
          </p:cNvSpPr>
          <p:nvPr>
            <p:ph idx="4294967295"/>
          </p:nvPr>
        </p:nvSpPr>
        <p:spPr>
          <a:xfrm>
            <a:off x="683568" y="2465388"/>
            <a:ext cx="4248150" cy="4392612"/>
          </a:xfrm>
        </p:spPr>
        <p:txBody>
          <a:bodyPr/>
          <a:lstStyle/>
          <a:p>
            <a:pPr marL="514350" indent="-514350" eaLnBrk="1" hangingPunct="1">
              <a:buFont typeface="Calibri" pitchFamily="34" charset="0"/>
              <a:buNone/>
            </a:pPr>
            <a:r>
              <a:rPr lang="ru-RU" altLang="ru-RU" sz="4400" dirty="0" smtClean="0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ru-RU" altLang="ru-RU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ru-RU" altLang="ru-RU" sz="4400" dirty="0" smtClean="0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Застелить</a:t>
            </a:r>
          </a:p>
          <a:p>
            <a:pPr marL="514350" indent="-514350" eaLnBrk="1" hangingPunct="1">
              <a:buFont typeface="Calibri" pitchFamily="34" charset="0"/>
              <a:buNone/>
            </a:pPr>
            <a:r>
              <a:rPr lang="ru-RU" altLang="ru-RU" sz="4400" dirty="0" smtClean="0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Нежность</a:t>
            </a:r>
          </a:p>
          <a:p>
            <a:pPr marL="514350" indent="-514350" eaLnBrk="1" hangingPunct="1">
              <a:buFont typeface="Calibri" pitchFamily="34" charset="0"/>
              <a:buNone/>
            </a:pPr>
            <a:r>
              <a:rPr lang="ru-RU" altLang="ru-RU" sz="4400" dirty="0" smtClean="0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Собеседник</a:t>
            </a:r>
          </a:p>
          <a:p>
            <a:pPr marL="514350" indent="-514350" eaLnBrk="1" hangingPunct="1">
              <a:buFont typeface="Calibri" pitchFamily="34" charset="0"/>
              <a:buNone/>
            </a:pPr>
            <a:r>
              <a:rPr lang="ru-RU" altLang="ru-RU" sz="4400" dirty="0" smtClean="0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Нефтепровод</a:t>
            </a:r>
          </a:p>
        </p:txBody>
      </p:sp>
    </p:spTree>
    <p:extLst>
      <p:ext uri="{BB962C8B-B14F-4D97-AF65-F5344CB8AC3E}">
        <p14:creationId xmlns:p14="http://schemas.microsoft.com/office/powerpoint/2010/main" val="1116898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857884" y="4574608"/>
            <a:ext cx="3286116" cy="2283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24579" name="Rectangle 1"/>
          <p:cNvSpPr>
            <a:spLocks noChangeArrowheads="1"/>
          </p:cNvSpPr>
          <p:nvPr/>
        </p:nvSpPr>
        <p:spPr bwMode="auto">
          <a:xfrm>
            <a:off x="285750" y="2500313"/>
            <a:ext cx="84296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>
              <a:spcBef>
                <a:spcPct val="0"/>
              </a:spcBef>
              <a:buFontTx/>
              <a:buNone/>
            </a:pPr>
            <a:r>
              <a:rPr lang="ru-RU" altLang="ru-RU" sz="2400" b="1" i="1">
                <a:solidFill>
                  <a:srgbClr val="3E1B59"/>
                </a:solidFill>
                <a:cs typeface="Times New Roman" pitchFamily="18" charset="0"/>
              </a:rPr>
              <a:t>	</a:t>
            </a:r>
            <a:endParaRPr lang="ru-RU" altLang="ru-RU" b="1" i="1">
              <a:solidFill>
                <a:srgbClr val="3E1B59"/>
              </a:solidFill>
            </a:endParaRPr>
          </a:p>
        </p:txBody>
      </p:sp>
      <p:sp>
        <p:nvSpPr>
          <p:cNvPr id="24580" name="Заголовок 4"/>
          <p:cNvSpPr>
            <a:spLocks noGrp="1"/>
          </p:cNvSpPr>
          <p:nvPr>
            <p:ph type="title" idx="4294967295"/>
          </p:nvPr>
        </p:nvSpPr>
        <p:spPr>
          <a:xfrm>
            <a:off x="900113" y="404813"/>
            <a:ext cx="8064500" cy="165576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altLang="ru-RU" sz="5400" dirty="0" smtClean="0">
                <a:solidFill>
                  <a:srgbClr val="6325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Найдите слово, образованное приставочным способом</a:t>
            </a:r>
          </a:p>
        </p:txBody>
      </p:sp>
      <p:sp>
        <p:nvSpPr>
          <p:cNvPr id="24581" name="Содержимое 5"/>
          <p:cNvSpPr>
            <a:spLocks noGrp="1"/>
          </p:cNvSpPr>
          <p:nvPr>
            <p:ph idx="4294967295"/>
          </p:nvPr>
        </p:nvSpPr>
        <p:spPr>
          <a:xfrm>
            <a:off x="647490" y="2060848"/>
            <a:ext cx="3887787" cy="4392612"/>
          </a:xfrm>
        </p:spPr>
        <p:txBody>
          <a:bodyPr/>
          <a:lstStyle/>
          <a:p>
            <a:pPr marL="514350" indent="-514350" eaLnBrk="1" hangingPunct="1">
              <a:buFont typeface="Calibri" pitchFamily="34" charset="0"/>
              <a:buAutoNum type="arabicPeriod"/>
            </a:pPr>
            <a:r>
              <a:rPr lang="ru-RU" altLang="ru-RU" sz="4400" dirty="0" smtClean="0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Теплоход</a:t>
            </a:r>
          </a:p>
          <a:p>
            <a:pPr marL="514350" indent="-514350" eaLnBrk="1" hangingPunct="1">
              <a:buFont typeface="Calibri" pitchFamily="34" charset="0"/>
              <a:buAutoNum type="arabicPeriod"/>
            </a:pPr>
            <a:r>
              <a:rPr lang="ru-RU" altLang="ru-RU" sz="4400" dirty="0" smtClean="0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Подловить</a:t>
            </a:r>
          </a:p>
          <a:p>
            <a:pPr marL="514350" indent="-514350" eaLnBrk="1" hangingPunct="1">
              <a:buFont typeface="Calibri" pitchFamily="34" charset="0"/>
              <a:buAutoNum type="arabicPeriod"/>
            </a:pPr>
            <a:r>
              <a:rPr lang="ru-RU" altLang="ru-RU" sz="4400" dirty="0" smtClean="0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Лесник</a:t>
            </a:r>
          </a:p>
          <a:p>
            <a:pPr marL="514350" indent="-514350" eaLnBrk="1" hangingPunct="1">
              <a:buFont typeface="Calibri" pitchFamily="34" charset="0"/>
              <a:buAutoNum type="arabicPeriod"/>
            </a:pPr>
            <a:r>
              <a:rPr lang="ru-RU" altLang="ru-RU" sz="4400" dirty="0" smtClean="0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Глазастый</a:t>
            </a:r>
          </a:p>
          <a:p>
            <a:pPr marL="514350" indent="-514350" eaLnBrk="1" hangingPunct="1">
              <a:buFont typeface="Calibri" pitchFamily="34" charset="0"/>
              <a:buNone/>
            </a:pPr>
            <a:endParaRPr lang="ru-RU" altLang="ru-RU" sz="4400" dirty="0" smtClean="0">
              <a:solidFill>
                <a:schemeClr val="hlin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4079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857884" y="4574608"/>
            <a:ext cx="3286116" cy="2283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25603" name="Rectangle 1"/>
          <p:cNvSpPr>
            <a:spLocks noChangeArrowheads="1"/>
          </p:cNvSpPr>
          <p:nvPr/>
        </p:nvSpPr>
        <p:spPr bwMode="auto">
          <a:xfrm>
            <a:off x="285750" y="2500313"/>
            <a:ext cx="84296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>
              <a:spcBef>
                <a:spcPct val="0"/>
              </a:spcBef>
              <a:buFontTx/>
              <a:buNone/>
            </a:pPr>
            <a:r>
              <a:rPr lang="ru-RU" altLang="ru-RU" sz="2400" b="1" i="1">
                <a:solidFill>
                  <a:srgbClr val="3E1B59"/>
                </a:solidFill>
                <a:cs typeface="Times New Roman" pitchFamily="18" charset="0"/>
              </a:rPr>
              <a:t>	</a:t>
            </a:r>
            <a:endParaRPr lang="ru-RU" altLang="ru-RU" b="1" i="1">
              <a:solidFill>
                <a:srgbClr val="3E1B59"/>
              </a:solidFill>
            </a:endParaRPr>
          </a:p>
        </p:txBody>
      </p:sp>
      <p:sp>
        <p:nvSpPr>
          <p:cNvPr id="25604" name="Заголовок 4"/>
          <p:cNvSpPr>
            <a:spLocks noGrp="1"/>
          </p:cNvSpPr>
          <p:nvPr>
            <p:ph type="title" idx="4294967295"/>
          </p:nvPr>
        </p:nvSpPr>
        <p:spPr>
          <a:xfrm>
            <a:off x="900113" y="404813"/>
            <a:ext cx="8064500" cy="1584325"/>
          </a:xfrm>
        </p:spPr>
        <p:txBody>
          <a:bodyPr/>
          <a:lstStyle/>
          <a:p>
            <a:pPr eaLnBrk="1" hangingPunct="1"/>
            <a:r>
              <a:rPr lang="ru-RU" altLang="ru-RU" dirty="0" smtClean="0">
                <a:solidFill>
                  <a:srgbClr val="6325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Найдите слово, образованное  способом сложения</a:t>
            </a:r>
          </a:p>
        </p:txBody>
      </p:sp>
      <p:sp>
        <p:nvSpPr>
          <p:cNvPr id="25605" name="Содержимое 5"/>
          <p:cNvSpPr>
            <a:spLocks noGrp="1"/>
          </p:cNvSpPr>
          <p:nvPr>
            <p:ph idx="4294967295"/>
          </p:nvPr>
        </p:nvSpPr>
        <p:spPr>
          <a:xfrm>
            <a:off x="611560" y="2060848"/>
            <a:ext cx="5976938" cy="4392612"/>
          </a:xfrm>
        </p:spPr>
        <p:txBody>
          <a:bodyPr/>
          <a:lstStyle/>
          <a:p>
            <a:pPr marL="514350" indent="-514350" eaLnBrk="1" hangingPunct="1">
              <a:buFont typeface="Calibri" pitchFamily="34" charset="0"/>
              <a:buAutoNum type="arabicPeriod"/>
            </a:pPr>
            <a:r>
              <a:rPr lang="ru-RU" altLang="ru-RU" sz="4400" dirty="0" smtClean="0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Преподавательница</a:t>
            </a:r>
          </a:p>
          <a:p>
            <a:pPr marL="514350" indent="-514350" eaLnBrk="1" hangingPunct="1">
              <a:buFont typeface="Calibri" pitchFamily="34" charset="0"/>
              <a:buAutoNum type="arabicPeriod"/>
            </a:pPr>
            <a:r>
              <a:rPr lang="ru-RU" altLang="ru-RU" sz="4400" dirty="0" smtClean="0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Рассказ </a:t>
            </a:r>
          </a:p>
          <a:p>
            <a:pPr marL="514350" indent="-514350" eaLnBrk="1" hangingPunct="1">
              <a:buFont typeface="Calibri" pitchFamily="34" charset="0"/>
              <a:buAutoNum type="arabicPeriod"/>
            </a:pPr>
            <a:r>
              <a:rPr lang="ru-RU" altLang="ru-RU" sz="4400" dirty="0" smtClean="0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Антивоенный</a:t>
            </a:r>
          </a:p>
          <a:p>
            <a:pPr marL="514350" indent="-514350" eaLnBrk="1" hangingPunct="1">
              <a:buFont typeface="Calibri" pitchFamily="34" charset="0"/>
              <a:buAutoNum type="arabicPeriod"/>
            </a:pPr>
            <a:r>
              <a:rPr lang="ru-RU" altLang="ru-RU" sz="4400" dirty="0" smtClean="0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Лесостепь</a:t>
            </a:r>
          </a:p>
          <a:p>
            <a:pPr marL="514350" indent="-514350" eaLnBrk="1" hangingPunct="1">
              <a:buFont typeface="Calibri" pitchFamily="34" charset="0"/>
              <a:buAutoNum type="arabicPeriod"/>
            </a:pPr>
            <a:endParaRPr lang="ru-RU" altLang="ru-RU" sz="4400" dirty="0" smtClean="0">
              <a:solidFill>
                <a:schemeClr val="hlin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244826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5857884" y="4574608"/>
            <a:ext cx="3286116" cy="22833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24579" name="Rectangle 1"/>
          <p:cNvSpPr>
            <a:spLocks noChangeArrowheads="1"/>
          </p:cNvSpPr>
          <p:nvPr/>
        </p:nvSpPr>
        <p:spPr bwMode="auto">
          <a:xfrm>
            <a:off x="285750" y="2500313"/>
            <a:ext cx="84296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just">
              <a:spcBef>
                <a:spcPct val="0"/>
              </a:spcBef>
              <a:buFontTx/>
              <a:buNone/>
            </a:pPr>
            <a:r>
              <a:rPr lang="ru-RU" altLang="ru-RU" sz="2400" b="1" i="1">
                <a:solidFill>
                  <a:srgbClr val="3E1B59"/>
                </a:solidFill>
                <a:cs typeface="Times New Roman" pitchFamily="18" charset="0"/>
              </a:rPr>
              <a:t>	</a:t>
            </a:r>
            <a:endParaRPr lang="ru-RU" altLang="ru-RU" b="1" i="1">
              <a:solidFill>
                <a:srgbClr val="3E1B59"/>
              </a:solidFill>
            </a:endParaRPr>
          </a:p>
        </p:txBody>
      </p:sp>
      <p:sp>
        <p:nvSpPr>
          <p:cNvPr id="24580" name="Заголовок 4"/>
          <p:cNvSpPr>
            <a:spLocks noGrp="1"/>
          </p:cNvSpPr>
          <p:nvPr>
            <p:ph type="title" idx="4294967295"/>
          </p:nvPr>
        </p:nvSpPr>
        <p:spPr>
          <a:xfrm>
            <a:off x="107504" y="404813"/>
            <a:ext cx="9036496" cy="1655762"/>
          </a:xfrm>
        </p:spPr>
        <p:txBody>
          <a:bodyPr>
            <a:normAutofit fontScale="90000"/>
          </a:bodyPr>
          <a:lstStyle/>
          <a:p>
            <a:pPr eaLnBrk="1" hangingPunct="1"/>
            <a:r>
              <a:rPr lang="ru-RU" altLang="ru-RU" sz="5400" dirty="0" smtClean="0">
                <a:solidFill>
                  <a:srgbClr val="6325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Найдите слово,  образованное способом перехода одной части речи в другую</a:t>
            </a:r>
          </a:p>
        </p:txBody>
      </p:sp>
      <p:sp>
        <p:nvSpPr>
          <p:cNvPr id="24581" name="Содержимое 5"/>
          <p:cNvSpPr>
            <a:spLocks noGrp="1"/>
          </p:cNvSpPr>
          <p:nvPr>
            <p:ph idx="4294967295"/>
          </p:nvPr>
        </p:nvSpPr>
        <p:spPr>
          <a:xfrm>
            <a:off x="755576" y="2731294"/>
            <a:ext cx="3887787" cy="3809007"/>
          </a:xfrm>
        </p:spPr>
        <p:txBody>
          <a:bodyPr/>
          <a:lstStyle/>
          <a:p>
            <a:pPr marL="514350" indent="-514350" eaLnBrk="1" hangingPunct="1">
              <a:buFont typeface="Calibri" pitchFamily="34" charset="0"/>
              <a:buAutoNum type="arabicPeriod"/>
            </a:pPr>
            <a:r>
              <a:rPr lang="ru-RU" altLang="ru-RU" sz="4400" dirty="0" smtClean="0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Звёздочка </a:t>
            </a:r>
          </a:p>
          <a:p>
            <a:pPr marL="514350" indent="-514350" eaLnBrk="1" hangingPunct="1">
              <a:buFont typeface="Calibri" pitchFamily="34" charset="0"/>
              <a:buAutoNum type="arabicPeriod"/>
            </a:pPr>
            <a:r>
              <a:rPr lang="ru-RU" altLang="ru-RU" sz="4400" dirty="0" smtClean="0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Небосвод </a:t>
            </a:r>
          </a:p>
          <a:p>
            <a:pPr marL="514350" indent="-514350" eaLnBrk="1" hangingPunct="1">
              <a:buFont typeface="Calibri" pitchFamily="34" charset="0"/>
              <a:buAutoNum type="arabicPeriod"/>
            </a:pPr>
            <a:r>
              <a:rPr lang="ru-RU" altLang="ru-RU" sz="4400" dirty="0" smtClean="0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Ванная </a:t>
            </a:r>
          </a:p>
          <a:p>
            <a:pPr marL="514350" indent="-514350" eaLnBrk="1" hangingPunct="1">
              <a:buFont typeface="Calibri" pitchFamily="34" charset="0"/>
              <a:buAutoNum type="arabicPeriod"/>
            </a:pPr>
            <a:r>
              <a:rPr lang="ru-RU" altLang="ru-RU" sz="4400" dirty="0" smtClean="0">
                <a:solidFill>
                  <a:schemeClr val="hlin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Подснежник </a:t>
            </a:r>
          </a:p>
          <a:p>
            <a:pPr marL="514350" indent="-514350" eaLnBrk="1" hangingPunct="1">
              <a:buFont typeface="Calibri" pitchFamily="34" charset="0"/>
              <a:buNone/>
            </a:pPr>
            <a:endParaRPr lang="ru-RU" altLang="ru-RU" sz="4400" dirty="0" smtClean="0">
              <a:solidFill>
                <a:schemeClr val="hlin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1194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САМОПРОВЕРКА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 algn="ctr">
              <a:buNone/>
            </a:pPr>
            <a:r>
              <a:rPr lang="ru-RU" dirty="0" smtClean="0"/>
              <a:t> </a:t>
            </a:r>
            <a:r>
              <a:rPr lang="ru-RU" sz="4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1 2 2 4 3</a:t>
            </a:r>
          </a:p>
          <a:p>
            <a:pPr marL="0" indent="0" algn="ctr">
              <a:buNone/>
            </a:pPr>
            <a:endParaRPr lang="ru-RU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27711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alt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Итог урока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268760"/>
            <a:ext cx="8568952" cy="2736304"/>
          </a:xfrm>
        </p:spPr>
        <p:txBody>
          <a:bodyPr>
            <a:normAutofit/>
          </a:bodyPr>
          <a:lstStyle/>
          <a:p>
            <a:pPr marL="742950" indent="-742950">
              <a:buFont typeface="Arial" charset="0"/>
              <a:buAutoNum type="arabicPeriod"/>
              <a:defRPr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Раздел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языкознания, в котором изучаются закономерности образования новых слов от уже существующих, называется </a:t>
            </a: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Font typeface="Arial" charset="0"/>
              <a:buNone/>
              <a:defRPr/>
            </a:pPr>
            <a:r>
              <a:rPr lang="ru-RU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словообразование</a:t>
            </a:r>
            <a:endParaRPr lang="ru-RU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467544" y="4005064"/>
            <a:ext cx="835292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altLang="ru-RU" sz="3200" dirty="0" smtClean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2. </a:t>
            </a:r>
            <a:r>
              <a:rPr lang="ru-RU" altLang="ru-RU" sz="32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В </a:t>
            </a:r>
            <a:r>
              <a:rPr lang="ru-RU" altLang="ru-RU" sz="3200" b="1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русском языке основными способами </a:t>
            </a:r>
            <a:r>
              <a:rPr lang="ru-RU" altLang="ru-RU" sz="32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  </a:t>
            </a:r>
          </a:p>
          <a:p>
            <a:r>
              <a:rPr lang="ru-RU" altLang="ru-RU" sz="3200" b="1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</a:t>
            </a:r>
            <a:r>
              <a:rPr lang="ru-RU" altLang="ru-RU" sz="32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   словообразования </a:t>
            </a:r>
            <a:r>
              <a:rPr lang="ru-RU" altLang="ru-RU" sz="3200" b="1" dirty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являются</a:t>
            </a:r>
            <a:r>
              <a:rPr lang="ru-RU" altLang="ru-RU" sz="3200" b="1" dirty="0" smtClean="0">
                <a:solidFill>
                  <a:prstClr val="black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rPr>
              <a:t>:…</a:t>
            </a:r>
            <a:endParaRPr lang="ru-RU" sz="32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827584" y="5589240"/>
            <a:ext cx="705678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САМООЦЕНКА</a:t>
            </a:r>
            <a:endParaRPr lang="ru-RU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087619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  <p:bldP spid="2" grpId="0"/>
      <p:bldP spid="4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extBox 2"/>
          <p:cNvSpPr txBox="1">
            <a:spLocks noChangeArrowheads="1"/>
          </p:cNvSpPr>
          <p:nvPr/>
        </p:nvSpPr>
        <p:spPr bwMode="auto">
          <a:xfrm>
            <a:off x="1208624" y="139700"/>
            <a:ext cx="7058025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ru-RU" altLang="ru-RU" sz="5400" dirty="0">
                <a:solidFill>
                  <a:srgbClr val="A5002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Домашнее задание</a:t>
            </a:r>
          </a:p>
        </p:txBody>
      </p:sp>
      <p:pic>
        <p:nvPicPr>
          <p:cNvPr id="8" name="Picture 3" descr="Рисунок1ВАР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0" y="2060848"/>
            <a:ext cx="3715534" cy="33123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635000"/>
          </a:effectLst>
        </p:spPr>
      </p:pic>
      <p:sp>
        <p:nvSpPr>
          <p:cNvPr id="29700" name="Rectangle 5"/>
          <p:cNvSpPr>
            <a:spLocks noGrp="1"/>
          </p:cNvSpPr>
          <p:nvPr>
            <p:ph type="subTitle" idx="1"/>
          </p:nvPr>
        </p:nvSpPr>
        <p:spPr>
          <a:xfrm>
            <a:off x="3203848" y="1268760"/>
            <a:ext cx="5868144" cy="3888432"/>
          </a:xfrm>
        </p:spPr>
        <p:txBody>
          <a:bodyPr>
            <a:noAutofit/>
          </a:bodyPr>
          <a:lstStyle/>
          <a:p>
            <a:pPr algn="l" eaLnBrk="1" hangingPunct="1"/>
            <a:r>
              <a:rPr lang="ru-RU" alt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1.Выучить способы образования слов (используя материал параграфа 47,  опорного конспекта).</a:t>
            </a:r>
          </a:p>
          <a:p>
            <a:pPr algn="l" eaLnBrk="1" hangingPunct="1"/>
            <a:r>
              <a:rPr lang="ru-RU" alt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Выполнить упражнение 685.</a:t>
            </a:r>
          </a:p>
          <a:p>
            <a:pPr algn="l" eaLnBrk="1" hangingPunct="1"/>
            <a:r>
              <a:rPr lang="ru-RU" altLang="ru-RU" sz="2400" u="sng" dirty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ru-RU" altLang="ru-RU" sz="2400" u="sng" dirty="0" smtClean="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. Задания по выбору:</a:t>
            </a:r>
          </a:p>
          <a:p>
            <a:pPr algn="l" eaLnBrk="1" hangingPunct="1"/>
            <a:r>
              <a:rPr lang="ru-RU" alt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Подготовить карточку, включив в нее 10 слов, образованных разными способами.</a:t>
            </a:r>
          </a:p>
          <a:p>
            <a:pPr algn="l" eaLnBrk="1" hangingPunct="1"/>
            <a:r>
              <a:rPr lang="ru-RU" alt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Взять интервью у старших в семье (задание упр.689).</a:t>
            </a:r>
          </a:p>
        </p:txBody>
      </p:sp>
    </p:spTree>
    <p:extLst>
      <p:ext uri="{BB962C8B-B14F-4D97-AF65-F5344CB8AC3E}">
        <p14:creationId xmlns:p14="http://schemas.microsoft.com/office/powerpoint/2010/main" val="3765646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476672"/>
            <a:ext cx="3008313" cy="1162050"/>
          </a:xfrm>
        </p:spPr>
        <p:txBody>
          <a:bodyPr/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Приложение </a:t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«Опорная карта урока»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Объект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1" name="Picture 3" descr="C:\Users\teacher\Downloads\20210526_17383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60648"/>
            <a:ext cx="4485499" cy="636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607416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899592" y="1268760"/>
            <a:ext cx="7772400" cy="576064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Список литературы:</a:t>
            </a:r>
            <a:b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7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dirty="0" smtClean="0"/>
              <a:t/>
            </a:r>
            <a:br>
              <a:rPr lang="ru-RU" dirty="0" smtClean="0"/>
            </a:b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23528" y="908720"/>
            <a:ext cx="8568952" cy="4536504"/>
          </a:xfrm>
        </p:spPr>
        <p:txBody>
          <a:bodyPr>
            <a:normAutofit/>
          </a:bodyPr>
          <a:lstStyle/>
          <a:p>
            <a:pPr algn="l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Русский 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язык: теория.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5-9 классы: учебник /   </a:t>
            </a:r>
            <a:r>
              <a:rPr lang="ru-RU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В.В.Бабайцева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.,    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  <a:p>
            <a:pPr algn="l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ru-RU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Л.Д.Чеснокова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– М.: Дрофа, 2020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l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Русский язык. Практика: 5 класс: учебник / </a:t>
            </a:r>
            <a:r>
              <a:rPr lang="ru-RU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А.Ю.Купалова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</a:p>
          <a:p>
            <a:pPr algn="l"/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ru-RU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А.П.Еремеева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и др.; под ред. </a:t>
            </a:r>
            <a:r>
              <a:rPr lang="ru-RU" sz="24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А.Ю.Купаловой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– М.: Дрофа,  </a:t>
            </a:r>
          </a:p>
          <a:p>
            <a:pPr algn="l"/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2020.</a:t>
            </a:r>
          </a:p>
          <a:p>
            <a:pPr algn="l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3. 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http://rebus1.com/index.php?item=rebus_generator&amp;slovo</a:t>
            </a:r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l"/>
            <a:r>
              <a:rPr lang="ru-RU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</a:t>
            </a:r>
            <a:r>
              <a:rPr lang="en-US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infourok.ru/razrabotka-uroka-po-teme-slovoobrazovanie</a:t>
            </a:r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ru-RU" sz="24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0414209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781</TotalTime>
  <Words>795</Words>
  <Application>Microsoft Office PowerPoint</Application>
  <PresentationFormat>Экран (4:3)</PresentationFormat>
  <Paragraphs>199</Paragraphs>
  <Slides>32</Slides>
  <Notes>4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32</vt:i4>
      </vt:variant>
    </vt:vector>
  </HeadingPairs>
  <TitlesOfParts>
    <vt:vector size="33" baseType="lpstr">
      <vt:lpstr>Тема Office</vt:lpstr>
      <vt:lpstr>МАОУ «УТЛ»</vt:lpstr>
      <vt:lpstr>Почему «экономкласс» пишется слитно, а «бизнес-класс» — через дефис?   </vt:lpstr>
      <vt:lpstr>Словообразование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Определите слово, от которого образовано и назовите способ образования :</vt:lpstr>
      <vt:lpstr>Определите слово, от которого образовано и назовите способ образования :</vt:lpstr>
      <vt:lpstr>Презентация PowerPoint</vt:lpstr>
      <vt:lpstr>Почему «экономкласс» пишется слитно, а «бизнес-класс» — через дефис?  Работа в группе (учебник «Теория», с.62-63) </vt:lpstr>
      <vt:lpstr>Определите слово, от которого образовано и назовите способ образования :</vt:lpstr>
      <vt:lpstr>Физкультминутка: Если слово образовано приставочным способом – встает первый вариант; если суффиксальным – второй вариант, если приставочно-суффиксальным – все встают, если  сложение – все сидят. тропинка,  пригреть,  слоник,  прибрежный,   КВН рассвет,  ласточка,  настенный  завуч   </vt:lpstr>
      <vt:lpstr>. 1. Для банкета приготовили красивые столовые приборы.</vt:lpstr>
      <vt:lpstr>появление новых слов в результате перехода слов из одной части речи в другую       1. Столовая (помещение) сущ.      столовая (ложка)  прилаг. 2.  Караул!  междомет.         караул - сущ. </vt:lpstr>
      <vt:lpstr>Презентация PowerPoint</vt:lpstr>
      <vt:lpstr>подр..сти, пирож..к, бе..дорожье,  пр..грус..ный, пр..глупо, сам..лёт..к, медвеж..нок, пар..ход, лес..степь, завис..ливость, ошейник, вв..рху,  бег, мор..плаватель</vt:lpstr>
      <vt:lpstr>Презентация PowerPoint</vt:lpstr>
      <vt:lpstr>Презентация PowerPoint</vt:lpstr>
      <vt:lpstr>1. Найдите слово, образованное приставочно-суффиксальным способом</vt:lpstr>
      <vt:lpstr>2. Найдите слово, образованное суффиксальным способом</vt:lpstr>
      <vt:lpstr>3. Найдите слово, образованное приставочным способом</vt:lpstr>
      <vt:lpstr>4. Найдите слово, образованное  способом сложения</vt:lpstr>
      <vt:lpstr>5. Найдите слово,  образованное способом перехода одной части речи в другую</vt:lpstr>
      <vt:lpstr>САМОПРОВЕРКА</vt:lpstr>
      <vt:lpstr>Итог урока</vt:lpstr>
      <vt:lpstr>Презентация PowerPoint</vt:lpstr>
      <vt:lpstr>Приложение  «Опорная карта урока»</vt:lpstr>
      <vt:lpstr>Список литературы:   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МАОУ «УТЛ»</dc:title>
  <dc:creator>Учитель</dc:creator>
  <cp:lastModifiedBy>Учитель</cp:lastModifiedBy>
  <cp:revision>39</cp:revision>
  <cp:lastPrinted>2021-04-06T18:50:05Z</cp:lastPrinted>
  <dcterms:created xsi:type="dcterms:W3CDTF">2021-04-06T07:22:54Z</dcterms:created>
  <dcterms:modified xsi:type="dcterms:W3CDTF">2021-05-26T14:50:22Z</dcterms:modified>
</cp:coreProperties>
</file>