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9" r:id="rId2"/>
    <p:sldId id="259" r:id="rId3"/>
    <p:sldId id="258" r:id="rId4"/>
    <p:sldId id="267" r:id="rId5"/>
    <p:sldId id="266" r:id="rId6"/>
    <p:sldId id="271" r:id="rId7"/>
    <p:sldId id="265" r:id="rId8"/>
    <p:sldId id="263" r:id="rId9"/>
  </p:sldIdLst>
  <p:sldSz cx="12192000" cy="6858000"/>
  <p:notesSz cx="6858000" cy="9144000"/>
  <p:custDataLst>
    <p:tags r:id="rId10"/>
  </p:custDataLst>
  <p:defaultTextStyle>
    <a:defPPr>
      <a:defRPr lang="ru-RU"/>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defRPr>
    </a:lvl5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p:cViewPr varScale="1">
        <p:scale>
          <a:sx n="159" d="100"/>
          <a:sy n="159" d="100"/>
        </p:scale>
        <p:origin x="300" y="144"/>
      </p:cViewPr>
      <p:guideLst/>
    </p:cSldViewPr>
  </p:slideViewPr>
  <p:notesTextViewPr>
    <p:cViewPr>
      <p:scale>
        <a:sx n="1" d="1"/>
        <a:sy n="1" d="1"/>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a:extLst>
              <a:ext uri="{FF2B5EF4-FFF2-40B4-BE49-F238E27FC236}">
                <a16:creationId xmlns:a16="http://schemas.microsoft.com/office/drawing/2014/main" id="{FC5A8E2F-43A8-4B05-AA27-9DB0560312C7}"/>
              </a:ext>
            </a:extLst>
          </p:cNvPr>
          <p:cNvSpPr>
            <a:spLocks noGrp="1"/>
          </p:cNvSpPr>
          <p:nvPr>
            <p:ph type="dt" sz="half" idx="10"/>
          </p:nvPr>
        </p:nvSpPr>
        <p:spPr>
          <a:xfrm>
            <a:off x="838200" y="6356350"/>
            <a:ext cx="2743200" cy="365125"/>
          </a:xfrm>
          <a:prstGeom prst="rect">
            <a:avLst/>
          </a:prstGeom>
        </p:spPr>
        <p:txBody>
          <a:bodyPr vert="horz" lIns="91440" tIns="45720" rIns="91440" bIns="45720" rtlCol="0" anchor="ctr"/>
          <a:lstStyle>
            <a:lvl1pPr algn="l" eaLnBrk="1" fontAlgn="auto" hangingPunct="1">
              <a:spcBef>
                <a:spcPct val="0"/>
              </a:spcBef>
              <a:spcAft>
                <a:spcPct val="0"/>
              </a:spcAft>
              <a:defRPr sz="1200">
                <a:solidFill>
                  <a:schemeClr val="tx1">
                    <a:tint val="75000"/>
                  </a:schemeClr>
                </a:solidFill>
                <a:latin typeface="+mn-lt"/>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F36811EA-36C7-41E9-B811-861A63EFCCE6}" type="hfDateTime">
              <a:rPr kumimoji="0" lang="ru-RU" sz="12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a:t>
            </a:fld>
            <a:endParaRPr kumimoji="0" lang="ru-RU"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Нижний колонтитул 4">
            <a:extLst>
              <a:ext uri="{FF2B5EF4-FFF2-40B4-BE49-F238E27FC236}">
                <a16:creationId xmlns:a16="http://schemas.microsoft.com/office/drawing/2014/main" id="{D05D3871-75DE-47B8-B819-47E438EB2986}"/>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ct val="0"/>
              </a:spcBef>
              <a:spcAft>
                <a:spcPct val="0"/>
              </a:spcAft>
              <a:defRPr sz="1200">
                <a:solidFill>
                  <a:schemeClr val="tx1">
                    <a:tint val="75000"/>
                  </a:schemeClr>
                </a:solidFill>
                <a:latin typeface="+mn-lt"/>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ru-RU"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Номер слайда 5">
            <a:extLst>
              <a:ext uri="{FF2B5EF4-FFF2-40B4-BE49-F238E27FC236}">
                <a16:creationId xmlns:a16="http://schemas.microsoft.com/office/drawing/2014/main" id="{901C58D7-5517-410B-92F3-C75A39878DC2}"/>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lvl1pPr algn="r" eaLnBrk="1" fontAlgn="auto" hangingPunct="1">
              <a:spcBef>
                <a:spcPct val="0"/>
              </a:spcBef>
              <a:spcAft>
                <a:spcPct val="0"/>
              </a:spcAft>
              <a:defRPr sz="1200">
                <a:solidFill>
                  <a:schemeClr val="tx1">
                    <a:tint val="75000"/>
                  </a:schemeClr>
                </a:solidFill>
                <a:latin typeface="+mn-lt"/>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CDCD5CF0-D2F7-4A64-AC57-66C0A7FBD492}" type="slidenum">
              <a:rPr kumimoji="0" lang="ru-RU" sz="12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a:t>
            </a:fld>
            <a:endParaRPr kumimoji="0" lang="ru-RU"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p:cNvSpPr>
            <a:spLocks noGrp="1"/>
          </p:cNvSpPr>
          <p:nvPr>
            <p:ph type="title" idx="4294967295"/>
          </p:nvPr>
        </p:nvSpPr>
        <p:spPr>
          <a:xfrm>
            <a:off x="838200" y="365125"/>
            <a:ext cx="10515600" cy="1325563"/>
          </a:xfrm>
          <a:prstGeom prst="rect">
            <a:avLst/>
          </a:prstGeom>
          <a:noFill/>
          <a:ln>
            <a:noFill/>
            <a:miter lim="800000"/>
          </a:ln>
        </p:spPr>
        <p:txBody>
          <a:bodyPr anchor="ctr"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4400" b="0" i="0" u="none" kern="1200" baseline="0">
                <a:solidFill>
                  <a:schemeClr val="tx1"/>
                </a:solidFill>
                <a:latin typeface="+mj-lt"/>
                <a:ea typeface="+mj-ea"/>
                <a:cs typeface="+mj-cs"/>
              </a:defRPr>
            </a:lvl1pPr>
            <a:lvl2pPr algn="l" rtl="0" eaLnBrk="0" fontAlgn="base" hangingPunct="0">
              <a:lnSpc>
                <a:spcPct val="90000"/>
              </a:lnSpc>
              <a:spcBef>
                <a:spcPct val="0"/>
              </a:spcBef>
              <a:spcAft>
                <a:spcPct val="0"/>
              </a:spcAft>
              <a:defRPr lang="ru-RU" altLang="en-US" sz="4400">
                <a:solidFill>
                  <a:schemeClr val="tx1"/>
                </a:solidFill>
                <a:latin typeface="Calibri Light" pitchFamily="34" charset="0"/>
              </a:defRPr>
            </a:lvl2pPr>
            <a:lvl3pPr algn="l" rtl="0" eaLnBrk="0" fontAlgn="base" hangingPunct="0">
              <a:lnSpc>
                <a:spcPct val="90000"/>
              </a:lnSpc>
              <a:spcBef>
                <a:spcPct val="0"/>
              </a:spcBef>
              <a:spcAft>
                <a:spcPct val="0"/>
              </a:spcAft>
              <a:defRPr lang="ru-RU" altLang="en-US" sz="4400">
                <a:solidFill>
                  <a:schemeClr val="tx1"/>
                </a:solidFill>
                <a:latin typeface="Calibri Light" pitchFamily="34" charset="0"/>
              </a:defRPr>
            </a:lvl3pPr>
            <a:lvl4pPr algn="l" rtl="0" eaLnBrk="0" fontAlgn="base" hangingPunct="0">
              <a:lnSpc>
                <a:spcPct val="90000"/>
              </a:lnSpc>
              <a:spcBef>
                <a:spcPct val="0"/>
              </a:spcBef>
              <a:spcAft>
                <a:spcPct val="0"/>
              </a:spcAft>
              <a:defRPr lang="ru-RU" altLang="en-US" sz="4400">
                <a:solidFill>
                  <a:schemeClr val="tx1"/>
                </a:solidFill>
                <a:latin typeface="Calibri Light" pitchFamily="34" charset="0"/>
              </a:defRPr>
            </a:lvl4pPr>
            <a:lvl5pPr algn="l" rtl="0" eaLnBrk="0" fontAlgn="base" hangingPunct="0">
              <a:lnSpc>
                <a:spcPct val="90000"/>
              </a:lnSpc>
              <a:spcBef>
                <a:spcPct val="0"/>
              </a:spcBef>
              <a:spcAft>
                <a:spcPct val="0"/>
              </a:spcAft>
              <a:defRPr lang="ru-RU" altLang="en-US" sz="4400">
                <a:solidFill>
                  <a:schemeClr val="tx1"/>
                </a:solidFill>
                <a:latin typeface="Calibri Light" pitchFamily="34" charset="0"/>
              </a:defRPr>
            </a:lvl5pPr>
            <a:lvl6pPr marL="457200" algn="l" rtl="0" fontAlgn="base">
              <a:lnSpc>
                <a:spcPct val="90000"/>
              </a:lnSpc>
              <a:spcBef>
                <a:spcPct val="0"/>
              </a:spcBef>
              <a:spcAft>
                <a:spcPct val="0"/>
              </a:spcAft>
              <a:defRPr lang="ru-RU" altLang="en-US" sz="4400">
                <a:solidFill>
                  <a:schemeClr val="tx1"/>
                </a:solidFill>
                <a:latin typeface="Calibri Light" pitchFamily="34" charset="0"/>
              </a:defRPr>
            </a:lvl6pPr>
            <a:lvl7pPr marL="914400" algn="l" rtl="0" fontAlgn="base">
              <a:lnSpc>
                <a:spcPct val="90000"/>
              </a:lnSpc>
              <a:spcBef>
                <a:spcPct val="0"/>
              </a:spcBef>
              <a:spcAft>
                <a:spcPct val="0"/>
              </a:spcAft>
              <a:defRPr lang="ru-RU" altLang="en-US" sz="4400">
                <a:solidFill>
                  <a:schemeClr val="tx1"/>
                </a:solidFill>
                <a:latin typeface="Calibri Light" pitchFamily="34" charset="0"/>
              </a:defRPr>
            </a:lvl7pPr>
            <a:lvl8pPr marL="1371600" algn="l" rtl="0" fontAlgn="base">
              <a:lnSpc>
                <a:spcPct val="90000"/>
              </a:lnSpc>
              <a:spcBef>
                <a:spcPct val="0"/>
              </a:spcBef>
              <a:spcAft>
                <a:spcPct val="0"/>
              </a:spcAft>
              <a:defRPr lang="ru-RU" altLang="en-US" sz="4400">
                <a:solidFill>
                  <a:schemeClr val="tx1"/>
                </a:solidFill>
                <a:latin typeface="Calibri Light" pitchFamily="34" charset="0"/>
              </a:defRPr>
            </a:lvl8pPr>
            <a:lvl9pPr marL="1828800" algn="l" rtl="0" fontAlgn="base">
              <a:lnSpc>
                <a:spcPct val="90000"/>
              </a:lnSpc>
              <a:spcBef>
                <a:spcPct val="0"/>
              </a:spcBef>
              <a:spcAft>
                <a:spcPct val="0"/>
              </a:spcAft>
              <a:defRPr lang="ru-RU" altLang="en-US" sz="4400">
                <a:solidFill>
                  <a:schemeClr val="tx1"/>
                </a:solidFill>
                <a:latin typeface="Calibri Light" pitchFamily="34" charset="0"/>
              </a:defRPr>
            </a:lvl9pPr>
          </a:lstStyle>
          <a:p>
            <a:pPr lvl="0"/>
            <a:r>
              <a:t>Образец заголовка</a:t>
            </a:r>
          </a:p>
        </p:txBody>
      </p:sp>
      <p:sp>
        <p:nvSpPr>
          <p:cNvPr id="1027" name="Текст 2"/>
          <p:cNvSpPr>
            <a:spLocks noGrp="1"/>
          </p:cNvSpPr>
          <p:nvPr>
            <p:ph type="body" idx="4294967295"/>
          </p:nvPr>
        </p:nvSpPr>
        <p:spPr>
          <a:xfrm>
            <a:off x="838200" y="1825625"/>
            <a:ext cx="10515600" cy="4351338"/>
          </a:xfrm>
          <a:prstGeom prst="rect">
            <a:avLst/>
          </a:prstGeom>
          <a:noFill/>
          <a:ln>
            <a:noFill/>
            <a:miter lim="800000"/>
          </a:ln>
        </p:spPr>
        <p:txBody>
          <a:bodyPr>
            <a:no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lvl="0"/>
            <a:r>
              <a:t>Образец текста</a:t>
            </a:r>
          </a:p>
          <a:p>
            <a:pPr lvl="1"/>
            <a:r>
              <a:t>Второй уровень</a:t>
            </a:r>
          </a:p>
          <a:p>
            <a:pPr lvl="2"/>
            <a:r>
              <a:t>Третий уровень</a:t>
            </a:r>
          </a:p>
          <a:p>
            <a:pPr lvl="3"/>
            <a:r>
              <a:t>Четвертый уровень</a:t>
            </a:r>
          </a:p>
          <a:p>
            <a:pPr lvl="4"/>
            <a:r>
              <a:t>Пятый уровень</a:t>
            </a:r>
          </a:p>
        </p:txBody>
      </p:sp>
      <p:sp>
        <p:nvSpPr>
          <p:cNvPr id="1028" name="Дата 3">
            <a:extLst>
              <a:ext uri="{FF2B5EF4-FFF2-40B4-BE49-F238E27FC236}">
                <a16:creationId xmlns:a16="http://schemas.microsoft.com/office/drawing/2014/main" id="{FC5A8E2F-43A8-4B05-AA27-9DB0560312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ct val="0"/>
              </a:spcBef>
              <a:spcAft>
                <a:spcPct val="0"/>
              </a:spcAft>
              <a:defRPr sz="1200">
                <a:solidFill>
                  <a:schemeClr val="tx1">
                    <a:tint val="75000"/>
                  </a:schemeClr>
                </a:solidFill>
                <a:latin typeface="+mn-lt"/>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F36811EA-36C7-41E9-B811-861A63EFCCE6}" type="hfDateTime">
              <a:rPr kumimoji="0" lang="ru-RU" sz="12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a:t>
            </a:fld>
            <a:endParaRPr kumimoji="0" lang="ru-RU"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29" name="Нижний колонтитул 4">
            <a:extLst>
              <a:ext uri="{FF2B5EF4-FFF2-40B4-BE49-F238E27FC236}">
                <a16:creationId xmlns:a16="http://schemas.microsoft.com/office/drawing/2014/main" id="{D05D3871-75DE-47B8-B819-47E438EB29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ct val="0"/>
              </a:spcBef>
              <a:spcAft>
                <a:spcPct val="0"/>
              </a:spcAft>
              <a:defRPr sz="1200">
                <a:solidFill>
                  <a:schemeClr val="tx1">
                    <a:tint val="75000"/>
                  </a:schemeClr>
                </a:solidFill>
                <a:latin typeface="+mn-lt"/>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ru-RU"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30" name="Номер слайда 5">
            <a:extLst>
              <a:ext uri="{FF2B5EF4-FFF2-40B4-BE49-F238E27FC236}">
                <a16:creationId xmlns:a16="http://schemas.microsoft.com/office/drawing/2014/main" id="{901C58D7-5517-410B-92F3-C75A39878D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ct val="0"/>
              </a:spcBef>
              <a:spcAft>
                <a:spcPct val="0"/>
              </a:spcAft>
              <a:defRPr sz="1200">
                <a:solidFill>
                  <a:schemeClr val="tx1">
                    <a:tint val="75000"/>
                  </a:schemeClr>
                </a:solidFill>
                <a:latin typeface="+mn-lt"/>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CDCD5CF0-D2F7-4A64-AC57-66C0A7FBD492}" type="slidenum">
              <a:rPr kumimoji="0" lang="ru-RU" sz="12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a:t>
            </a:fld>
            <a:endParaRPr kumimoji="0" lang="ru-RU"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55" r:id="rId1"/>
  </p:sldLayoutIdLst>
  <p:transition/>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ru-RU"/>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Рисунок 1"/>
          <p:cNvPicPr>
            <a:picLocks noChangeAspect="1"/>
          </p:cNvPicPr>
          <p:nvPr/>
        </p:nvPicPr>
        <p:blipFill>
          <a:blip r:embed="rId2"/>
          <a:stretch>
            <a:fillRect/>
          </a:stretch>
        </p:blipFill>
        <p:spPr>
          <a:xfrm>
            <a:off x="0" y="0"/>
            <a:ext cx="12192000" cy="6858000"/>
          </a:xfrm>
          <a:prstGeom prst="rect">
            <a:avLst/>
          </a:prstGeom>
          <a:noFill/>
          <a:ln>
            <a:noFill/>
            <a:miter lim="800000"/>
          </a:ln>
        </p:spPr>
      </p:pic>
      <p:sp>
        <p:nvSpPr>
          <p:cNvPr id="2051" name="Прямоугольник 2">
            <a:extLst>
              <a:ext uri="{FF2B5EF4-FFF2-40B4-BE49-F238E27FC236}">
                <a16:creationId xmlns:a16="http://schemas.microsoft.com/office/drawing/2014/main" id="{2AE62027-DAC9-4A5D-B01F-9FB18FEED205}"/>
              </a:ext>
            </a:extLst>
          </p:cNvPr>
          <p:cNvSpPr/>
          <p:nvPr/>
        </p:nvSpPr>
        <p:spPr>
          <a:xfrm>
            <a:off x="1780674" y="3814012"/>
            <a:ext cx="7279104" cy="112495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Calibri" pitchFamily="3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mn-ea"/>
                <a:cs typeface="+mn-cs"/>
              </a:defRPr>
            </a:lvl5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ru-RU" altLang="ru-RU" sz="2800" b="0" i="0" u="none" strike="noStrike" kern="1200" cap="none" spc="0" normalizeH="0" baseline="0" noProof="1">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r>
              <a:rPr kumimoji="0" lang="ru-RU" altLang="ru-RU" sz="2800" b="0" i="0" u="none" strike="noStrike" kern="1200" cap="none" spc="0" normalizeH="0" baseline="0" noProof="1">
                <a:ln>
                  <a:noFill/>
                </a:ln>
                <a:solidFill>
                  <a:srgbClr val="000000"/>
                </a:solidFill>
                <a:effectLst/>
                <a:uLnTx/>
                <a:uFillTx/>
                <a:latin typeface="Times New Roman" panose="02020603050405020304" pitchFamily="18" charset="0"/>
                <a:ea typeface="+mn-ea"/>
                <a:cs typeface="Times New Roman" panose="02020603050405020304" pitchFamily="18" charset="0"/>
              </a:rPr>
              <a:t>Проект «Я буду здоровым, спасибо спорту»  </a:t>
            </a:r>
          </a:p>
          <a:p>
            <a:pPr marL="0" marR="0" lvl="0" indent="0" algn="ctr" defTabSz="914400" rtl="0" eaLnBrk="0" fontAlgn="base" latinLnBrk="0" hangingPunct="0">
              <a:lnSpc>
                <a:spcPct val="100000"/>
              </a:lnSpc>
              <a:spcBef>
                <a:spcPct val="0"/>
              </a:spcBef>
              <a:spcAft>
                <a:spcPct val="0"/>
              </a:spcAft>
              <a:buClrTx/>
              <a:buSzTx/>
              <a:buFontTx/>
              <a:buNone/>
              <a:defRPr/>
            </a:pPr>
            <a:r>
              <a:rPr kumimoji="0" lang="ru-RU" altLang="ru-RU" sz="2800" b="0" i="0" u="none" strike="noStrike" kern="1200" cap="none" spc="0" normalizeH="0" baseline="0" noProof="1">
                <a:ln>
                  <a:noFill/>
                </a:ln>
                <a:solidFill>
                  <a:srgbClr val="000000"/>
                </a:solidFill>
                <a:effectLst/>
                <a:uLnTx/>
                <a:uFillTx/>
                <a:latin typeface="Times New Roman" panose="02020603050405020304" pitchFamily="18" charset="0"/>
                <a:ea typeface="+mn-ea"/>
                <a:cs typeface="Times New Roman" panose="02020603050405020304" pitchFamily="18" charset="0"/>
              </a:rPr>
              <a:t>для детей 6-7 лет</a:t>
            </a:r>
          </a:p>
          <a:p>
            <a:pPr marL="0" marR="0" lvl="0" indent="0" algn="ctr" defTabSz="914400" rtl="0" eaLnBrk="0" fontAlgn="base" latinLnBrk="0" hangingPunct="0">
              <a:lnSpc>
                <a:spcPct val="100000"/>
              </a:lnSpc>
              <a:spcBef>
                <a:spcPct val="0"/>
              </a:spcBef>
              <a:spcAft>
                <a:spcPct val="0"/>
              </a:spcAft>
              <a:buClrTx/>
              <a:buSzTx/>
              <a:buFontTx/>
              <a:buNone/>
              <a:defRPr/>
            </a:pPr>
            <a:endParaRPr kumimoji="0" sz="2400" b="0" i="0" u="none" strike="noStrike" kern="1200" cap="none" spc="0" normalizeH="0" baseline="0" noProof="1">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0" fontAlgn="base" latinLnBrk="0" hangingPunct="0">
              <a:lnSpc>
                <a:spcPct val="100000"/>
              </a:lnSpc>
              <a:spcBef>
                <a:spcPct val="0"/>
              </a:spcBef>
              <a:spcAft>
                <a:spcPct val="0"/>
              </a:spcAft>
              <a:buClrTx/>
              <a:buSzTx/>
              <a:buFontTx/>
              <a:buNone/>
              <a:defRPr/>
            </a:pPr>
            <a:r>
              <a:rPr kumimoji="0" sz="1600" b="0" i="0" u="none" strike="noStrike" kern="1200" cap="none" spc="0" normalizeH="0" baseline="0" noProof="1">
                <a:ln>
                  <a:noFill/>
                </a:ln>
                <a:solidFill>
                  <a:srgbClr val="000000"/>
                </a:solidFill>
                <a:effectLst/>
                <a:uLnTx/>
                <a:uFillTx/>
                <a:latin typeface="Times New Roman" pitchFamily="18" charset="0"/>
                <a:ea typeface="+mn-ea"/>
                <a:cs typeface="Times New Roman" panose="02020603050405020304" pitchFamily="18" charset="0"/>
              </a:rPr>
              <a:t>Выполнила: Волжина Ю.А.</a:t>
            </a:r>
            <a:endParaRPr kumimoji="0" sz="700" b="0" i="0" u="none" strike="noStrike" kern="1200" cap="none" spc="0" normalizeH="0" baseline="0" noProof="1">
              <a:ln>
                <a:noFill/>
              </a:ln>
              <a:solidFill>
                <a:srgbClr val="FFFFFF"/>
              </a:solidFill>
              <a:effectLst/>
              <a:uLnTx/>
              <a:uFillTx/>
              <a:latin typeface="Calibri" panose="020F0502020204030204" pitchFamily="34" charset="0"/>
              <a:ea typeface="+mn-ea"/>
              <a:cs typeface="+mn-cs"/>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Рисунок 6"/>
          <p:cNvPicPr>
            <a:picLocks noChangeAspect="1"/>
          </p:cNvPicPr>
          <p:nvPr/>
        </p:nvPicPr>
        <p:blipFill>
          <a:blip r:embed="rId2"/>
          <a:stretch>
            <a:fillRect/>
          </a:stretch>
        </p:blipFill>
        <p:spPr>
          <a:xfrm>
            <a:off x="0" y="0"/>
            <a:ext cx="12192000" cy="6858000"/>
          </a:xfrm>
          <a:prstGeom prst="rect">
            <a:avLst/>
          </a:prstGeom>
          <a:noFill/>
          <a:ln>
            <a:noFill/>
            <a:miter lim="800000"/>
          </a:ln>
        </p:spPr>
      </p:pic>
      <p:sp>
        <p:nvSpPr>
          <p:cNvPr id="3075" name="Прямоугольник 1">
            <a:extLst>
              <a:ext uri="{FF2B5EF4-FFF2-40B4-BE49-F238E27FC236}">
                <a16:creationId xmlns:a16="http://schemas.microsoft.com/office/drawing/2014/main" id="{DF184A42-A40B-4CF2-90F6-C7425DE076AE}"/>
              </a:ext>
            </a:extLst>
          </p:cNvPr>
          <p:cNvSpPr/>
          <p:nvPr/>
        </p:nvSpPr>
        <p:spPr>
          <a:xfrm>
            <a:off x="581025" y="371475"/>
            <a:ext cx="11068050" cy="5842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ru-RU" sz="1800" b="0" i="0" u="none" strike="noStrike" kern="1200" cap="none" spc="0" normalizeH="0" baseline="0" noProof="0">
              <a:ln>
                <a:noFill/>
              </a:ln>
              <a:solidFill>
                <a:schemeClr val="lt1"/>
              </a:solidFill>
              <a:effectLst/>
              <a:uLnTx/>
              <a:uFillTx/>
              <a:latin typeface="+mn-lt"/>
              <a:ea typeface="+mn-ea"/>
              <a:cs typeface="+mn-cs"/>
            </a:endParaRPr>
          </a:p>
        </p:txBody>
      </p:sp>
      <p:sp>
        <p:nvSpPr>
          <p:cNvPr id="3076" name="Прямоугольник 4"/>
          <p:cNvSpPr/>
          <p:nvPr/>
        </p:nvSpPr>
        <p:spPr>
          <a:xfrm>
            <a:off x="542925" y="352425"/>
            <a:ext cx="11106150" cy="58166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sz="4000" b="1">
                <a:latin typeface="Times New Roman" pitchFamily="18" charset="0"/>
              </a:rPr>
              <a:t>Актуальность проекта :</a:t>
            </a:r>
          </a:p>
          <a:p>
            <a:pPr marL="0" lvl="0" indent="0">
              <a:lnSpc>
                <a:spcPct val="100000"/>
              </a:lnSpc>
              <a:spcBef>
                <a:spcPct val="0"/>
              </a:spcBef>
              <a:buFontTx/>
              <a:buNone/>
            </a:pPr>
            <a:endParaRPr lang="ru-RU" altLang="ru-RU" sz="2400">
              <a:latin typeface="Times New Roman" pitchFamily="18" charset="0"/>
            </a:endParaRPr>
          </a:p>
          <a:p>
            <a:pPr marL="0" lvl="0" indent="0">
              <a:lnSpc>
                <a:spcPct val="100000"/>
              </a:lnSpc>
              <a:spcBef>
                <a:spcPct val="0"/>
              </a:spcBef>
              <a:buFontTx/>
              <a:buNone/>
            </a:pPr>
            <a:r>
              <a:rPr lang="ru-RU" altLang="ru-RU">
                <a:latin typeface="Times New Roman" pitchFamily="18" charset="0"/>
              </a:rPr>
              <a:t>Спорт - это жизнь! Заниматься спортом надо в любое время года, а зимний спорт приносит только пользу. Но даже взрослому порой непросто разобраться во всем разнообразии зимних видов спорта. Дети должны понимать, что представляет собой тот или иной вид зимнего спорта, какой спортивный инвентарь нужен для того, чтобы им заниматься, где можно ему обучиться и т. д. А самое главное, чтобы они усвоили, что любой вид спорта начинается с физической культуры, которой нужно приучать себя заниматься с раннего возраста, что физическая культура – это не только залог возможных спортивных достижений в будущем, но прежде всего залог и гарантия здоровья человека.</a:t>
            </a:r>
            <a:endParaRPr lang="ru-RU" altLang="ru-RU">
              <a:latin typeface="Times New Roman" panose="02020603050405020304" pitchFamily="18" charset="0"/>
              <a:ea typeface="Times New Roman" panose="02020603050405020304" pitchFamily="18" charset="0"/>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Прямоугольник 9"/>
          <p:cNvSpPr/>
          <p:nvPr/>
        </p:nvSpPr>
        <p:spPr>
          <a:xfrm>
            <a:off x="711200" y="566738"/>
            <a:ext cx="7708900" cy="9239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sz="1800"/>
              <a:t>Цель проекта Расширение представлений детей о зимних видах спорта. Формирование первичных ценностных представлений о здоровье и здоровом образе жизни.</a:t>
            </a:r>
          </a:p>
        </p:txBody>
      </p:sp>
      <p:sp>
        <p:nvSpPr>
          <p:cNvPr id="5123" name="Прямоугольник 10"/>
          <p:cNvSpPr/>
          <p:nvPr/>
        </p:nvSpPr>
        <p:spPr>
          <a:xfrm>
            <a:off x="711200" y="1724025"/>
            <a:ext cx="6096000" cy="369888"/>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sz="1800"/>
              <a:t>Задачи: </a:t>
            </a:r>
          </a:p>
        </p:txBody>
      </p:sp>
      <p:pic>
        <p:nvPicPr>
          <p:cNvPr id="5124" name="Рисунок 13"/>
          <p:cNvPicPr>
            <a:picLocks noChangeAspect="1"/>
          </p:cNvPicPr>
          <p:nvPr/>
        </p:nvPicPr>
        <p:blipFill>
          <a:blip r:embed="rId2"/>
          <a:stretch>
            <a:fillRect/>
          </a:stretch>
        </p:blipFill>
        <p:spPr>
          <a:xfrm>
            <a:off x="-150812" y="0"/>
            <a:ext cx="12192000" cy="6858000"/>
          </a:xfrm>
          <a:prstGeom prst="rect">
            <a:avLst/>
          </a:prstGeom>
          <a:noFill/>
          <a:ln>
            <a:noFill/>
            <a:miter lim="800000"/>
          </a:ln>
        </p:spPr>
      </p:pic>
      <p:sp>
        <p:nvSpPr>
          <p:cNvPr id="5125" name="Прямоугольник 1">
            <a:extLst>
              <a:ext uri="{FF2B5EF4-FFF2-40B4-BE49-F238E27FC236}">
                <a16:creationId xmlns:a16="http://schemas.microsoft.com/office/drawing/2014/main" id="{6620CDAC-DC46-4686-9913-ED7E9B62D9FD}"/>
              </a:ext>
            </a:extLst>
          </p:cNvPr>
          <p:cNvSpPr/>
          <p:nvPr/>
        </p:nvSpPr>
        <p:spPr>
          <a:xfrm>
            <a:off x="487363" y="566738"/>
            <a:ext cx="10431462" cy="3511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ru-RU" sz="1800" b="0" i="0" u="none" strike="noStrike" kern="1200" cap="none" spc="0" normalizeH="0" baseline="0" noProof="0">
              <a:ln>
                <a:noFill/>
              </a:ln>
              <a:solidFill>
                <a:schemeClr val="lt1"/>
              </a:solidFill>
              <a:effectLst/>
              <a:uLnTx/>
              <a:uFillTx/>
              <a:latin typeface="+mn-lt"/>
              <a:ea typeface="+mn-ea"/>
              <a:cs typeface="+mn-cs"/>
            </a:endParaRPr>
          </a:p>
        </p:txBody>
      </p:sp>
      <p:sp>
        <p:nvSpPr>
          <p:cNvPr id="5126" name="Прямоугольник 11"/>
          <p:cNvSpPr/>
          <p:nvPr/>
        </p:nvSpPr>
        <p:spPr>
          <a:xfrm>
            <a:off x="422275" y="566738"/>
            <a:ext cx="11058525" cy="29241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gn="ctr">
              <a:lnSpc>
                <a:spcPct val="100000"/>
              </a:lnSpc>
              <a:spcBef>
                <a:spcPct val="0"/>
              </a:spcBef>
              <a:buFontTx/>
              <a:buNone/>
            </a:pPr>
            <a:r>
              <a:rPr lang="ru-RU" altLang="ru-RU" sz="3600" b="1">
                <a:latin typeface="Times New Roman" pitchFamily="18" charset="0"/>
              </a:rPr>
              <a:t>Планируемые результаты:</a:t>
            </a:r>
          </a:p>
          <a:p>
            <a:pPr marL="0" lvl="0" indent="0">
              <a:lnSpc>
                <a:spcPct val="100000"/>
              </a:lnSpc>
              <a:spcBef>
                <a:spcPct val="0"/>
              </a:spcBef>
              <a:buFontTx/>
              <a:buNone/>
            </a:pPr>
            <a:br>
              <a:rPr lang="ru-RU" altLang="ru-RU" sz="1800"/>
            </a:br>
            <a:r>
              <a:rPr lang="ru-RU" altLang="ru-RU">
                <a:latin typeface="Times New Roman" pitchFamily="18" charset="0"/>
              </a:rPr>
              <a:t>- проявление интереса к зимним видам спорта;</a:t>
            </a:r>
          </a:p>
          <a:p>
            <a:pPr marL="0" lvl="0" indent="0">
              <a:lnSpc>
                <a:spcPct val="100000"/>
              </a:lnSpc>
              <a:spcBef>
                <a:spcPct val="0"/>
              </a:spcBef>
              <a:buFontTx/>
              <a:buNone/>
            </a:pPr>
            <a:r>
              <a:rPr lang="ru-RU" altLang="ru-RU">
                <a:latin typeface="Times New Roman" pitchFamily="18" charset="0"/>
              </a:rPr>
              <a:t>- пополнение словарного запаса спортивными терминами;</a:t>
            </a:r>
          </a:p>
          <a:p>
            <a:pPr marL="0" lvl="0" indent="0">
              <a:lnSpc>
                <a:spcPct val="100000"/>
              </a:lnSpc>
              <a:spcBef>
                <a:spcPct val="0"/>
              </a:spcBef>
              <a:buFontTx/>
              <a:buNone/>
            </a:pPr>
            <a:r>
              <a:rPr lang="ru-RU" altLang="ru-RU">
                <a:latin typeface="Times New Roman" pitchFamily="18" charset="0"/>
              </a:rPr>
              <a:t>- повышение уровня знаний о зимних видах спорта;</a:t>
            </a:r>
          </a:p>
          <a:p>
            <a:pPr marL="0" lvl="0" indent="0">
              <a:lnSpc>
                <a:spcPct val="100000"/>
              </a:lnSpc>
              <a:spcBef>
                <a:spcPct val="0"/>
              </a:spcBef>
              <a:buFontTx/>
              <a:buNone/>
            </a:pPr>
            <a:r>
              <a:rPr lang="ru-RU" altLang="ru-RU">
                <a:latin typeface="Times New Roman" pitchFamily="18" charset="0"/>
              </a:rPr>
              <a:t>- повышение уровня мотивации к занятиям физической культурой.</a:t>
            </a:r>
          </a:p>
          <a:p>
            <a:pPr marL="0" lvl="0" indent="0">
              <a:lnSpc>
                <a:spcPct val="100000"/>
              </a:lnSpc>
              <a:spcBef>
                <a:spcPct val="0"/>
              </a:spcBef>
              <a:buFontTx/>
              <a:buNone/>
            </a:pPr>
            <a:endParaRPr lang="ru-RU" altLang="ru-RU" sz="180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Рисунок 3"/>
          <p:cNvPicPr>
            <a:picLocks noChangeAspect="1"/>
          </p:cNvPicPr>
          <p:nvPr/>
        </p:nvPicPr>
        <p:blipFill>
          <a:blip r:embed="rId2"/>
          <a:stretch>
            <a:fillRect/>
          </a:stretch>
        </p:blipFill>
        <p:spPr>
          <a:xfrm>
            <a:off x="0" y="0"/>
            <a:ext cx="12192000" cy="6858000"/>
          </a:xfrm>
          <a:prstGeom prst="rect">
            <a:avLst/>
          </a:prstGeom>
          <a:noFill/>
          <a:ln>
            <a:noFill/>
            <a:miter lim="800000"/>
          </a:ln>
        </p:spPr>
      </p:pic>
      <p:sp>
        <p:nvSpPr>
          <p:cNvPr id="4099" name="Прямоугольник 6">
            <a:extLst>
              <a:ext uri="{FF2B5EF4-FFF2-40B4-BE49-F238E27FC236}">
                <a16:creationId xmlns:a16="http://schemas.microsoft.com/office/drawing/2014/main" id="{A57871CA-ED8F-427F-ABE2-96BCD4872072}"/>
              </a:ext>
            </a:extLst>
          </p:cNvPr>
          <p:cNvSpPr/>
          <p:nvPr/>
        </p:nvSpPr>
        <p:spPr>
          <a:xfrm>
            <a:off x="685800" y="3846513"/>
            <a:ext cx="9764713" cy="246538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ru-RU" sz="1800" b="0" i="0" u="none" strike="noStrike" kern="1200" cap="none" spc="0" normalizeH="0" baseline="0" noProof="0">
              <a:ln>
                <a:noFill/>
              </a:ln>
              <a:solidFill>
                <a:schemeClr val="lt1"/>
              </a:solidFill>
              <a:effectLst/>
              <a:uLnTx/>
              <a:uFillTx/>
              <a:latin typeface="+mn-lt"/>
              <a:ea typeface="+mn-ea"/>
              <a:cs typeface="+mn-cs"/>
            </a:endParaRPr>
          </a:p>
        </p:txBody>
      </p:sp>
      <p:sp>
        <p:nvSpPr>
          <p:cNvPr id="4100" name="Прямоугольник 1"/>
          <p:cNvSpPr/>
          <p:nvPr/>
        </p:nvSpPr>
        <p:spPr>
          <a:xfrm>
            <a:off x="1016000" y="4027488"/>
            <a:ext cx="9237663" cy="19399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sz="2400">
                <a:latin typeface="Times New Roman" pitchFamily="18" charset="0"/>
              </a:rPr>
              <a:t>Предполагаемый результат:</a:t>
            </a:r>
          </a:p>
          <a:p>
            <a:pPr marL="0" lvl="0" indent="0">
              <a:lnSpc>
                <a:spcPct val="100000"/>
              </a:lnSpc>
              <a:spcBef>
                <a:spcPct val="0"/>
              </a:spcBef>
              <a:buFontTx/>
              <a:buNone/>
            </a:pPr>
            <a:r>
              <a:rPr lang="ru-RU" altLang="ru-RU" sz="2400">
                <a:latin typeface="Times New Roman" pitchFamily="18" charset="0"/>
              </a:rPr>
              <a:t>- проявление интереса к зимним видам спорта;</a:t>
            </a:r>
          </a:p>
          <a:p>
            <a:pPr marL="0" lvl="0" indent="0">
              <a:lnSpc>
                <a:spcPct val="100000"/>
              </a:lnSpc>
              <a:spcBef>
                <a:spcPct val="0"/>
              </a:spcBef>
              <a:buFontTx/>
              <a:buNone/>
            </a:pPr>
            <a:r>
              <a:rPr lang="ru-RU" altLang="ru-RU" sz="2400">
                <a:latin typeface="Times New Roman" pitchFamily="18" charset="0"/>
              </a:rPr>
              <a:t>- пополнение словарного запаса спортивными терминами;</a:t>
            </a:r>
          </a:p>
          <a:p>
            <a:pPr marL="0" lvl="0" indent="0">
              <a:lnSpc>
                <a:spcPct val="100000"/>
              </a:lnSpc>
              <a:spcBef>
                <a:spcPct val="0"/>
              </a:spcBef>
              <a:buFontTx/>
              <a:buNone/>
            </a:pPr>
            <a:r>
              <a:rPr lang="ru-RU" altLang="ru-RU" sz="2400">
                <a:latin typeface="Times New Roman" pitchFamily="18" charset="0"/>
              </a:rPr>
              <a:t>- повышение уровня знаний о зимних видах спорта;</a:t>
            </a:r>
          </a:p>
          <a:p>
            <a:pPr marL="0" lvl="0" indent="0">
              <a:lnSpc>
                <a:spcPct val="100000"/>
              </a:lnSpc>
              <a:spcBef>
                <a:spcPct val="0"/>
              </a:spcBef>
              <a:buFontTx/>
              <a:buNone/>
            </a:pPr>
            <a:r>
              <a:rPr lang="ru-RU" altLang="ru-RU" sz="2400">
                <a:latin typeface="Times New Roman" pitchFamily="18" charset="0"/>
              </a:rPr>
              <a:t>- повышение уровня мотивации к занятиям физической культурой</a:t>
            </a:r>
            <a:endParaRPr lang="ru-RU" altLang="ru-RU" sz="2400">
              <a:latin typeface="Times New Roman" panose="02020603050405020304" pitchFamily="18" charset="0"/>
              <a:ea typeface="Times New Roman" panose="02020603050405020304" pitchFamily="18" charset="0"/>
            </a:endParaRPr>
          </a:p>
        </p:txBody>
      </p:sp>
      <p:sp>
        <p:nvSpPr>
          <p:cNvPr id="4101" name="Прямоугольник 5">
            <a:extLst>
              <a:ext uri="{FF2B5EF4-FFF2-40B4-BE49-F238E27FC236}">
                <a16:creationId xmlns:a16="http://schemas.microsoft.com/office/drawing/2014/main" id="{F96CDB61-42BE-4624-BA7D-3717C5866E0C}"/>
              </a:ext>
            </a:extLst>
          </p:cNvPr>
          <p:cNvSpPr/>
          <p:nvPr/>
        </p:nvSpPr>
        <p:spPr>
          <a:xfrm>
            <a:off x="685800" y="341313"/>
            <a:ext cx="8850313" cy="267017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ru-RU" sz="1800" b="0" i="0" u="none" strike="noStrike" kern="1200" cap="none" spc="0" normalizeH="0" baseline="0" noProof="0">
              <a:ln>
                <a:noFill/>
              </a:ln>
              <a:solidFill>
                <a:schemeClr val="lt1"/>
              </a:solidFill>
              <a:effectLst/>
              <a:uLnTx/>
              <a:uFillTx/>
              <a:latin typeface="+mn-lt"/>
              <a:ea typeface="+mn-ea"/>
              <a:cs typeface="+mn-cs"/>
            </a:endParaRPr>
          </a:p>
        </p:txBody>
      </p:sp>
      <p:sp>
        <p:nvSpPr>
          <p:cNvPr id="4102" name="Прямоугольник 4"/>
          <p:cNvSpPr/>
          <p:nvPr/>
        </p:nvSpPr>
        <p:spPr>
          <a:xfrm>
            <a:off x="881063" y="546100"/>
            <a:ext cx="8185150" cy="23082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sz="2400">
                <a:solidFill>
                  <a:srgbClr val="000000"/>
                </a:solidFill>
                <a:latin typeface="Times New Roman" pitchFamily="18" charset="0"/>
              </a:rPr>
              <a:t>Подготовительный этап:</a:t>
            </a:r>
          </a:p>
          <a:p>
            <a:pPr marL="0" lvl="0" indent="0">
              <a:lnSpc>
                <a:spcPct val="100000"/>
              </a:lnSpc>
              <a:spcBef>
                <a:spcPct val="0"/>
              </a:spcBef>
              <a:buFontTx/>
              <a:buNone/>
            </a:pPr>
            <a:r>
              <a:rPr lang="ru-RU" altLang="ru-RU" sz="2400">
                <a:solidFill>
                  <a:srgbClr val="000000"/>
                </a:solidFill>
                <a:latin typeface="Times New Roman" pitchFamily="18" charset="0"/>
              </a:rPr>
              <a:t>- определение проблемы, цели, задач, содержания, участников проекта;</a:t>
            </a:r>
          </a:p>
          <a:p>
            <a:pPr marL="0" lvl="0" indent="0">
              <a:lnSpc>
                <a:spcPct val="100000"/>
              </a:lnSpc>
              <a:spcBef>
                <a:spcPct val="0"/>
              </a:spcBef>
              <a:buFontTx/>
              <a:buNone/>
            </a:pPr>
            <a:r>
              <a:rPr lang="ru-RU" altLang="ru-RU" sz="2400">
                <a:solidFill>
                  <a:srgbClr val="000000"/>
                </a:solidFill>
                <a:latin typeface="Times New Roman" pitchFamily="18" charset="0"/>
              </a:rPr>
              <a:t>- разработка перспективного планирования по работе с детьми, составление плана взаимодействия с родителями;</a:t>
            </a:r>
          </a:p>
          <a:p>
            <a:pPr marL="0" lvl="0" indent="0">
              <a:lnSpc>
                <a:spcPct val="100000"/>
              </a:lnSpc>
              <a:spcBef>
                <a:spcPct val="0"/>
              </a:spcBef>
              <a:buFontTx/>
            </a:pPr>
            <a:r>
              <a:rPr lang="ru-RU" altLang="ru-RU" sz="2400">
                <a:solidFill>
                  <a:srgbClr val="000000"/>
                </a:solidFill>
                <a:latin typeface="Times New Roman" pitchFamily="18" charset="0"/>
              </a:rPr>
              <a:t>подготовка атрибутов для игр.</a:t>
            </a:r>
            <a:endParaRPr lang="ru-RU" altLang="ru-RU" sz="2400">
              <a:solidFill>
                <a:srgbClr val="000000"/>
              </a:solidFill>
              <a:latin typeface="Times New Roman" panose="02020603050405020304" pitchFamily="18" charset="0"/>
              <a:ea typeface="Times New Roman" panose="02020603050405020304" pitchFamily="18" charset="0"/>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Рисунок 5"/>
          <p:cNvPicPr>
            <a:picLocks noChangeAspect="1"/>
          </p:cNvPicPr>
          <p:nvPr/>
        </p:nvPicPr>
        <p:blipFill>
          <a:blip r:embed="rId2"/>
          <a:stretch>
            <a:fillRect/>
          </a:stretch>
        </p:blipFill>
        <p:spPr>
          <a:xfrm>
            <a:off x="0" y="0"/>
            <a:ext cx="12192000" cy="6858000"/>
          </a:xfrm>
          <a:prstGeom prst="rect">
            <a:avLst/>
          </a:prstGeom>
          <a:noFill/>
          <a:ln>
            <a:noFill/>
            <a:miter lim="800000"/>
          </a:ln>
        </p:spPr>
      </p:pic>
      <p:sp>
        <p:nvSpPr>
          <p:cNvPr id="6147" name="Прямоугольник 1">
            <a:extLst>
              <a:ext uri="{FF2B5EF4-FFF2-40B4-BE49-F238E27FC236}">
                <a16:creationId xmlns:a16="http://schemas.microsoft.com/office/drawing/2014/main" id="{937EBEDE-A71C-42CA-8311-25A3D4DF7557}"/>
              </a:ext>
            </a:extLst>
          </p:cNvPr>
          <p:cNvSpPr/>
          <p:nvPr/>
        </p:nvSpPr>
        <p:spPr>
          <a:xfrm>
            <a:off x="1559497" y="957263"/>
            <a:ext cx="9522842" cy="490061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ru-RU" sz="1800" b="0" i="0" u="none" strike="noStrike" kern="1200" cap="none" spc="0" normalizeH="0" baseline="0" noProof="0">
              <a:ln>
                <a:noFill/>
              </a:ln>
              <a:solidFill>
                <a:schemeClr val="lt1"/>
              </a:solidFill>
              <a:effectLst/>
              <a:uLnTx/>
              <a:uFillTx/>
              <a:latin typeface="+mn-lt"/>
              <a:ea typeface="+mn-ea"/>
              <a:cs typeface="+mn-cs"/>
            </a:endParaRPr>
          </a:p>
        </p:txBody>
      </p:sp>
      <p:sp>
        <p:nvSpPr>
          <p:cNvPr id="6149" name="Прямоугольник 6"/>
          <p:cNvSpPr/>
          <p:nvPr/>
        </p:nvSpPr>
        <p:spPr>
          <a:xfrm>
            <a:off x="2025650" y="3465513"/>
            <a:ext cx="11464925" cy="23082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sz="1800">
                <a:latin typeface="Times New Roman" pitchFamily="18" charset="0"/>
              </a:rPr>
              <a:t>Практическое содержание проекта</a:t>
            </a:r>
          </a:p>
          <a:p>
            <a:pPr marL="0" lvl="0" indent="0">
              <a:lnSpc>
                <a:spcPct val="100000"/>
              </a:lnSpc>
              <a:spcBef>
                <a:spcPct val="0"/>
              </a:spcBef>
              <a:buFontTx/>
              <a:buNone/>
            </a:pPr>
            <a:r>
              <a:rPr lang="ru-RU" altLang="ru-RU" sz="1800">
                <a:latin typeface="Times New Roman" pitchFamily="18" charset="0"/>
              </a:rPr>
              <a:t>Утренняя зарядка каждый день.</a:t>
            </a:r>
          </a:p>
          <a:p>
            <a:pPr marL="0" lvl="0" indent="0">
              <a:lnSpc>
                <a:spcPct val="100000"/>
              </a:lnSpc>
              <a:spcBef>
                <a:spcPct val="0"/>
              </a:spcBef>
              <a:buFontTx/>
              <a:buNone/>
            </a:pPr>
            <a:r>
              <a:rPr lang="ru-RU" altLang="ru-RU" sz="1800">
                <a:latin typeface="Times New Roman" pitchFamily="18" charset="0"/>
              </a:rPr>
              <a:t>Подвижные игры на прогулках (бег наперегонки, прыжки, катание на велосипедах).</a:t>
            </a:r>
          </a:p>
          <a:p>
            <a:pPr marL="0" lvl="0" indent="0">
              <a:lnSpc>
                <a:spcPct val="100000"/>
              </a:lnSpc>
              <a:spcBef>
                <a:spcPct val="0"/>
              </a:spcBef>
              <a:buFontTx/>
              <a:buNone/>
            </a:pPr>
            <a:r>
              <a:rPr lang="ru-RU" altLang="ru-RU" sz="1800">
                <a:latin typeface="Times New Roman" pitchFamily="18" charset="0"/>
              </a:rPr>
              <a:t>Занятия ритмической гимнастикой под музыку.</a:t>
            </a:r>
          </a:p>
          <a:p>
            <a:pPr marL="0" lvl="0" indent="0">
              <a:lnSpc>
                <a:spcPct val="100000"/>
              </a:lnSpc>
              <a:spcBef>
                <a:spcPct val="0"/>
              </a:spcBef>
              <a:buFontTx/>
              <a:buNone/>
            </a:pPr>
            <a:r>
              <a:rPr lang="ru-RU" altLang="ru-RU" sz="1800">
                <a:latin typeface="Times New Roman" pitchFamily="18" charset="0"/>
              </a:rPr>
              <a:t>Соревнования среди групп детского сада (эстафета с препятствиями, веселые старты).</a:t>
            </a:r>
          </a:p>
          <a:p>
            <a:pPr marL="0" lvl="0" indent="0">
              <a:lnSpc>
                <a:spcPct val="100000"/>
              </a:lnSpc>
              <a:spcBef>
                <a:spcPct val="0"/>
              </a:spcBef>
              <a:buFontTx/>
              <a:buNone/>
            </a:pPr>
            <a:r>
              <a:rPr lang="ru-RU" altLang="ru-RU" sz="1800">
                <a:latin typeface="Times New Roman" pitchFamily="18" charset="0"/>
              </a:rPr>
              <a:t>Организация тематических праздников, посвященных спорту («Веселые старты», </a:t>
            </a:r>
          </a:p>
          <a:p>
            <a:pPr marL="0" lvl="0" indent="0">
              <a:lnSpc>
                <a:spcPct val="100000"/>
              </a:lnSpc>
              <a:spcBef>
                <a:spcPct val="0"/>
              </a:spcBef>
              <a:buFontTx/>
              <a:buNone/>
            </a:pPr>
            <a:r>
              <a:rPr lang="ru-RU" altLang="ru-RU" sz="1800">
                <a:latin typeface="Times New Roman" pitchFamily="18" charset="0"/>
              </a:rPr>
              <a:t>«Папа, мама, я – спортивная семья»).</a:t>
            </a:r>
          </a:p>
          <a:p>
            <a:pPr marL="0" lvl="0" indent="0">
              <a:lnSpc>
                <a:spcPct val="100000"/>
              </a:lnSpc>
              <a:spcBef>
                <a:spcPct val="0"/>
              </a:spcBef>
              <a:buFontTx/>
              <a:buNone/>
            </a:pPr>
            <a:r>
              <a:rPr lang="ru-RU" altLang="ru-RU" sz="1800">
                <a:latin typeface="Times New Roman" pitchFamily="18" charset="0"/>
              </a:rPr>
              <a:t>Беседы и рассказы о великих спортсменах, чемпионах мира и Олимпийских играх.</a:t>
            </a:r>
            <a:endParaRPr lang="ru-RU" altLang="ru-RU" sz="1800">
              <a:latin typeface="Times New Roman" panose="02020603050405020304" pitchFamily="18" charset="0"/>
              <a:ea typeface="Times New Roman" panose="02020603050405020304" pitchFamily="18" charset="0"/>
            </a:endParaRPr>
          </a:p>
        </p:txBody>
      </p:sp>
      <p:sp>
        <p:nvSpPr>
          <p:cNvPr id="6150" name="Прямоугольник 7"/>
          <p:cNvSpPr/>
          <p:nvPr/>
        </p:nvSpPr>
        <p:spPr>
          <a:xfrm>
            <a:off x="2038350" y="1000125"/>
            <a:ext cx="9144000" cy="22479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sz="2000">
                <a:latin typeface="Times New Roman" pitchFamily="18" charset="0"/>
              </a:rPr>
              <a:t>Методы организации занятий</a:t>
            </a:r>
          </a:p>
          <a:p>
            <a:pPr marL="0" lvl="0" indent="0">
              <a:lnSpc>
                <a:spcPct val="100000"/>
              </a:lnSpc>
              <a:spcBef>
                <a:spcPct val="0"/>
              </a:spcBef>
              <a:buFontTx/>
              <a:buNone/>
            </a:pPr>
            <a:r>
              <a:rPr lang="ru-RU" altLang="ru-RU" sz="2000">
                <a:latin typeface="Times New Roman" pitchFamily="18" charset="0"/>
              </a:rPr>
              <a:t>Игровой метод</a:t>
            </a:r>
          </a:p>
          <a:p>
            <a:pPr marL="0" lvl="0" indent="0">
              <a:lnSpc>
                <a:spcPct val="100000"/>
              </a:lnSpc>
              <a:spcBef>
                <a:spcPct val="0"/>
              </a:spcBef>
              <a:buFontTx/>
              <a:buNone/>
            </a:pPr>
            <a:r>
              <a:rPr lang="ru-RU" altLang="ru-RU" sz="2000">
                <a:latin typeface="Times New Roman" pitchFamily="18" charset="0"/>
              </a:rPr>
              <a:t>Наглядный метод</a:t>
            </a:r>
          </a:p>
          <a:p>
            <a:pPr marL="0" lvl="0" indent="0">
              <a:lnSpc>
                <a:spcPct val="100000"/>
              </a:lnSpc>
              <a:spcBef>
                <a:spcPct val="0"/>
              </a:spcBef>
              <a:buFontTx/>
              <a:buNone/>
            </a:pPr>
            <a:r>
              <a:rPr lang="ru-RU" altLang="ru-RU" sz="2000">
                <a:latin typeface="Times New Roman" pitchFamily="18" charset="0"/>
              </a:rPr>
              <a:t>Информационно-просветительный метод</a:t>
            </a:r>
          </a:p>
          <a:p>
            <a:pPr marL="0" lvl="0" indent="0">
              <a:lnSpc>
                <a:spcPct val="100000"/>
              </a:lnSpc>
              <a:spcBef>
                <a:spcPct val="0"/>
              </a:spcBef>
              <a:buFontTx/>
              <a:buNone/>
            </a:pPr>
            <a:r>
              <a:rPr lang="ru-RU" altLang="ru-RU" sz="2000">
                <a:latin typeface="Times New Roman" pitchFamily="18" charset="0"/>
              </a:rPr>
              <a:t>Метод поощрения и мотивации</a:t>
            </a:r>
          </a:p>
          <a:p>
            <a:pPr marL="0" lvl="0" indent="0">
              <a:lnSpc>
                <a:spcPct val="100000"/>
              </a:lnSpc>
              <a:spcBef>
                <a:spcPct val="0"/>
              </a:spcBef>
              <a:buFontTx/>
              <a:buNone/>
            </a:pPr>
            <a:r>
              <a:rPr lang="ru-RU" altLang="ru-RU" sz="2000">
                <a:latin typeface="Times New Roman" pitchFamily="18" charset="0"/>
              </a:rPr>
              <a:t>Интерактивный метод</a:t>
            </a:r>
          </a:p>
          <a:p>
            <a:pPr marL="0" lvl="0" indent="0">
              <a:lnSpc>
                <a:spcPct val="100000"/>
              </a:lnSpc>
              <a:spcBef>
                <a:spcPct val="0"/>
              </a:spcBef>
              <a:buFontTx/>
              <a:buNone/>
            </a:pPr>
            <a:r>
              <a:rPr lang="ru-RU" altLang="ru-RU" sz="2000">
                <a:latin typeface="Times New Roman" pitchFamily="18" charset="0"/>
              </a:rPr>
              <a:t>Двигательно-игровая методика</a:t>
            </a:r>
            <a:endParaRPr lang="ru-RU" altLang="ru-RU" sz="1600">
              <a:latin typeface="Times New Roman" panose="02020603050405020304" pitchFamily="18" charset="0"/>
              <a:ea typeface="Times New Roman" panose="02020603050405020304" pitchFamily="18" charset="0"/>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Рисунок 2"/>
          <p:cNvPicPr>
            <a:picLocks noChangeAspect="1"/>
          </p:cNvPicPr>
          <p:nvPr/>
        </p:nvPicPr>
        <p:blipFill>
          <a:blip r:embed="rId2"/>
          <a:stretch>
            <a:fillRect/>
          </a:stretch>
        </p:blipFill>
        <p:spPr>
          <a:xfrm>
            <a:off x="0" y="0"/>
            <a:ext cx="12192000" cy="6858000"/>
          </a:xfrm>
          <a:prstGeom prst="rect">
            <a:avLst/>
          </a:prstGeom>
          <a:noFill/>
          <a:ln>
            <a:noFill/>
            <a:miter lim="800000"/>
          </a:ln>
        </p:spPr>
      </p:pic>
      <p:pic>
        <p:nvPicPr>
          <p:cNvPr id="11267" name="Рисунок 1"/>
          <p:cNvPicPr>
            <a:picLocks noChangeAspect="1"/>
          </p:cNvPicPr>
          <p:nvPr/>
        </p:nvPicPr>
        <p:blipFill>
          <a:blip r:embed="rId3"/>
          <a:stretch>
            <a:fillRect/>
          </a:stretch>
        </p:blipFill>
        <p:spPr>
          <a:xfrm>
            <a:off x="339062" y="-243408"/>
            <a:ext cx="4573414" cy="1715079"/>
          </a:xfrm>
          <a:prstGeom prst="rect">
            <a:avLst/>
          </a:prstGeom>
          <a:noFill/>
          <a:ln>
            <a:noFill/>
            <a:miter lim="800000"/>
          </a:ln>
        </p:spPr>
      </p:pic>
      <p:pic>
        <p:nvPicPr>
          <p:cNvPr id="11268" name="Рисунок 2"/>
          <p:cNvPicPr>
            <a:picLocks noChangeAspect="1"/>
          </p:cNvPicPr>
          <p:nvPr/>
        </p:nvPicPr>
        <p:blipFill>
          <a:blip r:embed="rId4"/>
          <a:stretch>
            <a:fillRect/>
          </a:stretch>
        </p:blipFill>
        <p:spPr>
          <a:xfrm>
            <a:off x="3813740" y="1277937"/>
            <a:ext cx="3996760" cy="4848225"/>
          </a:xfrm>
          <a:prstGeom prst="rect">
            <a:avLst/>
          </a:prstGeom>
          <a:noFill/>
          <a:ln>
            <a:noFill/>
            <a:miter lim="800000"/>
          </a:ln>
        </p:spPr>
      </p:pic>
      <p:pic>
        <p:nvPicPr>
          <p:cNvPr id="11269" name="Рисунок 4"/>
          <p:cNvPicPr>
            <a:picLocks noChangeAspect="1"/>
          </p:cNvPicPr>
          <p:nvPr/>
        </p:nvPicPr>
        <p:blipFill>
          <a:blip r:embed="rId5"/>
          <a:stretch>
            <a:fillRect/>
          </a:stretch>
        </p:blipFill>
        <p:spPr>
          <a:xfrm>
            <a:off x="90389" y="1052736"/>
            <a:ext cx="3654757" cy="3816424"/>
          </a:xfrm>
          <a:prstGeom prst="rect">
            <a:avLst/>
          </a:prstGeom>
          <a:noFill/>
          <a:ln>
            <a:noFill/>
            <a:miter lim="800000"/>
          </a:ln>
        </p:spPr>
      </p:pic>
      <p:pic>
        <p:nvPicPr>
          <p:cNvPr id="11270" name="Рисунок 6"/>
          <p:cNvPicPr>
            <a:picLocks noChangeAspect="1"/>
          </p:cNvPicPr>
          <p:nvPr/>
        </p:nvPicPr>
        <p:blipFill>
          <a:blip r:embed="rId6"/>
          <a:stretch>
            <a:fillRect/>
          </a:stretch>
        </p:blipFill>
        <p:spPr>
          <a:xfrm>
            <a:off x="8132400" y="116632"/>
            <a:ext cx="3672408" cy="5575300"/>
          </a:xfrm>
          <a:prstGeom prst="rect">
            <a:avLst/>
          </a:prstGeom>
          <a:noFill/>
          <a:ln>
            <a:noFill/>
            <a:miter lim="800000"/>
          </a:ln>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Рисунок 3"/>
          <p:cNvPicPr>
            <a:picLocks noChangeAspect="1"/>
          </p:cNvPicPr>
          <p:nvPr/>
        </p:nvPicPr>
        <p:blipFill>
          <a:blip r:embed="rId2"/>
          <a:stretch>
            <a:fillRect/>
          </a:stretch>
        </p:blipFill>
        <p:spPr>
          <a:xfrm>
            <a:off x="0" y="0"/>
            <a:ext cx="12192000" cy="6858000"/>
          </a:xfrm>
          <a:prstGeom prst="rect">
            <a:avLst/>
          </a:prstGeom>
          <a:noFill/>
          <a:ln>
            <a:noFill/>
            <a:miter lim="800000"/>
          </a:ln>
        </p:spPr>
      </p:pic>
      <p:sp>
        <p:nvSpPr>
          <p:cNvPr id="10243" name="Прямоугольник 4">
            <a:extLst>
              <a:ext uri="{FF2B5EF4-FFF2-40B4-BE49-F238E27FC236}">
                <a16:creationId xmlns:a16="http://schemas.microsoft.com/office/drawing/2014/main" id="{169F03C2-F0F8-4AFB-8A3F-2A368981CB4C}"/>
              </a:ext>
            </a:extLst>
          </p:cNvPr>
          <p:cNvSpPr/>
          <p:nvPr/>
        </p:nvSpPr>
        <p:spPr>
          <a:xfrm>
            <a:off x="1501775" y="741363"/>
            <a:ext cx="9399588" cy="493871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ru-RU" sz="1800" b="0" i="0" u="none" strike="noStrike" kern="1200" cap="none" spc="0" normalizeH="0" baseline="0" noProof="0">
              <a:ln>
                <a:noFill/>
              </a:ln>
              <a:solidFill>
                <a:schemeClr val="lt1"/>
              </a:solidFill>
              <a:effectLst/>
              <a:uLnTx/>
              <a:uFillTx/>
              <a:latin typeface="+mn-lt"/>
              <a:ea typeface="+mn-ea"/>
              <a:cs typeface="+mn-cs"/>
            </a:endParaRPr>
          </a:p>
        </p:txBody>
      </p:sp>
      <p:sp>
        <p:nvSpPr>
          <p:cNvPr id="10244" name="Прямоугольник 1"/>
          <p:cNvSpPr/>
          <p:nvPr/>
        </p:nvSpPr>
        <p:spPr>
          <a:xfrm>
            <a:off x="1681163" y="795338"/>
            <a:ext cx="9220200" cy="4830762"/>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lang="ru-RU"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ru-RU" altLang="en-US" sz="1800" kern="1200">
                <a:solidFill>
                  <a:schemeClr val="tx1"/>
                </a:solidFill>
                <a:latin typeface="+mn-lt"/>
                <a:ea typeface="+mn-ea"/>
                <a:cs typeface="+mn-cs"/>
              </a:defRPr>
            </a:lvl9pPr>
          </a:lstStyle>
          <a:p>
            <a:pPr marL="0" lvl="0" indent="0">
              <a:lnSpc>
                <a:spcPct val="100000"/>
              </a:lnSpc>
              <a:spcBef>
                <a:spcPct val="0"/>
              </a:spcBef>
              <a:buFontTx/>
              <a:buNone/>
            </a:pPr>
            <a:r>
              <a:rPr lang="ru-RU" altLang="ru-RU">
                <a:latin typeface="Times New Roman" pitchFamily="18" charset="0"/>
              </a:rPr>
              <a:t>Загадки про спорт и здоровый образ жизни</a:t>
            </a:r>
          </a:p>
          <a:p>
            <a:pPr marL="0" lvl="0" indent="0">
              <a:lnSpc>
                <a:spcPct val="100000"/>
              </a:lnSpc>
              <a:spcBef>
                <a:spcPct val="0"/>
              </a:spcBef>
              <a:buFontTx/>
              <a:buNone/>
            </a:pPr>
            <a:r>
              <a:rPr lang="ru-RU" altLang="ru-RU">
                <a:latin typeface="Times New Roman" pitchFamily="18" charset="0"/>
              </a:rPr>
              <a:t>Цель: развивать логическое мышление, память, внимание. Расширять представления детей о зимних видах спорта. Обогащать и активизировать словарь по теме.</a:t>
            </a:r>
          </a:p>
          <a:p>
            <a:pPr marL="0" lvl="0" indent="0">
              <a:lnSpc>
                <a:spcPct val="100000"/>
              </a:lnSpc>
              <a:spcBef>
                <a:spcPct val="0"/>
              </a:spcBef>
              <a:buFontTx/>
              <a:buNone/>
            </a:pPr>
            <a:r>
              <a:rPr lang="ru-RU" altLang="ru-RU">
                <a:latin typeface="Times New Roman" pitchFamily="18" charset="0"/>
              </a:rPr>
              <a:t>Просмотр мультфильмов</a:t>
            </a:r>
          </a:p>
          <a:p>
            <a:pPr marL="0" lvl="0" indent="0">
              <a:lnSpc>
                <a:spcPct val="100000"/>
              </a:lnSpc>
              <a:spcBef>
                <a:spcPct val="0"/>
              </a:spcBef>
              <a:buFontTx/>
              <a:buNone/>
            </a:pPr>
            <a:r>
              <a:rPr lang="ru-RU" altLang="ru-RU">
                <a:latin typeface="Times New Roman" pitchFamily="18" charset="0"/>
              </a:rPr>
              <a:t>Цель: продолжать знакомство детей с зимними видами спорта (хоккей, лыжи).</a:t>
            </a:r>
          </a:p>
          <a:p>
            <a:pPr marL="0" lvl="0" indent="0">
              <a:lnSpc>
                <a:spcPct val="100000"/>
              </a:lnSpc>
              <a:spcBef>
                <a:spcPct val="0"/>
              </a:spcBef>
              <a:buFontTx/>
              <a:buNone/>
            </a:pPr>
            <a:r>
              <a:rPr lang="ru-RU" altLang="ru-RU">
                <a:latin typeface="Times New Roman" pitchFamily="18" charset="0"/>
              </a:rPr>
              <a:t>«Шайбу, шайбу», «Матч - реванш», «Ну, погоди!», «Чемпион», «Верное средство», «Маша и медведь», Приходи на каток», «Вовка – тренер», «Лунтик и его друзья» (187 серия, «Снежные дорожки».</a:t>
            </a:r>
            <a:endParaRPr lang="ru-RU" altLang="ru-RU">
              <a:latin typeface="Times New Roman" panose="02020603050405020304" pitchFamily="18" charset="0"/>
              <a:ea typeface="Times New Roman" panose="02020603050405020304" pitchFamily="18" charset="0"/>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Рисунок 3"/>
          <p:cNvPicPr>
            <a:picLocks noChangeAspect="1"/>
          </p:cNvPicPr>
          <p:nvPr/>
        </p:nvPicPr>
        <p:blipFill>
          <a:blip r:embed="rId2"/>
          <a:stretch>
            <a:fillRect/>
          </a:stretch>
        </p:blipFill>
        <p:spPr>
          <a:xfrm>
            <a:off x="0" y="0"/>
            <a:ext cx="12192000" cy="6858000"/>
          </a:xfrm>
          <a:prstGeom prst="rect">
            <a:avLst/>
          </a:prstGeom>
          <a:noFill/>
          <a:ln>
            <a:noFill/>
            <a:miter lim="800000"/>
          </a:ln>
        </p:spPr>
      </p:pic>
      <p:pic>
        <p:nvPicPr>
          <p:cNvPr id="4" name="Рисунок 3">
            <a:extLst>
              <a:ext uri="{FF2B5EF4-FFF2-40B4-BE49-F238E27FC236}">
                <a16:creationId xmlns:a16="http://schemas.microsoft.com/office/drawing/2014/main" id="{5C512FCA-0AAC-44EB-8985-7FBE6744727B}"/>
              </a:ext>
            </a:extLst>
          </p:cNvPr>
          <p:cNvPicPr>
            <a:picLocks noChangeAspect="1"/>
          </p:cNvPicPr>
          <p:nvPr/>
        </p:nvPicPr>
        <p:blipFill>
          <a:blip r:embed="rId3"/>
          <a:stretch>
            <a:fillRect/>
          </a:stretch>
        </p:blipFill>
        <p:spPr>
          <a:xfrm>
            <a:off x="4365114" y="409624"/>
            <a:ext cx="1616176" cy="2791577"/>
          </a:xfrm>
          <a:prstGeom prst="rect">
            <a:avLst/>
          </a:prstGeom>
        </p:spPr>
      </p:pic>
      <p:pic>
        <p:nvPicPr>
          <p:cNvPr id="5" name="Рисунок 4">
            <a:extLst>
              <a:ext uri="{FF2B5EF4-FFF2-40B4-BE49-F238E27FC236}">
                <a16:creationId xmlns:a16="http://schemas.microsoft.com/office/drawing/2014/main" id="{16F23595-1BE7-4912-A074-33D25449363B}"/>
              </a:ext>
            </a:extLst>
          </p:cNvPr>
          <p:cNvPicPr>
            <a:picLocks noChangeAspect="1"/>
          </p:cNvPicPr>
          <p:nvPr/>
        </p:nvPicPr>
        <p:blipFill>
          <a:blip r:embed="rId4"/>
          <a:stretch>
            <a:fillRect/>
          </a:stretch>
        </p:blipFill>
        <p:spPr>
          <a:xfrm>
            <a:off x="318514" y="764704"/>
            <a:ext cx="3038192" cy="4752528"/>
          </a:xfrm>
          <a:prstGeom prst="rect">
            <a:avLst/>
          </a:prstGeom>
        </p:spPr>
      </p:pic>
      <p:pic>
        <p:nvPicPr>
          <p:cNvPr id="8" name="Рисунок 7">
            <a:extLst>
              <a:ext uri="{FF2B5EF4-FFF2-40B4-BE49-F238E27FC236}">
                <a16:creationId xmlns:a16="http://schemas.microsoft.com/office/drawing/2014/main" id="{3049FE9B-7DCB-4D12-838E-613A6E0632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1704" y="3708656"/>
            <a:ext cx="4087366" cy="2739720"/>
          </a:xfrm>
          <a:prstGeom prst="rect">
            <a:avLst/>
          </a:prstGeom>
        </p:spPr>
      </p:pic>
      <p:pic>
        <p:nvPicPr>
          <p:cNvPr id="3" name="Рисунок 2">
            <a:extLst>
              <a:ext uri="{FF2B5EF4-FFF2-40B4-BE49-F238E27FC236}">
                <a16:creationId xmlns:a16="http://schemas.microsoft.com/office/drawing/2014/main" id="{5D5DA677-201E-4001-A8B1-250B2680465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13701" y="1556792"/>
            <a:ext cx="4159785" cy="2564904"/>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495</Words>
  <Application>Microsoft Office PowerPoint</Application>
  <PresentationFormat>Широкоэкранный</PresentationFormat>
  <Paragraphs>44</Paragraphs>
  <Slides>8</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8</vt:i4>
      </vt:variant>
    </vt:vector>
  </HeadingPairs>
  <TitlesOfParts>
    <vt:vector size="13"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«Я буду здоровым, спасибо спорту»</dc:title>
  <dc:creator>Александр</dc:creator>
  <cp:lastModifiedBy>Александр</cp:lastModifiedBy>
  <cp:revision>28</cp:revision>
  <dcterms:created xsi:type="dcterms:W3CDTF">2016-02-26T07:29:02Z</dcterms:created>
  <dcterms:modified xsi:type="dcterms:W3CDTF">2026-03-10T04:31:59Z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0FB1867CE69549DD926D539EF967A61A_12</vt:lpwstr>
  </property>
  <property fmtid="{D5CDD505-2E9C-101B-9397-08002B2CF9AE}" pid="3" name="KSOProductBuildVer">
    <vt:lpwstr>1049-12.2.0.23196</vt:lpwstr>
  </property>
</Properties>
</file>