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70" r:id="rId5"/>
    <p:sldId id="262" r:id="rId6"/>
    <p:sldId id="271" r:id="rId7"/>
    <p:sldId id="258" r:id="rId8"/>
    <p:sldId id="275" r:id="rId9"/>
    <p:sldId id="273" r:id="rId10"/>
    <p:sldId id="268" r:id="rId11"/>
    <p:sldId id="274" r:id="rId12"/>
    <p:sldId id="276" r:id="rId13"/>
    <p:sldId id="277" r:id="rId14"/>
    <p:sldId id="278" r:id="rId15"/>
    <p:sldId id="27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8" autoAdjust="0"/>
    <p:restoredTop sz="94664" autoAdjust="0"/>
  </p:normalViewPr>
  <p:slideViewPr>
    <p:cSldViewPr>
      <p:cViewPr varScale="1">
        <p:scale>
          <a:sx n="62" d="100"/>
          <a:sy n="62" d="100"/>
        </p:scale>
        <p:origin x="-154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4.xml"/><Relationship Id="rId1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24.01.2024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jpeg"/><Relationship Id="rId7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microsoft.com/office/2007/relationships/hdphoto" Target="../media/hdphoto4.wdp"/><Relationship Id="rId5" Type="http://schemas.openxmlformats.org/officeDocument/2006/relationships/image" Target="../media/image20.jpeg"/><Relationship Id="rId10" Type="http://schemas.openxmlformats.org/officeDocument/2006/relationships/image" Target="../media/image23.png"/><Relationship Id="rId4" Type="http://schemas.openxmlformats.org/officeDocument/2006/relationships/image" Target="../media/image19.jpe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4139952" y="3861048"/>
            <a:ext cx="234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i="1" dirty="0" smtClean="0">
                <a:solidFill>
                  <a:schemeClr val="bg1">
                    <a:lumMod val="50000"/>
                  </a:schemeClr>
                </a:solidFill>
                <a:latin typeface="Georgia" pitchFamily="18" charset="0"/>
              </a:rPr>
              <a:t>Эспрессивная  речь</a:t>
            </a:r>
            <a:endParaRPr lang="ru-RU" sz="1600" b="1" i="1" dirty="0">
              <a:solidFill>
                <a:schemeClr val="bg1">
                  <a:lumMod val="50000"/>
                </a:schemeClr>
              </a:solidFill>
              <a:latin typeface="Georgia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9512" y="188640"/>
            <a:ext cx="8856984" cy="12961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3175">
            <a:solidFill>
              <a:schemeClr val="accent6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Муниципальное автономное дошкольное образовательное учреждение</a:t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b="1" dirty="0">
                <a:solidFill>
                  <a:schemeClr val="accent1">
                    <a:lumMod val="50000"/>
                  </a:schemeClr>
                </a:solidFill>
              </a:rPr>
              <a:t>«Детский сад № 336 комбинированного вида» Советского района г. Казани</a:t>
            </a:r>
            <a:br>
              <a:rPr lang="ru-RU" b="1" dirty="0">
                <a:solidFill>
                  <a:schemeClr val="accent1">
                    <a:lumMod val="50000"/>
                  </a:schemeClr>
                </a:solidFill>
              </a:rPr>
            </a:b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1728202" y="987115"/>
            <a:ext cx="7308294" cy="4062065"/>
          </a:xfrm>
          <a:prstGeom prst="cloudCallout">
            <a:avLst>
              <a:gd name="adj1" fmla="val -47477"/>
              <a:gd name="adj2" fmla="val 54390"/>
            </a:avLst>
          </a:prstGeom>
          <a:gradFill flip="none" rotWithShape="1">
            <a:gsLst>
              <a:gs pos="0">
                <a:schemeClr val="accent1">
                  <a:tint val="50000"/>
                  <a:satMod val="300000"/>
                </a:schemeClr>
              </a:gs>
              <a:gs pos="35000">
                <a:schemeClr val="accent1">
                  <a:tint val="37000"/>
                  <a:satMod val="300000"/>
                </a:schemeClr>
              </a:gs>
              <a:gs pos="100000">
                <a:schemeClr val="accent1">
                  <a:tint val="15000"/>
                  <a:satMod val="350000"/>
                </a:schemeClr>
              </a:gs>
            </a:gsLst>
            <a:lin ang="10800000" scaled="1"/>
            <a:tileRect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Инновационные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формы взаимодействия логопеда и воспитателя с родителями 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детей логопедической подготовительной </a:t>
            </a: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группы в проекте: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«Играя – учимся читать»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564904"/>
            <a:ext cx="3096344" cy="3744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Рисунок 15" descr="http://www.solnyshkoshop.com/image/data/Ava/solnisko_1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469244" flipH="1">
            <a:off x="7395532" y="1187520"/>
            <a:ext cx="1445216" cy="1506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Скругленный прямоугольник 17"/>
          <p:cNvSpPr/>
          <p:nvPr/>
        </p:nvSpPr>
        <p:spPr>
          <a:xfrm>
            <a:off x="5292080" y="4735736"/>
            <a:ext cx="3744416" cy="186161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tx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Выполнили: </a:t>
            </a:r>
          </a:p>
          <a:p>
            <a:pPr algn="r">
              <a:spcBef>
                <a:spcPts val="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учитель-логопед Балясникова С.Н</a:t>
            </a:r>
          </a:p>
          <a:p>
            <a:pPr algn="r">
              <a:spcBef>
                <a:spcPts val="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1 кв.кат</a:t>
            </a:r>
          </a:p>
          <a:p>
            <a:pPr algn="r">
              <a:spcBef>
                <a:spcPts val="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воспитатель Потапова Н.В.</a:t>
            </a:r>
          </a:p>
          <a:p>
            <a:pPr algn="r">
              <a:spcBef>
                <a:spcPts val="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1 кв.кат</a:t>
            </a:r>
          </a:p>
          <a:p>
            <a:pPr algn="r">
              <a:spcBef>
                <a:spcPts val="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старший воспитатель Зинатуллина Г.С. </a:t>
            </a:r>
          </a:p>
          <a:p>
            <a:pPr algn="r">
              <a:spcBef>
                <a:spcPts val="0"/>
              </a:spcBef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</a:rPr>
              <a:t>1 кв.кат</a:t>
            </a:r>
          </a:p>
        </p:txBody>
      </p:sp>
      <p:pic>
        <p:nvPicPr>
          <p:cNvPr id="1034" name="Picture 10" descr="http://www.playcast.ru/uploads/2016/12/17/2092167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47847" y="3963353"/>
            <a:ext cx="1366000" cy="11636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51520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5208" y="152636"/>
            <a:ext cx="5184576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</a:rPr>
              <a:t>     Актуальность</a:t>
            </a:r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ru-RU" sz="1200" dirty="0"/>
              <a:t/>
            </a:r>
            <a:br>
              <a:rPr lang="ru-RU" sz="1200" dirty="0"/>
            </a:br>
            <a:endParaRPr lang="ru-RU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42813" flipH="1">
            <a:off x="2469383" y="229778"/>
            <a:ext cx="593070" cy="593070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980238" y="1772816"/>
            <a:ext cx="7659452" cy="82789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в последнее время увеличилось число детей испытывающих трудности в овладении процессом чтения, что в дальнейшем приводит к возникновению дислексии, дисграфии, дисорфографии;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80238" y="2731348"/>
            <a:ext cx="7659452" cy="56327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з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апросом со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стороны родителей;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2424" y="3407628"/>
            <a:ext cx="7687265" cy="1251762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одним из эффективных методов обучения грамоте является использование дидактической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игры,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как одной из форм обучающего воздействия на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ребенка,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и в то же время одного из основных видов деятельности дошкольника;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59963" y="4772393"/>
            <a:ext cx="7665422" cy="158724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повышение компетентности родителей в проблеме обучения грамоте детей с речевыми нарушениями, а также конструктивное взаимодействие с логопедом и воспитателем – это  залог успешной коррекционной работы и формирование положительного психологического климата между участниками проекта. </a:t>
            </a:r>
          </a:p>
        </p:txBody>
      </p:sp>
      <p:pic>
        <p:nvPicPr>
          <p:cNvPr id="1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8074" y="1785900"/>
            <a:ext cx="337027" cy="337027"/>
          </a:xfrm>
          <a:prstGeom prst="rect">
            <a:avLst/>
          </a:prstGeom>
          <a:noFill/>
        </p:spPr>
      </p:pic>
      <p:pic>
        <p:nvPicPr>
          <p:cNvPr id="20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8075" y="2722531"/>
            <a:ext cx="337027" cy="337027"/>
          </a:xfrm>
          <a:prstGeom prst="rect">
            <a:avLst/>
          </a:prstGeom>
          <a:noFill/>
        </p:spPr>
      </p:pic>
      <p:pic>
        <p:nvPicPr>
          <p:cNvPr id="21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6723" y="3439866"/>
            <a:ext cx="337027" cy="337027"/>
          </a:xfrm>
          <a:prstGeom prst="rect">
            <a:avLst/>
          </a:prstGeom>
          <a:noFill/>
        </p:spPr>
      </p:pic>
      <p:pic>
        <p:nvPicPr>
          <p:cNvPr id="22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87978" y="4772393"/>
            <a:ext cx="337027" cy="33702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68179" y="1155172"/>
            <a:ext cx="81715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Выбор данного направления проекта обусловлен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тем, что: 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1" y="836712"/>
            <a:ext cx="5688632" cy="59046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</a:rPr>
              <a:t>Повышение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результативности работы по обучению чтению детей с ТНР логопедической подготовительной группы через  взаимодействие логопеда и воспитателя с родителями, посредством использования дидактических игр.</a:t>
            </a: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735795" y="980728"/>
            <a:ext cx="6264696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i="1" dirty="0">
                <a:solidFill>
                  <a:srgbClr val="C00000"/>
                </a:solidFill>
              </a:rPr>
              <a:t>«Именно в игре ребенок обучается легко и с интересом»</a:t>
            </a:r>
          </a:p>
          <a:p>
            <a:pPr algn="r"/>
            <a:r>
              <a:rPr lang="ru-RU" b="1" i="1" dirty="0">
                <a:solidFill>
                  <a:srgbClr val="C00000"/>
                </a:solidFill>
              </a:rPr>
              <a:t>В.А. Сухомлинский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11560" y="1412776"/>
            <a:ext cx="52565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98742" flipH="1">
            <a:off x="2492169" y="89602"/>
            <a:ext cx="648072" cy="648072"/>
          </a:xfrm>
          <a:prstGeom prst="rect">
            <a:avLst/>
          </a:prstGeom>
          <a:noFill/>
        </p:spPr>
      </p:pic>
      <p:pic>
        <p:nvPicPr>
          <p:cNvPr id="26" name="Рисунок 25" descr="http://res.publicdomainfiles.com/pdf_view/102/13951418421653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495408" y="4509120"/>
            <a:ext cx="2109040" cy="208823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131840" y="62915"/>
            <a:ext cx="33374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Цель проекта: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94250" y="656692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15208" y="152636"/>
            <a:ext cx="5184576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Задачи:</a:t>
            </a:r>
            <a:endParaRPr lang="ru-RU" sz="40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42280" flipH="1">
            <a:off x="3051021" y="321780"/>
            <a:ext cx="650035" cy="650035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899592" y="1546061"/>
            <a:ext cx="7659452" cy="675259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проанализировать психолого-педагогическую, коррекционную и методическую литературу по теме;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99592" y="2435938"/>
            <a:ext cx="7659452" cy="56327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создать условия для педагогической компетентности родителей в вопросе обучения грамоте детей с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</a:rPr>
              <a:t>ТНР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посредством дидактических игр;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99593" y="3194410"/>
            <a:ext cx="7659451" cy="40536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создать базу дидактических игр по обучению грамоте;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99592" y="3759115"/>
            <a:ext cx="7715527" cy="631519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привлечь родителей к процессу обучения грамоте детей подготовительной логопедической группы;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871554" y="4523171"/>
            <a:ext cx="7715527" cy="125472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проанализировать результат и перспективность взаимодействия логопеда и воспитателя с родителями по проблеме обучения грамоте детей с речевыми нарушениями.</a:t>
            </a:r>
          </a:p>
          <a:p>
            <a:endParaRPr lang="ru-RU" dirty="0"/>
          </a:p>
        </p:txBody>
      </p:sp>
      <p:pic>
        <p:nvPicPr>
          <p:cNvPr id="31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69854" y="1259560"/>
            <a:ext cx="337027" cy="337027"/>
          </a:xfrm>
          <a:prstGeom prst="rect">
            <a:avLst/>
          </a:prstGeom>
          <a:noFill/>
        </p:spPr>
      </p:pic>
      <p:pic>
        <p:nvPicPr>
          <p:cNvPr id="32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66210" y="2150404"/>
            <a:ext cx="337027" cy="337027"/>
          </a:xfrm>
          <a:prstGeom prst="rect">
            <a:avLst/>
          </a:prstGeom>
          <a:noFill/>
        </p:spPr>
      </p:pic>
      <p:pic>
        <p:nvPicPr>
          <p:cNvPr id="33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64388" y="2885540"/>
            <a:ext cx="337027" cy="337027"/>
          </a:xfrm>
          <a:prstGeom prst="rect">
            <a:avLst/>
          </a:prstGeom>
          <a:noFill/>
        </p:spPr>
      </p:pic>
      <p:pic>
        <p:nvPicPr>
          <p:cNvPr id="3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69854" y="3497528"/>
            <a:ext cx="337027" cy="337027"/>
          </a:xfrm>
          <a:prstGeom prst="rect">
            <a:avLst/>
          </a:prstGeom>
          <a:noFill/>
        </p:spPr>
      </p:pic>
      <p:pic>
        <p:nvPicPr>
          <p:cNvPr id="3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34527" y="4299330"/>
            <a:ext cx="337027" cy="3370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83361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492034" y="160020"/>
            <a:ext cx="7032294" cy="653796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2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</a:t>
            </a: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Вид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проекта: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информационно-практический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ea typeface="+mj-ea"/>
              <a:cs typeface="Times New Roman" pitchFamily="18" charset="0"/>
            </a:endParaRPr>
          </a:p>
          <a:p>
            <a:pPr algn="just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Продолжительность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проекта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 – долгосрочный (сентябрь – май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</a:p>
          <a:p>
            <a:pPr algn="just"/>
            <a:endParaRPr lang="ru-RU" sz="2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just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Участники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проекта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: дети подготовительной логопедической группы, учитель-логопед, воспитатель логопедической группы, родители детей логопедической группы</a:t>
            </a:r>
            <a:endParaRPr lang="ru-RU" sz="2400" dirty="0" smtClean="0"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1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1187624" y="1628800"/>
            <a:ext cx="6408712" cy="45307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62043" flipH="1">
            <a:off x="690146" y="936646"/>
            <a:ext cx="469552" cy="469552"/>
          </a:xfrm>
          <a:prstGeom prst="rect">
            <a:avLst/>
          </a:prstGeom>
          <a:noFill/>
        </p:spPr>
      </p:pic>
      <p:pic>
        <p:nvPicPr>
          <p:cNvPr id="7" name="Picture 2" descr="http://estalsad5.edumsko.ru/uploads/3000/2204/section/263589/chto_ya_vizh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732240" y="4115272"/>
            <a:ext cx="2267744" cy="25827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9512" y="764704"/>
            <a:ext cx="8640960" cy="583264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763688" y="152636"/>
            <a:ext cx="5760640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    Ожидаемые </a:t>
            </a: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</a:rPr>
              <a:t>результаты:</a:t>
            </a:r>
            <a:endParaRPr lang="ru-RU" sz="32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14344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10671" flipH="1">
            <a:off x="2035422" y="297103"/>
            <a:ext cx="553356" cy="553356"/>
          </a:xfrm>
          <a:prstGeom prst="rect">
            <a:avLst/>
          </a:prstGeom>
          <a:noFill/>
        </p:spPr>
      </p:pic>
      <p:sp>
        <p:nvSpPr>
          <p:cNvPr id="11" name="Скругленный прямоугольник 10"/>
          <p:cNvSpPr/>
          <p:nvPr/>
        </p:nvSpPr>
        <p:spPr>
          <a:xfrm>
            <a:off x="1007070" y="1419779"/>
            <a:ext cx="7659452" cy="505673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Активное участие родителей в коррекционном процессе;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974397" y="2223547"/>
            <a:ext cx="7659452" cy="563277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Повышение компетентности родителей в вопросе обучения грамоте детей с </a:t>
            </a:r>
            <a:r>
              <a:rPr lang="ru-RU" dirty="0">
                <a:solidFill>
                  <a:srgbClr val="002060"/>
                </a:solidFill>
              </a:rPr>
              <a:t>ТНР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 путем использования дидактических игр;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959963" y="2994430"/>
            <a:ext cx="7659452" cy="1010634"/>
          </a:xfrm>
          <a:prstGeom prst="round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Умение родителей самостоятельно выстраивать пути решения возникающих у них трудностей, опираясь на полученные знания, приобретенные практические умения и навыки;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59963" y="4222929"/>
            <a:ext cx="7659452" cy="793621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dirty="0">
                <a:solidFill>
                  <a:schemeClr val="accent1">
                    <a:lumMod val="50000"/>
                  </a:schemeClr>
                </a:solidFill>
              </a:rPr>
              <a:t>Положительная динамика речевого развития детей, свидетельствующая об эффективности взаимодействия участников проекта. </a:t>
            </a:r>
          </a:p>
        </p:txBody>
      </p:sp>
      <p:pic>
        <p:nvPicPr>
          <p:cNvPr id="1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87789" flipH="1">
            <a:off x="621412" y="1129912"/>
            <a:ext cx="337027" cy="337027"/>
          </a:xfrm>
          <a:prstGeom prst="rect">
            <a:avLst/>
          </a:prstGeom>
          <a:noFill/>
        </p:spPr>
      </p:pic>
      <p:pic>
        <p:nvPicPr>
          <p:cNvPr id="20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094361" flipH="1">
            <a:off x="631213" y="1901160"/>
            <a:ext cx="337027" cy="337027"/>
          </a:xfrm>
          <a:prstGeom prst="rect">
            <a:avLst/>
          </a:prstGeom>
          <a:noFill/>
        </p:spPr>
      </p:pic>
      <p:pic>
        <p:nvPicPr>
          <p:cNvPr id="21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896644" flipH="1">
            <a:off x="604826" y="2744273"/>
            <a:ext cx="337027" cy="337027"/>
          </a:xfrm>
          <a:prstGeom prst="rect">
            <a:avLst/>
          </a:prstGeom>
          <a:noFill/>
        </p:spPr>
      </p:pic>
      <p:pic>
        <p:nvPicPr>
          <p:cNvPr id="22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60765" flipH="1">
            <a:off x="591771" y="3947598"/>
            <a:ext cx="335619" cy="3370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14782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27584" y="548680"/>
            <a:ext cx="8064896" cy="60486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b="1" dirty="0">
                <a:solidFill>
                  <a:srgbClr val="002060"/>
                </a:solidFill>
              </a:rPr>
              <a:t>Сентябрь:</a:t>
            </a:r>
            <a:endParaRPr lang="ru-RU" sz="2800" dirty="0">
              <a:solidFill>
                <a:srgbClr val="00206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</a:rPr>
              <a:t>изучение литературы;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</a:rPr>
              <a:t>разработка плана проекта;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</a:rPr>
              <a:t>создание базы дидактических игр по обучению грамоте;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</a:rPr>
              <a:t>родительское собрание и представление проекта «Играя – учимся читать».</a:t>
            </a:r>
          </a:p>
          <a:p>
            <a:pPr algn="just"/>
            <a:r>
              <a:rPr lang="ru-RU" sz="2800" b="1" dirty="0">
                <a:solidFill>
                  <a:srgbClr val="002060"/>
                </a:solidFill>
              </a:rPr>
              <a:t>Октябрь :</a:t>
            </a:r>
            <a:endParaRPr lang="ru-RU" sz="2800" dirty="0">
              <a:solidFill>
                <a:srgbClr val="00206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</a:rPr>
              <a:t>семинар-практикум для родителей «Играя – учимся читать»;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002060"/>
                </a:solidFill>
              </a:rPr>
              <a:t>пополнение базы игр.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259632" y="188640"/>
            <a:ext cx="7128792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 smtClean="0">
              <a:solidFill>
                <a:schemeClr val="tx1"/>
              </a:solidFill>
              <a:latin typeface="Georgia" pitchFamily="18" charset="0"/>
            </a:endParaRPr>
          </a:p>
          <a:p>
            <a:endParaRPr lang="ru-RU" sz="1200" b="1" dirty="0" smtClean="0">
              <a:solidFill>
                <a:schemeClr val="tx1"/>
              </a:solidFill>
              <a:latin typeface="Georgia" pitchFamily="18" charset="0"/>
            </a:endParaRPr>
          </a:p>
          <a:p>
            <a:pPr algn="r"/>
            <a:r>
              <a:rPr lang="ru-RU" sz="3200" b="1" dirty="0" smtClean="0">
                <a:solidFill>
                  <a:srgbClr val="002060"/>
                </a:solidFill>
              </a:rPr>
              <a:t>Этапы </a:t>
            </a:r>
            <a:r>
              <a:rPr lang="ru-RU" sz="3200" b="1" dirty="0">
                <a:solidFill>
                  <a:srgbClr val="002060"/>
                </a:solidFill>
              </a:rPr>
              <a:t>реализации  проекта:</a:t>
            </a:r>
            <a:br>
              <a:rPr lang="ru-RU" sz="3200" b="1" dirty="0">
                <a:solidFill>
                  <a:srgbClr val="002060"/>
                </a:solidFill>
              </a:rPr>
            </a:br>
            <a:endParaRPr lang="ru-RU" sz="32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96252" flipH="1">
            <a:off x="2479853" y="257160"/>
            <a:ext cx="666039" cy="666039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27584" y="188640"/>
            <a:ext cx="7704856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Семинар – практикум для родителей </a:t>
            </a:r>
            <a:b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«Играя – учимся читать»</a:t>
            </a:r>
            <a:endParaRPr lang="ru-RU" sz="28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449153" flipH="1">
            <a:off x="1151621" y="314795"/>
            <a:ext cx="648072" cy="64807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10" name="Объект 3">
            <a:extLst>
              <a:ext uri="{FF2B5EF4-FFF2-40B4-BE49-F238E27FC236}">
                <a16:creationId xmlns="" xmlns:a16="http://schemas.microsoft.com/office/drawing/2014/main" id="{D709C653-94C0-4D07-8B2E-A031CF22B1F5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sharpenSoften amount="-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839" y="1556922"/>
            <a:ext cx="5097435" cy="30515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2F2745B6-F653-4DFF-90FA-0678285032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42402" y="3482295"/>
            <a:ext cx="4857741" cy="2972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214042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27584" y="152636"/>
            <a:ext cx="8064896" cy="64447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b="1" dirty="0">
                <a:solidFill>
                  <a:srgbClr val="002060"/>
                </a:solidFill>
              </a:rPr>
              <a:t>Ноябрь – апрель практический этап:</a:t>
            </a:r>
            <a:endParaRPr lang="ru-RU" sz="2800" dirty="0">
              <a:solidFill>
                <a:srgbClr val="002060"/>
              </a:solidFill>
            </a:endParaRPr>
          </a:p>
          <a:p>
            <a:pPr algn="just"/>
            <a:r>
              <a:rPr lang="ru-RU" sz="2000" b="1" dirty="0">
                <a:solidFill>
                  <a:srgbClr val="002060"/>
                </a:solidFill>
              </a:rPr>
              <a:t>На месяц берется одна игра: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Вначале с детьми в игру играет воспитатель;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 smtClean="0">
                <a:solidFill>
                  <a:srgbClr val="002060"/>
                </a:solidFill>
              </a:rPr>
              <a:t>Каждую </a:t>
            </a:r>
            <a:r>
              <a:rPr lang="ru-RU" sz="2000" dirty="0">
                <a:solidFill>
                  <a:srgbClr val="002060"/>
                </a:solidFill>
              </a:rPr>
              <a:t>пятницу игра раздается на дом 3-4 детям (на выходные);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Заполняется «Дневник выдачи игр»;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Игра появляется на странице МАДОУ № 336 системы </a:t>
            </a:r>
            <a:r>
              <a:rPr lang="en-US" sz="2000" dirty="0">
                <a:solidFill>
                  <a:srgbClr val="002060"/>
                </a:solidFill>
              </a:rPr>
              <a:t>edu.tatar.ru </a:t>
            </a:r>
            <a:r>
              <a:rPr lang="ru-RU" sz="2000" dirty="0">
                <a:solidFill>
                  <a:srgbClr val="002060"/>
                </a:solidFill>
              </a:rPr>
              <a:t>во вкладке «Рекомендации учителя – логопеда».</a:t>
            </a:r>
          </a:p>
          <a:p>
            <a:pPr lvl="0" algn="just"/>
            <a:r>
              <a:rPr lang="ru-RU" sz="2000" b="1" dirty="0">
                <a:solidFill>
                  <a:srgbClr val="002060"/>
                </a:solidFill>
              </a:rPr>
              <a:t>Май – обобщающий этап:</a:t>
            </a:r>
            <a:endParaRPr lang="ru-RU" sz="200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Проведение совместного детско-родительского мероприятия «Марафон игр»;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Проведение родительского собрания с анкетированием;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По результатам анкетирования реализация проекта может быть продолжена в следующем учебном году;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rgbClr val="002060"/>
                </a:solidFill>
              </a:rPr>
              <a:t>При заинтересованности родителей, проект может быть распространен и на старшую логопедическую группу с использованием  дидактических игр на развитие лексико-грамматических категорий «Играя – развиваем речь».</a:t>
            </a: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197256" flipH="1">
            <a:off x="238481" y="269790"/>
            <a:ext cx="638048" cy="63804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694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218633" y="1268760"/>
            <a:ext cx="6009551" cy="54006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just"/>
            <a:r>
              <a:rPr lang="ru-RU" dirty="0">
                <a:solidFill>
                  <a:srgbClr val="002060"/>
                </a:solidFill>
              </a:rPr>
              <a:t>Дидактическая игра представляет собой многоплановое сложное педагогическое явление: она является и игровым методом обучения детей дошкольного возраста, и формой обучения, и самостоятельной игровой деятельностью, и средством всестороннего воспитания личности ребенка.</a:t>
            </a:r>
          </a:p>
          <a:p>
            <a:pPr lvl="0" algn="just"/>
            <a:r>
              <a:rPr lang="ru-RU" dirty="0">
                <a:solidFill>
                  <a:srgbClr val="002060"/>
                </a:solidFill>
              </a:rPr>
              <a:t>Дидактическая игра как форма обучения детей содержит два начала: учебное (познавательное) и игровое (занимательное). Воспитатель (родитель) одновременно является и учителем и участником игры. Он учит и играет, а дети – играя, учатся.</a:t>
            </a:r>
          </a:p>
          <a:p>
            <a:pPr lvl="0" algn="just"/>
            <a:r>
              <a:rPr lang="ru-RU" dirty="0">
                <a:solidFill>
                  <a:srgbClr val="002060"/>
                </a:solidFill>
              </a:rPr>
              <a:t>Обязательными структурными элементами дидактической игры являются: обучающая и воспитывающая задачи, игровые действия и правила.</a:t>
            </a:r>
          </a:p>
          <a:p>
            <a:pPr lvl="0" algn="just"/>
            <a:r>
              <a:rPr lang="ru-RU" dirty="0">
                <a:solidFill>
                  <a:srgbClr val="002060"/>
                </a:solidFill>
              </a:rPr>
              <a:t>С помощью дидактических игр воспитатель, родитель приучает детей самостоятельно мыслить, использовать полученные знания в различных условиях в соответствии с поставленной задачей.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51520" y="188640"/>
            <a:ext cx="8640960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rgbClr val="002060"/>
                </a:solidFill>
              </a:rPr>
              <a:t>Дидактическая игра</a:t>
            </a:r>
            <a:endParaRPr lang="ru-RU" sz="36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9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91581" flipH="1">
            <a:off x="1817403" y="357897"/>
            <a:ext cx="669598" cy="669598"/>
          </a:xfrm>
          <a:prstGeom prst="rect">
            <a:avLst/>
          </a:prstGeom>
          <a:noFill/>
        </p:spPr>
      </p:pic>
      <p:pic>
        <p:nvPicPr>
          <p:cNvPr id="11" name="Объект 4">
            <a:extLst>
              <a:ext uri="{FF2B5EF4-FFF2-40B4-BE49-F238E27FC236}">
                <a16:creationId xmlns="" xmlns:a16="http://schemas.microsoft.com/office/drawing/2014/main" id="{1657427D-6592-46DE-A93A-E3A36BA332A1}"/>
              </a:ext>
            </a:extLst>
          </p:cNvPr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861171" y="2535875"/>
            <a:ext cx="3284983" cy="29830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80037" y="260648"/>
            <a:ext cx="8199949" cy="115033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Дидактические игры к проекту </a:t>
            </a:r>
            <a:b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</a:rPr>
              <a:t>«Играя- учимся читать»</a:t>
            </a:r>
            <a:endParaRPr lang="ru-RU" sz="36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graphicFrame>
        <p:nvGraphicFramePr>
          <p:cNvPr id="11" name="Объект 3">
            <a:extLst>
              <a:ext uri="{FF2B5EF4-FFF2-40B4-BE49-F238E27FC236}">
                <a16:creationId xmlns="" xmlns:a16="http://schemas.microsoft.com/office/drawing/2014/main" id="{2308D814-3650-4EB7-ADBA-1AC3BB2F00C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99297569"/>
              </p:ext>
            </p:extLst>
          </p:nvPr>
        </p:nvGraphicFramePr>
        <p:xfrm>
          <a:off x="580037" y="1628800"/>
          <a:ext cx="8199949" cy="50113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9149">
                  <a:extLst>
                    <a:ext uri="{9D8B030D-6E8A-4147-A177-3AD203B41FA5}">
                      <a16:colId xmlns="" xmlns:a16="http://schemas.microsoft.com/office/drawing/2014/main" val="803485541"/>
                    </a:ext>
                  </a:extLst>
                </a:gridCol>
                <a:gridCol w="2304256">
                  <a:extLst>
                    <a:ext uri="{9D8B030D-6E8A-4147-A177-3AD203B41FA5}">
                      <a16:colId xmlns="" xmlns:a16="http://schemas.microsoft.com/office/drawing/2014/main" val="2084775518"/>
                    </a:ext>
                  </a:extLst>
                </a:gridCol>
                <a:gridCol w="4896544">
                  <a:extLst>
                    <a:ext uri="{9D8B030D-6E8A-4147-A177-3AD203B41FA5}">
                      <a16:colId xmlns="" xmlns:a16="http://schemas.microsoft.com/office/drawing/2014/main" val="1557819550"/>
                    </a:ext>
                  </a:extLst>
                </a:gridCol>
              </a:tblGrid>
              <a:tr h="2237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Месяц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Название игры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bg1"/>
                          </a:solidFill>
                          <a:effectLst/>
                        </a:rPr>
                        <a:t>Цель игры</a:t>
                      </a:r>
                      <a:endParaRPr lang="ru-RU" sz="20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469646585"/>
                  </a:ext>
                </a:extLst>
              </a:tr>
              <a:tr h="122676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Ноябрь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«Изографы»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Научить расшифровывать изографы, находить буквы, выполненные разным шрифтом, соблюдая последовательность, точность и порядок выполнения.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855693593"/>
                  </a:ext>
                </a:extLst>
              </a:tr>
              <a:tr h="6064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Декабрь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«Прочитай слово»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Учить детей читать слова, путем перестановки букв, развивать логику, сообразительность.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349359948"/>
                  </a:ext>
                </a:extLst>
              </a:tr>
              <a:tr h="6064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Январь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«Выполни задание»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Выполнить задание, выбрать правильный ответ из четырех предложенных вариантов.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023803516"/>
                  </a:ext>
                </a:extLst>
              </a:tr>
              <a:tr h="6064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Февраль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«Ребусы»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Разгадать и прочитать ребус, выложить отгаданное слово из букв.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66536303"/>
                  </a:ext>
                </a:extLst>
              </a:tr>
              <a:tr h="60647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Март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«Читаем сочетание слов»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Составляем и читаем сочетание слов по картинке,  подбирая сочетания слов к картинке.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027809774"/>
                  </a:ext>
                </a:extLst>
              </a:tr>
              <a:tr h="103258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Апрель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«Читаем предложения»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002060"/>
                          </a:solidFill>
                          <a:effectLst/>
                        </a:rPr>
                        <a:t>Составляем и читаем предложение по картинке,  составляем предложение из  слов.</a:t>
                      </a:r>
                      <a:endParaRPr lang="ru-RU" sz="1100" dirty="0">
                        <a:solidFill>
                          <a:srgbClr val="00206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367658419"/>
                  </a:ext>
                </a:extLst>
              </a:tr>
            </a:tbl>
          </a:graphicData>
        </a:graphic>
      </p:graphicFrame>
      <p:pic>
        <p:nvPicPr>
          <p:cNvPr id="12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87697" flipH="1">
            <a:off x="865053" y="457014"/>
            <a:ext cx="620708" cy="6207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25397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95536" y="289499"/>
            <a:ext cx="8424936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002060"/>
                </a:solidFill>
              </a:rPr>
              <a:t>«Изографы»</a:t>
            </a:r>
            <a:endParaRPr lang="ru-RU" sz="48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87697" flipH="1">
            <a:off x="2344208" y="390562"/>
            <a:ext cx="620708" cy="62070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B82C45DC-FAF0-480F-B896-692090F9CBA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07954"/>
            <a:ext cx="3831635" cy="2333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Объект 3">
            <a:extLst>
              <a:ext uri="{FF2B5EF4-FFF2-40B4-BE49-F238E27FC236}">
                <a16:creationId xmlns="" xmlns:a16="http://schemas.microsoft.com/office/drawing/2014/main" id="{1B8D1DA6-D1D6-4BA1-973B-B1657050B292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692879" y="4083948"/>
            <a:ext cx="2200418" cy="25051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2BD3DA4-10F1-435A-B3F4-D26DFD2B247B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947028" y="996616"/>
            <a:ext cx="2344482" cy="34024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68B458E9-93D3-4073-82C3-E284D75704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9917" b="89965" l="9951" r="90375">
                        <a14:foregroundMark x1="39152" y1="25148" x2="39152" y2="25148"/>
                        <a14:foregroundMark x1="49918" y1="18418" x2="49918" y2="18418"/>
                        <a14:foregroundMark x1="50571" y1="57379" x2="50571" y2="57379"/>
                        <a14:foregroundMark x1="59054" y1="56198" x2="59054" y2="56198"/>
                        <a14:foregroundMark x1="90375" y1="60803" x2="90375" y2="6304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8376" y="2397543"/>
            <a:ext cx="830011" cy="114685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5878E0BD-5B2B-43AD-8FD0-FBCE5204B66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2077" b="97604" l="3523" r="89933">
                        <a14:foregroundMark x1="19799" y1="31470" x2="19799" y2="31470"/>
                        <a14:foregroundMark x1="8389" y1="8626" x2="8389" y2="8626"/>
                        <a14:foregroundMark x1="14094" y1="2236" x2="14094" y2="2236"/>
                        <a14:foregroundMark x1="78691" y1="68051" x2="78691" y2="68051"/>
                        <a14:foregroundMark x1="30705" y1="21406" x2="30705" y2="21406"/>
                        <a14:foregroundMark x1="30201" y1="21406" x2="30201" y2="21406"/>
                        <a14:foregroundMark x1="46980" y1="3674" x2="46980" y2="3674"/>
                        <a14:foregroundMark x1="60067" y1="82428" x2="60067" y2="82428"/>
                        <a14:foregroundMark x1="35067" y1="81470" x2="35067" y2="81470"/>
                        <a14:foregroundMark x1="51510" y1="92971" x2="51510" y2="92971"/>
                        <a14:foregroundMark x1="48154" y1="97604" x2="48154" y2="97604"/>
                        <a14:foregroundMark x1="56711" y1="26198" x2="56711" y2="26198"/>
                        <a14:foregroundMark x1="59228" y1="23163" x2="59228" y2="23163"/>
                        <a14:foregroundMark x1="53523" y1="24281" x2="53523" y2="24281"/>
                        <a14:foregroundMark x1="10403" y1="7987" x2="10403" y2="7987"/>
                        <a14:foregroundMark x1="3523" y1="14217" x2="3523" y2="142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76520">
            <a:off x="1505301" y="4446680"/>
            <a:ext cx="1395028" cy="146524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640205B6-7E5D-4E76-9FD0-300756245229}"/>
              </a:ext>
            </a:extLst>
          </p:cNvPr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31812" b="84485" l="30762" r="68359">
                        <a14:foregroundMark x1="52832" y1="40026" x2="52832" y2="40026"/>
                        <a14:foregroundMark x1="61035" y1="35202" x2="61035" y2="35202"/>
                        <a14:foregroundMark x1="54004" y1="72229" x2="54004" y2="72229"/>
                        <a14:foregroundMark x1="54883" y1="84485" x2="54883" y2="84485"/>
                        <a14:foregroundMark x1="43164" y1="56193" x2="43164" y2="56193"/>
                        <a14:foregroundMark x1="36035" y1="44589" x2="36035" y2="445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136" t="25882" r="26884" b="13588"/>
          <a:stretch/>
        </p:blipFill>
        <p:spPr bwMode="auto">
          <a:xfrm rot="495150">
            <a:off x="6539800" y="4399839"/>
            <a:ext cx="1611101" cy="14504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393774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27224" y="183376"/>
            <a:ext cx="7820114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002060"/>
                </a:solidFill>
              </a:rPr>
              <a:t>«Прочитай слово»</a:t>
            </a:r>
            <a:endParaRPr lang="ru-RU" sz="48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05942" flipH="1">
            <a:off x="1812857" y="387584"/>
            <a:ext cx="485916" cy="48591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19" name="Рисунок 18">
            <a:extLst>
              <a:ext uri="{FF2B5EF4-FFF2-40B4-BE49-F238E27FC236}">
                <a16:creationId xmlns="" xmlns:a16="http://schemas.microsoft.com/office/drawing/2014/main" id="{3EA6B324-8EAD-475D-8B0A-CC4B32DAFBD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89430" y="1459687"/>
            <a:ext cx="3657908" cy="4937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Объект 3">
            <a:extLst>
              <a:ext uri="{FF2B5EF4-FFF2-40B4-BE49-F238E27FC236}">
                <a16:creationId xmlns="" xmlns:a16="http://schemas.microsoft.com/office/drawing/2014/main" id="{A6DF4446-2015-4CD4-96BC-29E52EB82DD6}"/>
              </a:ext>
            </a:extLst>
          </p:cNvPr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224" y="1501627"/>
            <a:ext cx="3741659" cy="22423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533F03AD-5F09-4015-9870-8CA47C5E6ED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370" y="3928672"/>
            <a:ext cx="3761071" cy="25008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74ED289F-1BEA-435A-8088-6C0B98CECA1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443044">
            <a:off x="414430" y="1278716"/>
            <a:ext cx="299789" cy="361943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="" xmlns:a16="http://schemas.microsoft.com/office/drawing/2014/main" id="{086190CD-A521-4F75-A464-FBB4A148152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527615">
            <a:off x="353901" y="6224608"/>
            <a:ext cx="339011" cy="34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411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212301"/>
            <a:ext cx="8400230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002060"/>
                </a:solidFill>
              </a:rPr>
              <a:t>    «</a:t>
            </a:r>
            <a:r>
              <a:rPr lang="ru-RU" sz="4800" b="1" dirty="0">
                <a:solidFill>
                  <a:srgbClr val="002060"/>
                </a:solidFill>
              </a:rPr>
              <a:t>Выполни задание»</a:t>
            </a:r>
            <a:endParaRPr lang="ru-RU" sz="4800" b="1" dirty="0">
              <a:solidFill>
                <a:srgbClr val="0070C0"/>
              </a:solidFill>
              <a:latin typeface="Georgia" pitchFamily="18" charset="0"/>
            </a:endParaRPr>
          </a:p>
        </p:txBody>
      </p:sp>
      <p:pic>
        <p:nvPicPr>
          <p:cNvPr id="5" name="Picture 8" descr="http://s49novouralsk.edusite.ru/images/knopk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801267" flipH="1">
            <a:off x="1539716" y="297758"/>
            <a:ext cx="629932" cy="62993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914485B8-F452-4D6A-A8A8-68350025DC3A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0652" t="2833" r="8871" b="-2833"/>
          <a:stretch/>
        </p:blipFill>
        <p:spPr bwMode="auto">
          <a:xfrm>
            <a:off x="467544" y="1453201"/>
            <a:ext cx="4176464" cy="25194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0470D242-CAA9-4121-918B-43A1A6F1AC86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403" y="4099127"/>
            <a:ext cx="4464496" cy="25194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Объект 3">
            <a:extLst>
              <a:ext uri="{FF2B5EF4-FFF2-40B4-BE49-F238E27FC236}">
                <a16:creationId xmlns="" xmlns:a16="http://schemas.microsoft.com/office/drawing/2014/main" id="{6E24F27F-232B-403F-9E41-8376628F92D1}"/>
              </a:ext>
            </a:extLst>
          </p:cNvPr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818"/>
          <a:stretch/>
        </p:blipFill>
        <p:spPr bwMode="auto">
          <a:xfrm>
            <a:off x="5142991" y="1453201"/>
            <a:ext cx="3724783" cy="51404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775700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71600" y="2492896"/>
            <a:ext cx="7704856" cy="100811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 w="3175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2060"/>
                </a:solidFill>
              </a:rPr>
              <a:t>Спасибо за внимание!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5229200"/>
            <a:ext cx="74168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14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/>
          </p:cNvSpPr>
          <p:nvPr/>
        </p:nvSpPr>
        <p:spPr bwMode="auto">
          <a:xfrm>
            <a:off x="1475656" y="5301208"/>
            <a:ext cx="6408712" cy="936104"/>
          </a:xfrm>
          <a:prstGeom prst="rect">
            <a:avLst/>
          </a:prstGeom>
          <a:noFill/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Times New Roman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432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</TotalTime>
  <Words>783</Words>
  <Application>Microsoft Office PowerPoint</Application>
  <PresentationFormat>Экран (4:3)</PresentationFormat>
  <Paragraphs>110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132</dc:creator>
  <cp:lastModifiedBy>user</cp:lastModifiedBy>
  <cp:revision>90</cp:revision>
  <dcterms:created xsi:type="dcterms:W3CDTF">2017-04-09T12:21:35Z</dcterms:created>
  <dcterms:modified xsi:type="dcterms:W3CDTF">2024-01-24T16:33:46Z</dcterms:modified>
</cp:coreProperties>
</file>