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287" r:id="rId3"/>
    <p:sldId id="300" r:id="rId4"/>
    <p:sldId id="258" r:id="rId5"/>
    <p:sldId id="257" r:id="rId6"/>
    <p:sldId id="281" r:id="rId7"/>
    <p:sldId id="259" r:id="rId8"/>
    <p:sldId id="291" r:id="rId9"/>
    <p:sldId id="260" r:id="rId10"/>
    <p:sldId id="288" r:id="rId11"/>
    <p:sldId id="289" r:id="rId12"/>
    <p:sldId id="297" r:id="rId13"/>
    <p:sldId id="292" r:id="rId14"/>
    <p:sldId id="293" r:id="rId15"/>
    <p:sldId id="294" r:id="rId16"/>
    <p:sldId id="302" r:id="rId17"/>
    <p:sldId id="299" r:id="rId18"/>
    <p:sldId id="298" r:id="rId19"/>
    <p:sldId id="303" r:id="rId20"/>
    <p:sldId id="301" r:id="rId21"/>
    <p:sldId id="304" r:id="rId22"/>
  </p:sldIdLst>
  <p:sldSz cx="7561263" cy="10801350"/>
  <p:notesSz cx="6858000" cy="9144000"/>
  <p:custDataLst>
    <p:tags r:id="rId23"/>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02" userDrawn="1">
          <p15:clr>
            <a:srgbClr val="A4A3A4"/>
          </p15:clr>
        </p15:guide>
        <p15:guide id="2" pos="238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showGuides="1">
      <p:cViewPr varScale="1">
        <p:scale>
          <a:sx n="71" d="100"/>
          <a:sy n="71" d="100"/>
        </p:scale>
        <p:origin x="3030" y="72"/>
      </p:cViewPr>
      <p:guideLst>
        <p:guide orient="horz" pos="3402"/>
        <p:guide pos="2382"/>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Пустой слайд">
    <p:spTree>
      <p:nvGrpSpPr>
        <p:cNvPr id="1" name=""/>
        <p:cNvGrpSpPr/>
        <p:nvPr/>
      </p:nvGrpSpPr>
      <p:grpSpPr>
        <a:xfrm>
          <a:off x="0" y="0"/>
          <a:ext cx="0" cy="0"/>
        </a:xfrm>
      </p:grpSpPr>
      <p:sp>
        <p:nvSpPr>
          <p:cNvPr id="2" name="Дата 1"/>
          <p:cNvSpPr>
            <a:spLocks noGrp="1"/>
          </p:cNvSpPr>
          <p:nvPr>
            <p:ph type="dt" sz="half" idx="10"/>
          </p:nvPr>
        </p:nvSpPr>
        <p:spPr/>
        <p:txBody>
          <a:bodyPr/>
          <a:lstStyle/>
          <a:p>
            <a:fld id="{B4C71EC6-210F-42DE-9C53-41977AD35B3D}" type="datetimeFigureOut">
              <a:rPr lang="ru-RU" smtClean="0"/>
              <a:t>28.10.2025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Заголовок 1"/>
          <p:cNvSpPr>
            <a:spLocks noGrp="1"/>
          </p:cNvSpPr>
          <p:nvPr>
            <p:ph type="title"/>
          </p:nvPr>
        </p:nvSpPr>
        <p:spPr>
          <a:xfrm>
            <a:off x="378063" y="432555"/>
            <a:ext cx="6805137" cy="1800225"/>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378063" y="2520316"/>
            <a:ext cx="6805137" cy="712839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378063" y="10011252"/>
            <a:ext cx="1764295" cy="575072"/>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28.10.2025</a:t>
            </a:fld>
            <a:endParaRPr lang="ru-RU"/>
          </a:p>
        </p:txBody>
      </p:sp>
      <p:sp>
        <p:nvSpPr>
          <p:cNvPr id="5" name="Нижний колонтитул 4"/>
          <p:cNvSpPr>
            <a:spLocks noGrp="1"/>
          </p:cNvSpPr>
          <p:nvPr>
            <p:ph type="ftr" sz="quarter" idx="3"/>
          </p:nvPr>
        </p:nvSpPr>
        <p:spPr>
          <a:xfrm>
            <a:off x="2583432" y="10011252"/>
            <a:ext cx="2394400" cy="57507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5418905" y="10011252"/>
            <a:ext cx="1764295" cy="575072"/>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55" r:id="rId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 Id="rId3" Type="http://schemas.openxmlformats.org/officeDocument/2006/relationships/image" Target="../media/image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jpeg"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jpeg" /><Relationship Id="rId6" Type="http://schemas.openxmlformats.org/officeDocument/2006/relationships/image" Target="../media/image7.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jpeg" /><Relationship Id="rId3" Type="http://schemas.openxmlformats.org/officeDocument/2006/relationships/image" Target="../media/image8.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9.jpeg" /><Relationship Id="rId3" Type="http://schemas.openxmlformats.org/officeDocument/2006/relationships/image" Target="../media/image10.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jpeg" /><Relationship Id="rId3" Type="http://schemas.openxmlformats.org/officeDocument/2006/relationships/image" Target="../media/image12.jpeg" /><Relationship Id="rId4" Type="http://schemas.openxmlformats.org/officeDocument/2006/relationships/image" Target="../media/image13.jpeg" /><Relationship Id="rId5" Type="http://schemas.openxmlformats.org/officeDocument/2006/relationships/image" Target="../media/image14.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jpeg" /><Relationship Id="rId3" Type="http://schemas.openxmlformats.org/officeDocument/2006/relationships/image" Target="../media/image16.jpeg" /><Relationship Id="rId4" Type="http://schemas.openxmlformats.org/officeDocument/2006/relationships/image" Target="../media/image17.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jpeg" /><Relationship Id="rId3" Type="http://schemas.openxmlformats.org/officeDocument/2006/relationships/image" Target="../media/image18.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jpeg" /><Relationship Id="rId3" Type="http://schemas.openxmlformats.org/officeDocument/2006/relationships/image" Target="../media/image19.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jpeg" /><Relationship Id="rId3" Type="http://schemas.openxmlformats.org/officeDocument/2006/relationships/image" Target="../media/image2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1.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1.png" /><Relationship Id="rId3" Type="http://schemas.openxmlformats.org/officeDocument/2006/relationships/image" Target="../media/image22.jpeg" /><Relationship Id="rId4" Type="http://schemas.openxmlformats.org/officeDocument/2006/relationships/image" Target="../media/image23.jpeg" /><Relationship Id="rId5" Type="http://schemas.openxmlformats.org/officeDocument/2006/relationships/image" Target="../media/image24.jpeg" /><Relationship Id="rId6" Type="http://schemas.openxmlformats.org/officeDocument/2006/relationships/image" Target="../media/image25.jpeg" /><Relationship Id="rId7" Type="http://schemas.openxmlformats.org/officeDocument/2006/relationships/image" Target="../media/image26.jpeg" /><Relationship Id="rId8" Type="http://schemas.openxmlformats.org/officeDocument/2006/relationships/image" Target="../media/image27.jpeg" /><Relationship Id="rId9" Type="http://schemas.openxmlformats.org/officeDocument/2006/relationships/image" Target="../media/image28.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9.jpeg" /><Relationship Id="rId3" Type="http://schemas.openxmlformats.org/officeDocument/2006/relationships/image" Target="../media/image30.jpeg" /><Relationship Id="rId4" Type="http://schemas.openxmlformats.org/officeDocument/2006/relationships/image" Target="../media/image31.jpeg" /><Relationship Id="rId5" Type="http://schemas.openxmlformats.org/officeDocument/2006/relationships/image" Target="../media/image32.png" /><Relationship Id="rId6" Type="http://schemas.openxmlformats.org/officeDocument/2006/relationships/image" Target="../media/image33.jpeg" /><Relationship Id="rId7" Type="http://schemas.openxmlformats.org/officeDocument/2006/relationships/image" Target="../media/image34.jpeg" /><Relationship Id="rId8" Type="http://schemas.openxmlformats.org/officeDocument/2006/relationships/image" Target="../media/image35.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44.jpeg" /><Relationship Id="rId2" Type="http://schemas.openxmlformats.org/officeDocument/2006/relationships/image" Target="../media/image36.png" /><Relationship Id="rId3" Type="http://schemas.openxmlformats.org/officeDocument/2006/relationships/image" Target="../media/image37.jpeg" /><Relationship Id="rId4" Type="http://schemas.openxmlformats.org/officeDocument/2006/relationships/image" Target="../media/image38.jpeg" /><Relationship Id="rId5" Type="http://schemas.openxmlformats.org/officeDocument/2006/relationships/image" Target="../media/image39.jpeg" /><Relationship Id="rId6" Type="http://schemas.openxmlformats.org/officeDocument/2006/relationships/image" Target="../media/image40.jpeg" /><Relationship Id="rId7" Type="http://schemas.openxmlformats.org/officeDocument/2006/relationships/image" Target="../media/image41.jpeg" /><Relationship Id="rId8" Type="http://schemas.openxmlformats.org/officeDocument/2006/relationships/image" Target="../media/image42.jpeg" /><Relationship Id="rId9" Type="http://schemas.openxmlformats.org/officeDocument/2006/relationships/image" Target="../media/image43.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44.jpeg" /><Relationship Id="rId2" Type="http://schemas.openxmlformats.org/officeDocument/2006/relationships/image" Target="../media/image36.png" /><Relationship Id="rId3" Type="http://schemas.openxmlformats.org/officeDocument/2006/relationships/image" Target="../media/image37.jpeg" /><Relationship Id="rId4" Type="http://schemas.openxmlformats.org/officeDocument/2006/relationships/image" Target="../media/image38.jpeg" /><Relationship Id="rId5" Type="http://schemas.openxmlformats.org/officeDocument/2006/relationships/image" Target="../media/image39.jpeg" /><Relationship Id="rId6" Type="http://schemas.openxmlformats.org/officeDocument/2006/relationships/image" Target="../media/image40.jpeg" /><Relationship Id="rId7" Type="http://schemas.openxmlformats.org/officeDocument/2006/relationships/image" Target="../media/image41.jpeg" /><Relationship Id="rId8" Type="http://schemas.openxmlformats.org/officeDocument/2006/relationships/image" Target="../media/image42.jpeg" /><Relationship Id="rId9" Type="http://schemas.openxmlformats.org/officeDocument/2006/relationships/image" Target="../media/image43.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52.jpeg" /><Relationship Id="rId11" Type="http://schemas.microsoft.com/office/2007/relationships/hdphoto" Target="../media/image53.wdp" /><Relationship Id="rId2" Type="http://schemas.openxmlformats.org/officeDocument/2006/relationships/image" Target="../media/image21.png" /><Relationship Id="rId3" Type="http://schemas.openxmlformats.org/officeDocument/2006/relationships/image" Target="../media/image45.jpeg" /><Relationship Id="rId4" Type="http://schemas.openxmlformats.org/officeDocument/2006/relationships/image" Target="../media/image46.jpeg" /><Relationship Id="rId5" Type="http://schemas.microsoft.com/office/2007/relationships/hdphoto" Target="../media/image47.wdp" /><Relationship Id="rId6" Type="http://schemas.openxmlformats.org/officeDocument/2006/relationships/image" Target="../media/image48.jpeg" /><Relationship Id="rId7" Type="http://schemas.openxmlformats.org/officeDocument/2006/relationships/image" Target="../media/image49.jpeg" /><Relationship Id="rId8" Type="http://schemas.microsoft.com/office/2007/relationships/hdphoto" Target="../media/image50.wdp" /><Relationship Id="rId9" Type="http://schemas.openxmlformats.org/officeDocument/2006/relationships/image" Target="../media/image51.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1.png" /><Relationship Id="rId3" Type="http://schemas.openxmlformats.org/officeDocument/2006/relationships/image" Target="../media/image54.jpeg" /><Relationship Id="rId4" Type="http://schemas.openxmlformats.org/officeDocument/2006/relationships/image" Target="../media/image55.png" /><Relationship Id="rId5" Type="http://schemas.openxmlformats.org/officeDocument/2006/relationships/image" Target="../media/image56.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1.png" /><Relationship Id="rId3" Type="http://schemas.openxmlformats.org/officeDocument/2006/relationships/image" Target="../media/image54.jpeg" /><Relationship Id="rId4" Type="http://schemas.openxmlformats.org/officeDocument/2006/relationships/image" Target="../media/image55.png" /><Relationship Id="rId5" Type="http://schemas.openxmlformats.org/officeDocument/2006/relationships/image" Target="../media/image56.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1.png" /><Relationship Id="rId3" Type="http://schemas.openxmlformats.org/officeDocument/2006/relationships/image" Target="../media/image57.jpeg" /><Relationship Id="rId4" Type="http://schemas.openxmlformats.org/officeDocument/2006/relationships/image" Target="../media/image58.jpeg" /><Relationship Id="rId5" Type="http://schemas.openxmlformats.org/officeDocument/2006/relationships/image" Target="../media/image59.jpeg" /><Relationship Id="rId6" Type="http://schemas.openxmlformats.org/officeDocument/2006/relationships/image" Target="../media/image60.jpeg" /><Relationship Id="rId7" Type="http://schemas.openxmlformats.org/officeDocument/2006/relationships/image" Target="../media/image61.jpeg" /><Relationship Id="rId8" Type="http://schemas.openxmlformats.org/officeDocument/2006/relationships/image" Target="../media/image62.jpeg" /><Relationship Id="rId9" Type="http://schemas.openxmlformats.org/officeDocument/2006/relationships/image" Target="../media/image63.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4.jpeg" /><Relationship Id="rId3" Type="http://schemas.openxmlformats.org/officeDocument/2006/relationships/image" Target="../media/image65.jpeg" /><Relationship Id="rId4" Type="http://schemas.openxmlformats.org/officeDocument/2006/relationships/image" Target="../media/image66.jpeg" /><Relationship Id="rId5" Type="http://schemas.openxmlformats.org/officeDocument/2006/relationships/image" Target="../media/image67.jpeg" /><Relationship Id="rId6" Type="http://schemas.openxmlformats.org/officeDocument/2006/relationships/image" Target="../media/image68.jpeg" /><Relationship Id="rId7" Type="http://schemas.openxmlformats.org/officeDocument/2006/relationships/image" Target="../media/image69.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Рисунок 6"/>
          <p:cNvPicPr>
            <a:picLocks noChangeAspect="1"/>
          </p:cNvPicPr>
          <p:nvPr/>
        </p:nvPicPr>
        <p:blipFill>
          <a:blip r:embed="rId2"/>
          <a:stretch>
            <a:fillRect/>
          </a:stretch>
        </p:blipFill>
        <p:spPr>
          <a:xfrm rot="5400000">
            <a:off x="-1620046" y="1620045"/>
            <a:ext cx="10801353" cy="7561263"/>
          </a:xfrm>
          <a:prstGeom prst="rect">
            <a:avLst/>
          </a:prstGeom>
        </p:spPr>
      </p:pic>
      <p:sp>
        <p:nvSpPr>
          <p:cNvPr id="3" name="Прямоугольник 2"/>
          <p:cNvSpPr/>
          <p:nvPr/>
        </p:nvSpPr>
        <p:spPr>
          <a:xfrm>
            <a:off x="972319" y="576139"/>
            <a:ext cx="5832648" cy="1200329"/>
          </a:xfrm>
          <a:prstGeom prst="rect">
            <a:avLst/>
          </a:prstGeom>
        </p:spPr>
        <p:txBody>
          <a:bodyPr wrap="square">
            <a:spAutoFit/>
          </a:bodyPr>
          <a:lstStyle/>
          <a:p>
            <a:pPr lvl="0" algn="ctr" fontAlgn="base">
              <a:spcBef>
                <a:spcPct val="0"/>
              </a:spcBef>
              <a:spcAft>
                <a:spcPct val="0"/>
              </a:spcAft>
            </a:pPr>
            <a:r>
              <a:rPr lang="ru-RU" b="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Муниципальное бюджетное дошкольное образовательное учреждение</a:t>
            </a:r>
            <a:r>
              <a:rPr lang="ru-RU" b="1">
                <a:solidFill>
                  <a:srgbClr val="002060"/>
                </a:solidFill>
                <a:latin typeface="Arial" panose="020b0604020202020204" pitchFamily="34" charset="0"/>
                <a:cs typeface="Arial" panose="020b0604020202020204" pitchFamily="34" charset="0"/>
              </a:rPr>
              <a:t> </a:t>
            </a:r>
            <a:r>
              <a:rPr lang="ru-RU" b="1">
                <a:solidFill>
                  <a:srgbClr val="002060"/>
                </a:solidFill>
                <a:ea typeface="Times New Roman" panose="02020603050405020304" pitchFamily="18" charset="0"/>
                <a:cs typeface="Times New Roman" panose="02020603050405020304" pitchFamily="18" charset="0"/>
              </a:rPr>
              <a:t>«</a:t>
            </a:r>
            <a:r>
              <a:rPr lang="ru-RU" b="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Детский сад № 39</a:t>
            </a:r>
            <a:r>
              <a:rPr lang="ru-RU" b="1">
                <a:solidFill>
                  <a:srgbClr val="002060"/>
                </a:solidFill>
                <a:ea typeface="Times New Roman" panose="02020603050405020304" pitchFamily="18" charset="0"/>
                <a:cs typeface="Times New Roman" panose="02020603050405020304" pitchFamily="18" charset="0"/>
              </a:rPr>
              <a:t>»</a:t>
            </a:r>
            <a:r>
              <a:rPr lang="ru-RU" b="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города Воткинска</a:t>
            </a:r>
          </a:p>
          <a:p>
            <a:pPr lvl="0" algn="ctr" fontAlgn="base">
              <a:spcBef>
                <a:spcPct val="0"/>
              </a:spcBef>
              <a:spcAft>
                <a:spcPct val="0"/>
              </a:spcAft>
            </a:pPr>
            <a:r>
              <a:rPr lang="ru-RU" b="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Удмуртской Республики</a:t>
            </a:r>
            <a:endParaRPr lang="ru-RU" b="1">
              <a:solidFill>
                <a:srgbClr val="002060"/>
              </a:solidFill>
              <a:latin typeface="Arial" panose="020b0604020202020204" pitchFamily="34" charset="0"/>
              <a:cs typeface="Arial" panose="020b0604020202020204" pitchFamily="34" charset="0"/>
            </a:endParaRPr>
          </a:p>
        </p:txBody>
      </p:sp>
      <p:sp>
        <p:nvSpPr>
          <p:cNvPr id="5" name="TextBox 4"/>
          <p:cNvSpPr txBox="1"/>
          <p:nvPr/>
        </p:nvSpPr>
        <p:spPr>
          <a:xfrm>
            <a:off x="458099" y="2289682"/>
            <a:ext cx="6645061" cy="2862322"/>
          </a:xfrm>
          <a:prstGeom prst="rect">
            <a:avLst/>
          </a:prstGeom>
          <a:noFill/>
        </p:spPr>
        <p:txBody>
          <a:bodyPr wrap="square" rtlCol="0">
            <a:spAutoFit/>
          </a:bodyPr>
          <a:lstStyle/>
          <a:p>
            <a:pPr algn="ctr"/>
            <a:r>
              <a:rPr lang="ru-RU" sz="6000" b="1" i="1">
                <a:solidFill>
                  <a:srgbClr val="FF0000"/>
                </a:solidFill>
              </a:rPr>
              <a:t>«Сказочные удмуртские герои»</a:t>
            </a: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6275" y="5152004"/>
            <a:ext cx="5868708" cy="467723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Рисунок 3"/>
          <p:cNvPicPr>
            <a:picLocks noChangeAspect="1"/>
          </p:cNvPicPr>
          <p:nvPr/>
        </p:nvPicPr>
        <p:blipFill>
          <a:blip r:embed="rId2"/>
          <a:stretch>
            <a:fillRect/>
          </a:stretch>
        </p:blipFill>
        <p:spPr>
          <a:xfrm>
            <a:off x="0" y="0"/>
            <a:ext cx="7559695" cy="10803048"/>
          </a:xfrm>
          <a:prstGeom prst="rect">
            <a:avLst/>
          </a:prstGeom>
        </p:spPr>
      </p:pic>
      <p:sp>
        <p:nvSpPr>
          <p:cNvPr id="3" name="Прямоугольник 2"/>
          <p:cNvSpPr/>
          <p:nvPr/>
        </p:nvSpPr>
        <p:spPr>
          <a:xfrm>
            <a:off x="827519" y="466311"/>
            <a:ext cx="5904656" cy="4216539"/>
          </a:xfrm>
          <a:prstGeom prst="rect">
            <a:avLst/>
          </a:prstGeom>
        </p:spPr>
        <p:txBody>
          <a:bodyPr wrap="square">
            <a:spAutoFit/>
          </a:bodyPr>
          <a:lstStyle/>
          <a:p>
            <a:pPr algn="ctr"/>
            <a:r>
              <a:rPr lang="ru-RU" sz="2800" b="1">
                <a:solidFill>
                  <a:srgbClr val="000000"/>
                </a:solidFill>
                <a:latin typeface="Times New Roman" panose="02020603050405020304" pitchFamily="18" charset="0"/>
                <a:cs typeface="Times New Roman" panose="02020603050405020304" pitchFamily="18" charset="0"/>
              </a:rPr>
              <a:t>Волшебные сказки.</a:t>
            </a:r>
          </a:p>
          <a:p>
            <a:pPr algn="ctr"/>
            <a:endParaRPr lang="ru-RU" sz="2400">
              <a:solidFill>
                <a:srgbClr val="000000"/>
              </a:solidFill>
              <a:latin typeface="Times New Roman" panose="02020603050405020304" pitchFamily="18" charset="0"/>
              <a:cs typeface="Times New Roman" panose="02020603050405020304" pitchFamily="18" charset="0"/>
            </a:endParaRPr>
          </a:p>
          <a:p>
            <a:pPr algn="just"/>
            <a:r>
              <a:rPr lang="ru-RU" sz="2400">
                <a:solidFill>
                  <a:srgbClr val="000000"/>
                </a:solidFill>
                <a:latin typeface="Times New Roman" panose="02020603050405020304" pitchFamily="18" charset="0"/>
                <a:cs typeface="Times New Roman" panose="02020603050405020304" pitchFamily="18" charset="0"/>
              </a:rPr>
              <a:t>Значительное место занимают сказки о разных мифологических существах: водяном (вумурт, вукузё), лешем (нюлэсмурт), домовом (коркакузё), половинном существе (палэсмурт), длиннозубом существе (кузьпинёмурт), злом </a:t>
            </a:r>
            <a:r>
              <a:rPr lang="ru-RU" sz="2000">
                <a:solidFill>
                  <a:srgbClr val="000000"/>
                </a:solidFill>
                <a:latin typeface="Times New Roman" panose="02020603050405020304" pitchFamily="18" charset="0"/>
                <a:cs typeface="Times New Roman" panose="02020603050405020304" pitchFamily="18" charset="0"/>
              </a:rPr>
              <a:t>духе</a:t>
            </a:r>
            <a:r>
              <a:rPr lang="ru-RU" sz="2400">
                <a:solidFill>
                  <a:srgbClr val="000000"/>
                </a:solidFill>
                <a:latin typeface="Times New Roman" panose="02020603050405020304" pitchFamily="18" charset="0"/>
                <a:cs typeface="Times New Roman" panose="02020603050405020304" pitchFamily="18" charset="0"/>
              </a:rPr>
              <a:t> (пери) и т. п. Встречаются также персонажи женского рода: обыда, кукри-баба, калмык кышно.</a:t>
            </a:r>
            <a:endParaRPr lang="ru-RU" sz="2400" b="0" i="0">
              <a:solidFill>
                <a:srgbClr val="000000"/>
              </a:solidFill>
              <a:effectLst/>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stretch>
            <a:fillRect/>
          </a:stretch>
        </p:blipFill>
        <p:spPr>
          <a:xfrm>
            <a:off x="827519" y="4777315"/>
            <a:ext cx="2517569" cy="289792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Рисунок 7"/>
          <p:cNvPicPr>
            <a:picLocks noChangeAspect="1"/>
          </p:cNvPicPr>
          <p:nvPr/>
        </p:nvPicPr>
        <p:blipFill>
          <a:blip r:embed="rId4"/>
          <a:stretch>
            <a:fillRect/>
          </a:stretch>
        </p:blipFill>
        <p:spPr>
          <a:xfrm>
            <a:off x="4036963" y="4725706"/>
            <a:ext cx="2589842" cy="294953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Рисунок 8"/>
          <p:cNvPicPr>
            <a:picLocks noChangeAspect="1"/>
          </p:cNvPicPr>
          <p:nvPr/>
        </p:nvPicPr>
        <p:blipFill>
          <a:blip r:embed="rId5"/>
          <a:srcRect l="5546" t="33507" r="68001" b="16960"/>
          <a:stretch>
            <a:fillRect/>
          </a:stretch>
        </p:blipFill>
        <p:spPr>
          <a:xfrm>
            <a:off x="2918175" y="7480633"/>
            <a:ext cx="1970024" cy="27583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 name="Рисунок 9"/>
          <p:cNvPicPr>
            <a:picLocks noChangeAspect="1"/>
          </p:cNvPicPr>
          <p:nvPr/>
        </p:nvPicPr>
        <p:blipFill>
          <a:blip r:embed="rId5"/>
          <a:srcRect l="35330" t="14415" r="31708" b="24002"/>
          <a:stretch>
            <a:fillRect/>
          </a:stretch>
        </p:blipFill>
        <p:spPr>
          <a:xfrm>
            <a:off x="601087" y="7480633"/>
            <a:ext cx="1970024" cy="275831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1" name="Рисунок 10"/>
          <p:cNvPicPr>
            <a:picLocks noChangeAspect="1"/>
          </p:cNvPicPr>
          <p:nvPr/>
        </p:nvPicPr>
        <p:blipFill>
          <a:blip r:embed="rId6"/>
          <a:srcRect t="8369" b="7475"/>
          <a:stretch>
            <a:fillRect/>
          </a:stretch>
        </p:blipFill>
        <p:spPr>
          <a:xfrm>
            <a:off x="5149092" y="7480633"/>
            <a:ext cx="1967909" cy="271603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Рисунок 3"/>
          <p:cNvPicPr>
            <a:picLocks noChangeAspect="1"/>
          </p:cNvPicPr>
          <p:nvPr/>
        </p:nvPicPr>
        <p:blipFill>
          <a:blip r:embed="rId2"/>
          <a:stretch>
            <a:fillRect/>
          </a:stretch>
        </p:blipFill>
        <p:spPr>
          <a:xfrm>
            <a:off x="0" y="0"/>
            <a:ext cx="7559695" cy="10803048"/>
          </a:xfrm>
          <a:prstGeom prst="rect">
            <a:avLst/>
          </a:prstGeom>
        </p:spPr>
      </p:pic>
      <p:sp>
        <p:nvSpPr>
          <p:cNvPr id="3" name="Прямоугольник 2"/>
          <p:cNvSpPr/>
          <p:nvPr/>
        </p:nvSpPr>
        <p:spPr>
          <a:xfrm>
            <a:off x="827519" y="466311"/>
            <a:ext cx="5904656" cy="4216539"/>
          </a:xfrm>
          <a:prstGeom prst="rect">
            <a:avLst/>
          </a:prstGeom>
        </p:spPr>
        <p:txBody>
          <a:bodyPr wrap="square">
            <a:spAutoFit/>
          </a:bodyPr>
          <a:lstStyle/>
          <a:p>
            <a:pPr algn="ctr"/>
            <a:r>
              <a:rPr lang="ru-RU" sz="2800" b="1">
                <a:solidFill>
                  <a:srgbClr val="000000"/>
                </a:solidFill>
                <a:latin typeface="Times New Roman" panose="02020603050405020304" pitchFamily="18" charset="0"/>
                <a:cs typeface="Times New Roman" panose="02020603050405020304" pitchFamily="18" charset="0"/>
              </a:rPr>
              <a:t>Волшебные сказки.</a:t>
            </a:r>
          </a:p>
          <a:p>
            <a:pPr algn="ctr"/>
            <a:endParaRPr lang="ru-RU" sz="2400">
              <a:solidFill>
                <a:srgbClr val="000000"/>
              </a:solidFill>
              <a:latin typeface="Times New Roman" panose="02020603050405020304" pitchFamily="18" charset="0"/>
              <a:cs typeface="Times New Roman" panose="02020603050405020304" pitchFamily="18" charset="0"/>
            </a:endParaRPr>
          </a:p>
          <a:p>
            <a:pPr algn="just"/>
            <a:r>
              <a:rPr lang="ru-RU" sz="2400">
                <a:solidFill>
                  <a:srgbClr val="000000"/>
                </a:solidFill>
                <a:latin typeface="Times New Roman" panose="02020603050405020304" pitchFamily="18" charset="0"/>
                <a:cs typeface="Times New Roman" panose="02020603050405020304" pitchFamily="18" charset="0"/>
              </a:rPr>
              <a:t>Значительное место занимают сказки о разных мифологических существах: водяном (вумурт, вукузё), лешем (нюлэсмурт), домовом (коркакузё), половинном существе (палэсмурт), длиннозубом существе (кузьпинёмурт), злом </a:t>
            </a:r>
            <a:r>
              <a:rPr lang="ru-RU" sz="2000">
                <a:solidFill>
                  <a:srgbClr val="000000"/>
                </a:solidFill>
                <a:latin typeface="Times New Roman" panose="02020603050405020304" pitchFamily="18" charset="0"/>
                <a:cs typeface="Times New Roman" panose="02020603050405020304" pitchFamily="18" charset="0"/>
              </a:rPr>
              <a:t>духе</a:t>
            </a:r>
            <a:r>
              <a:rPr lang="ru-RU" sz="2400">
                <a:solidFill>
                  <a:srgbClr val="000000"/>
                </a:solidFill>
                <a:latin typeface="Times New Roman" panose="02020603050405020304" pitchFamily="18" charset="0"/>
                <a:cs typeface="Times New Roman" panose="02020603050405020304" pitchFamily="18" charset="0"/>
              </a:rPr>
              <a:t> (пери) и т. п. Встречаются также персонажи женского рода: обыда, кукри-баба, калмык кышно.</a:t>
            </a:r>
            <a:endParaRPr lang="ru-RU" sz="2400" b="0" i="0">
              <a:solidFill>
                <a:srgbClr val="000000"/>
              </a:solidFill>
              <a:effectLst/>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3"/>
          <a:srcRect t="10012" b="983"/>
          <a:stretch>
            <a:fillRect/>
          </a:stretch>
        </p:blipFill>
        <p:spPr>
          <a:xfrm>
            <a:off x="570015" y="4292700"/>
            <a:ext cx="6638307" cy="5993372"/>
          </a:xfrm>
          <a:prstGeom prst="rect">
            <a:avLst/>
          </a:prstGeom>
        </p:spPr>
      </p:pic>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Рисунок 5"/>
          <p:cNvPicPr>
            <a:picLocks noChangeAspect="1"/>
          </p:cNvPicPr>
          <p:nvPr/>
        </p:nvPicPr>
        <p:blipFill>
          <a:blip r:embed="rId2"/>
          <a:stretch>
            <a:fillRect/>
          </a:stretch>
        </p:blipFill>
        <p:spPr>
          <a:xfrm>
            <a:off x="1568" y="0"/>
            <a:ext cx="7559695" cy="10803048"/>
          </a:xfrm>
          <a:prstGeom prst="rect">
            <a:avLst/>
          </a:prstGeom>
        </p:spPr>
      </p:pic>
      <p:sp>
        <p:nvSpPr>
          <p:cNvPr id="4" name="Прямоугольник 3"/>
          <p:cNvSpPr/>
          <p:nvPr/>
        </p:nvSpPr>
        <p:spPr>
          <a:xfrm>
            <a:off x="669142" y="1552829"/>
            <a:ext cx="6120679" cy="4339650"/>
          </a:xfrm>
          <a:prstGeom prst="rect">
            <a:avLst/>
          </a:prstGeom>
        </p:spPr>
        <p:txBody>
          <a:bodyPr wrap="square">
            <a:spAutoFit/>
          </a:bodyPr>
          <a:lstStyle/>
          <a:p>
            <a:pPr algn="just"/>
            <a:r>
              <a:rPr lang="ru-RU">
                <a:latin typeface="Times New Roman" panose="02020603050405020304" pitchFamily="18" charset="0"/>
                <a:cs typeface="Times New Roman" panose="02020603050405020304" pitchFamily="18" charset="0"/>
              </a:rPr>
              <a:t>Начнем с хозяина воды – вумурта. Внешне они ничем не отличаются от людей, но их все-таки можно было отличить: левая пола одежды всегда мокрая.</a:t>
            </a:r>
          </a:p>
          <a:p>
            <a:pPr algn="just"/>
            <a:r>
              <a:rPr lang="ru-RU" err="1">
                <a:latin typeface="Times New Roman" panose="02020603050405020304" pitchFamily="18" charset="0"/>
                <a:cs typeface="Times New Roman" panose="02020603050405020304" pitchFamily="18" charset="0"/>
              </a:rPr>
              <a:t>Вумурты всегда представлялись злыми духами. Считалось, что они топят </a:t>
            </a:r>
            <a:r>
              <a:rPr lang="ru-RU" sz="2400">
                <a:latin typeface="Times New Roman" panose="02020603050405020304" pitchFamily="18" charset="0"/>
                <a:cs typeface="Times New Roman" panose="02020603050405020304" pitchFamily="18" charset="0"/>
              </a:rPr>
              <a:t>людей</a:t>
            </a:r>
            <a:r>
              <a:rPr lang="ru-RU">
                <a:latin typeface="Times New Roman" panose="02020603050405020304" pitchFamily="18" charset="0"/>
                <a:cs typeface="Times New Roman" panose="02020603050405020304" pitchFamily="18" charset="0"/>
              </a:rPr>
              <a:t>, путают сети, ломают плотины. Поэтому в определенное время от водоемов нужно было держаться подальше: весной и осенью, когда вумурты весело играли свадьбы, а также в полдень, когда шли ожесточенные бои между вумуртами и нюлэсмуртами (о них расскажем дальше).</a:t>
            </a:r>
          </a:p>
          <a:p>
            <a:pPr algn="just"/>
            <a:r>
              <a:rPr lang="ru-RU">
                <a:latin typeface="Times New Roman" panose="02020603050405020304" pitchFamily="18" charset="0"/>
                <a:cs typeface="Times New Roman" panose="02020603050405020304" pitchFamily="18" charset="0"/>
              </a:rPr>
              <a:t>Быт под водой у вумуртов устроен, как у людей. Они живут семьями, держат скот и умеют веселиться. Женщины-вумурты (русалки) необыкновенно красивы. Иногда водяные забирают к себе земных юношей и девушек, чтобы создавать семьи с ними.</a:t>
            </a:r>
          </a:p>
        </p:txBody>
      </p:sp>
      <p:sp>
        <p:nvSpPr>
          <p:cNvPr id="5" name="TextBox 4"/>
          <p:cNvSpPr txBox="1"/>
          <p:nvPr/>
        </p:nvSpPr>
        <p:spPr>
          <a:xfrm>
            <a:off x="669142" y="927991"/>
            <a:ext cx="6120678" cy="523220"/>
          </a:xfrm>
          <a:prstGeom prst="rect">
            <a:avLst/>
          </a:prstGeom>
          <a:noFill/>
        </p:spPr>
        <p:txBody>
          <a:bodyPr wrap="square" rtlCol="0">
            <a:spAutoFit/>
          </a:bodyPr>
          <a:lstStyle/>
          <a:p>
            <a:pPr algn="ctr"/>
            <a:r>
              <a:rPr lang="ru-RU" sz="2800" b="1">
                <a:latin typeface="Roboto"/>
                <a:cs typeface="Times New Roman" panose="02020603050405020304" pitchFamily="18" charset="0"/>
              </a:rPr>
              <a:t>Водяной</a:t>
            </a:r>
            <a:r>
              <a:rPr lang="ru-RU" sz="2400" b="1">
                <a:latin typeface="Roboto"/>
                <a:cs typeface="Times New Roman" panose="02020603050405020304" pitchFamily="18" charset="0"/>
              </a:rPr>
              <a:t> (Вумурт)</a:t>
            </a:r>
          </a:p>
        </p:txBody>
      </p:sp>
      <p:pic>
        <p:nvPicPr>
          <p:cNvPr id="8" name="Рисунок 7"/>
          <p:cNvPicPr>
            <a:picLocks noChangeAspect="1"/>
          </p:cNvPicPr>
          <p:nvPr/>
        </p:nvPicPr>
        <p:blipFill>
          <a:blip r:embed="rId3"/>
          <a:stretch>
            <a:fillRect/>
          </a:stretch>
        </p:blipFill>
        <p:spPr>
          <a:xfrm>
            <a:off x="1109552" y="6022817"/>
            <a:ext cx="5342155" cy="430601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Рисунок 4"/>
          <p:cNvPicPr>
            <a:picLocks noChangeAspect="1"/>
          </p:cNvPicPr>
          <p:nvPr/>
        </p:nvPicPr>
        <p:blipFill>
          <a:blip r:embed="rId2"/>
          <a:stretch>
            <a:fillRect/>
          </a:stretch>
        </p:blipFill>
        <p:spPr>
          <a:xfrm>
            <a:off x="783" y="-849"/>
            <a:ext cx="7559695" cy="10803048"/>
          </a:xfrm>
          <a:prstGeom prst="rect">
            <a:avLst/>
          </a:prstGeom>
        </p:spPr>
      </p:pic>
      <p:sp>
        <p:nvSpPr>
          <p:cNvPr id="4" name="Прямоугольник 3"/>
          <p:cNvSpPr/>
          <p:nvPr/>
        </p:nvSpPr>
        <p:spPr>
          <a:xfrm>
            <a:off x="826100" y="964466"/>
            <a:ext cx="5909060" cy="523220"/>
          </a:xfrm>
          <a:prstGeom prst="rect">
            <a:avLst/>
          </a:prstGeom>
        </p:spPr>
        <p:txBody>
          <a:bodyPr wrap="square">
            <a:spAutoFit/>
          </a:bodyPr>
          <a:lstStyle/>
          <a:p>
            <a:pPr algn="ctr"/>
            <a:r>
              <a:rPr lang="ru-RU" sz="2800" b="1">
                <a:solidFill>
                  <a:srgbClr val="000000"/>
                </a:solidFill>
                <a:latin typeface="Roboto"/>
              </a:rPr>
              <a:t>Баба-Яга</a:t>
            </a:r>
            <a:r>
              <a:rPr lang="ru-RU" sz="2400" b="1">
                <a:solidFill>
                  <a:srgbClr val="000000"/>
                </a:solidFill>
                <a:latin typeface="Roboto"/>
              </a:rPr>
              <a:t> (Обыда)</a:t>
            </a:r>
          </a:p>
        </p:txBody>
      </p:sp>
      <p:sp>
        <p:nvSpPr>
          <p:cNvPr id="3" name="Прямоугольник 2"/>
          <p:cNvSpPr/>
          <p:nvPr/>
        </p:nvSpPr>
        <p:spPr>
          <a:xfrm>
            <a:off x="826100" y="1487686"/>
            <a:ext cx="5909060" cy="6278642"/>
          </a:xfrm>
          <a:prstGeom prst="rect">
            <a:avLst/>
          </a:prstGeom>
        </p:spPr>
        <p:txBody>
          <a:bodyPr wrap="square">
            <a:spAutoFit/>
          </a:bodyPr>
          <a:lstStyle/>
          <a:p>
            <a:pPr algn="just"/>
            <a:r>
              <a:rPr lang="ru-RU" err="1">
                <a:latin typeface="Times New Roman" panose="02020603050405020304" pitchFamily="18" charset="0"/>
                <a:cs typeface="Times New Roman" panose="02020603050405020304" pitchFamily="18" charset="0"/>
              </a:rPr>
              <a:t>Обыда — женский персонаж удмуртской мифологии. В фольклоре представляется в двух ипостасях: как лесной дух и как удмуртский аналог Бабы-Яги.</a:t>
            </a:r>
          </a:p>
          <a:p>
            <a:pPr algn="just"/>
            <a:r>
              <a:rPr lang="ru-RU" err="1">
                <a:latin typeface="Times New Roman" panose="02020603050405020304" pitchFamily="18" charset="0"/>
                <a:cs typeface="Times New Roman" panose="02020603050405020304" pitchFamily="18" charset="0"/>
              </a:rPr>
              <a:t>Обыда занимает особое место в мифологии удмуртов, поскольку является одним из немногочисленных персонажей женского пола, обитающих в лесу. В удмуртском фольклоре Обыда представлена в двух ипостасях: как лесное существо – помощник человека и как удмуртская Баба-Яга.</a:t>
            </a:r>
          </a:p>
          <a:p>
            <a:pPr algn="just"/>
            <a:r>
              <a:rPr lang="ru-RU">
                <a:latin typeface="Times New Roman" panose="02020603050405020304" pitchFamily="18" charset="0"/>
                <a:cs typeface="Times New Roman" panose="02020603050405020304" pitchFamily="18" charset="0"/>
              </a:rPr>
              <a:t>Однозначного ответа на вопрос, как же выглядела старушка, ни один из существующих фольклорных текстов нам не дает. Однако по преданиям удмуртов выглядела она весьма интересно и даже устрашающе. Посудите сами: косматая, высокого роста, с вывернутыми ступнями и огромными обвисшими грудями, которые она закидывала за плечи, и с помощью которых могла задушить человека! </a:t>
            </a:r>
          </a:p>
          <a:p>
            <a:pPr algn="just"/>
            <a:r>
              <a:rPr lang="ru-RU">
                <a:latin typeface="Times New Roman" panose="02020603050405020304" pitchFamily="18" charset="0"/>
                <a:cs typeface="Times New Roman" panose="02020603050405020304" pitchFamily="18" charset="0"/>
              </a:rPr>
              <a:t>Но не стоит думать, что Обыда – персонаж отрицательный. В сказках она не раз спасала человека или благодарила его за добро. Вообще, мотив «Обыда благодарит человека за помощь» – один из ключевых в удмуртских фольклорных текстах.</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Рисунок 5"/>
          <p:cNvPicPr>
            <a:picLocks noChangeAspect="1"/>
          </p:cNvPicPr>
          <p:nvPr/>
        </p:nvPicPr>
        <p:blipFill>
          <a:blip r:embed="rId2"/>
          <a:stretch>
            <a:fillRect/>
          </a:stretch>
        </p:blipFill>
        <p:spPr>
          <a:xfrm>
            <a:off x="-28235" y="0"/>
            <a:ext cx="7559695" cy="10803048"/>
          </a:xfrm>
          <a:prstGeom prst="rect">
            <a:avLst/>
          </a:prstGeom>
        </p:spPr>
      </p:pic>
      <p:sp>
        <p:nvSpPr>
          <p:cNvPr id="8" name="TextBox 7"/>
          <p:cNvSpPr txBox="1"/>
          <p:nvPr/>
        </p:nvSpPr>
        <p:spPr>
          <a:xfrm>
            <a:off x="2245230" y="693308"/>
            <a:ext cx="3260803"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800" b="1">
                <a:latin typeface="Times New Roman" panose="02020603050405020304" pitchFamily="18" charset="0"/>
                <a:cs typeface="Times New Roman" panose="02020603050405020304" pitchFamily="18" charset="0"/>
              </a:rPr>
              <a:t>Баба-Яга (Обыда)</a:t>
            </a:r>
          </a:p>
        </p:txBody>
      </p:sp>
      <p:pic>
        <p:nvPicPr>
          <p:cNvPr id="9" name="Рисунок 8"/>
          <p:cNvPicPr>
            <a:picLocks noChangeAspect="1"/>
          </p:cNvPicPr>
          <p:nvPr/>
        </p:nvPicPr>
        <p:blipFill>
          <a:blip r:embed="rId3"/>
          <a:stretch>
            <a:fillRect/>
          </a:stretch>
        </p:blipFill>
        <p:spPr>
          <a:xfrm>
            <a:off x="435439" y="1614580"/>
            <a:ext cx="4749058" cy="321289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1" name="Рисунок 10"/>
          <p:cNvPicPr>
            <a:picLocks noChangeAspect="1"/>
          </p:cNvPicPr>
          <p:nvPr/>
        </p:nvPicPr>
        <p:blipFill>
          <a:blip r:embed="rId4"/>
          <a:srcRect l="25300" r="12897"/>
          <a:stretch>
            <a:fillRect/>
          </a:stretch>
        </p:blipFill>
        <p:spPr>
          <a:xfrm flipH="1">
            <a:off x="435439" y="6866471"/>
            <a:ext cx="4314690" cy="320024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 name="Рисунок 9"/>
          <p:cNvPicPr>
            <a:picLocks noChangeAspect="1"/>
          </p:cNvPicPr>
          <p:nvPr/>
        </p:nvPicPr>
        <p:blipFill>
          <a:blip r:embed="rId5"/>
          <a:stretch>
            <a:fillRect/>
          </a:stretch>
        </p:blipFill>
        <p:spPr>
          <a:xfrm>
            <a:off x="3875632" y="3659287"/>
            <a:ext cx="3375908" cy="396467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Рисунок 2"/>
          <p:cNvPicPr>
            <a:picLocks noChangeAspect="1"/>
          </p:cNvPicPr>
          <p:nvPr/>
        </p:nvPicPr>
        <p:blipFill>
          <a:blip r:embed="rId2"/>
          <a:stretch>
            <a:fillRect/>
          </a:stretch>
        </p:blipFill>
        <p:spPr>
          <a:xfrm>
            <a:off x="1568" y="0"/>
            <a:ext cx="7559695" cy="10803048"/>
          </a:xfrm>
          <a:prstGeom prst="rect">
            <a:avLst/>
          </a:prstGeom>
        </p:spPr>
      </p:pic>
      <p:sp>
        <p:nvSpPr>
          <p:cNvPr id="4" name="Прямоугольник 3"/>
          <p:cNvSpPr/>
          <p:nvPr/>
        </p:nvSpPr>
        <p:spPr>
          <a:xfrm>
            <a:off x="570771" y="737904"/>
            <a:ext cx="6192688" cy="646331"/>
          </a:xfrm>
          <a:prstGeom prst="rect">
            <a:avLst/>
          </a:prstGeom>
        </p:spPr>
        <p:txBody>
          <a:bodyPr wrap="square">
            <a:spAutoFit/>
          </a:bodyPr>
          <a:lstStyle/>
          <a:p>
            <a:pPr algn="ctr"/>
            <a:r>
              <a:rPr lang="ru-RU" sz="3600" b="1" err="1">
                <a:solidFill>
                  <a:srgbClr val="333333"/>
                </a:solidFill>
                <a:latin typeface="Times New Roman" panose="02020603050405020304" pitchFamily="18" charset="0"/>
                <a:cs typeface="Times New Roman" panose="02020603050405020304" pitchFamily="18" charset="0"/>
              </a:rPr>
              <a:t>Лопшо Педунь</a:t>
            </a:r>
            <a:r>
              <a:rPr lang="ru-RU" sz="2800">
                <a:solidFill>
                  <a:srgbClr val="333333"/>
                </a:solidFill>
                <a:latin typeface="Times New Roman" panose="02020603050405020304" pitchFamily="18" charset="0"/>
                <a:cs typeface="Times New Roman" panose="02020603050405020304" pitchFamily="18" charset="0"/>
              </a:rPr>
              <a:t>.</a:t>
            </a:r>
            <a:endParaRPr lang="ru-RU" sz="280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685071" y="1614078"/>
            <a:ext cx="6192688" cy="7201972"/>
          </a:xfrm>
          <a:prstGeom prst="rect">
            <a:avLst/>
          </a:prstGeom>
        </p:spPr>
        <p:txBody>
          <a:bodyPr wrap="square">
            <a:spAutoFit/>
          </a:bodyPr>
          <a:lstStyle/>
          <a:p>
            <a:pPr algn="just"/>
            <a:r>
              <a:rPr lang="ru-RU" sz="2200">
                <a:solidFill>
                  <a:srgbClr val="000000"/>
                </a:solidFill>
                <a:latin typeface="Times New Roman" panose="02020603050405020304" pitchFamily="18" charset="0"/>
                <a:cs typeface="Times New Roman" panose="02020603050405020304" pitchFamily="18" charset="0"/>
              </a:rPr>
              <a:t>Один из главных сказочных героев удмуртов - это </a:t>
            </a:r>
            <a:r>
              <a:rPr lang="ru-RU" sz="2200" b="1" err="1">
                <a:solidFill>
                  <a:srgbClr val="000000"/>
                </a:solidFill>
                <a:latin typeface="Times New Roman" panose="02020603050405020304" pitchFamily="18" charset="0"/>
                <a:cs typeface="Times New Roman" panose="02020603050405020304" pitchFamily="18" charset="0"/>
              </a:rPr>
              <a:t>Лопшо Педунь.</a:t>
            </a:r>
            <a:r>
              <a:rPr lang="ru-RU" sz="2200">
                <a:solidFill>
                  <a:srgbClr val="000000"/>
                </a:solidFill>
                <a:latin typeface="Times New Roman" panose="02020603050405020304" pitchFamily="18" charset="0"/>
                <a:cs typeface="Times New Roman" panose="02020603050405020304" pitchFamily="18" charset="0"/>
              </a:rPr>
              <a:t> Согласно легенде, давным-давно жил в одной из удмуртских деревень мужик. Трудно жилось ему, но весело, потому что однажды познал он секрет жизни.</a:t>
            </a:r>
          </a:p>
          <a:p>
            <a:pPr algn="just"/>
            <a:r>
              <a:rPr lang="ru-RU" sz="2200">
                <a:solidFill>
                  <a:srgbClr val="000000"/>
                </a:solidFill>
                <a:latin typeface="Times New Roman" panose="02020603050405020304" pitchFamily="18" charset="0"/>
                <a:cs typeface="Times New Roman" panose="02020603050405020304" pitchFamily="18" charset="0"/>
              </a:rPr>
              <a:t>Удмурты знают, что давным-давно была у них Священная книга, по которой строили они свою жизнь. Со временем она была утеряна, разлетелись листочки Священной книги по всему белому свету. Во время очередного хождения по родне, посчастливилось мужику найти одну из страниц этой мудрой книги, на которой было написано: </a:t>
            </a:r>
            <a:r>
              <a:rPr lang="ru-RU" sz="2200" b="1">
                <a:solidFill>
                  <a:srgbClr val="000000"/>
                </a:solidFill>
                <a:latin typeface="Times New Roman" panose="02020603050405020304" pitchFamily="18" charset="0"/>
                <a:cs typeface="Times New Roman" panose="02020603050405020304" pitchFamily="18" charset="0"/>
              </a:rPr>
              <a:t>"Не принимай всё близко к сердцу, на всё смотри весело, и удача не обойдёт тебя"</a:t>
            </a:r>
            <a:endParaRPr lang="ru-RU" sz="2200">
              <a:solidFill>
                <a:srgbClr val="000000"/>
              </a:solidFill>
              <a:latin typeface="Times New Roman" panose="02020603050405020304" pitchFamily="18" charset="0"/>
              <a:cs typeface="Times New Roman" panose="02020603050405020304" pitchFamily="18" charset="0"/>
            </a:endParaRPr>
          </a:p>
          <a:p>
            <a:pPr algn="just"/>
            <a:r>
              <a:rPr lang="ru-RU" sz="2200">
                <a:solidFill>
                  <a:srgbClr val="000000"/>
                </a:solidFill>
                <a:latin typeface="Times New Roman" panose="02020603050405020304" pitchFamily="18" charset="0"/>
                <a:cs typeface="Times New Roman" panose="02020603050405020304" pitchFamily="18" charset="0"/>
              </a:rPr>
              <a:t>С той поры у него любая работа в руках спорилась, и стал он источником неистощимого юмора, остроумия, житейской хитрости. В народе прозвали его Лопшо Педунем. "Лопшо" в переводе с удмуртского - "весельчак", а "Педунь" - это ласково-упрощённая форма имени Пёдор, удмуртской версии имени Фёдор.</a:t>
            </a:r>
            <a:endParaRPr lang="ru-RU" sz="2200" b="0" i="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Рисунок 3"/>
          <p:cNvPicPr>
            <a:picLocks noChangeAspect="1"/>
          </p:cNvPicPr>
          <p:nvPr/>
        </p:nvPicPr>
        <p:blipFill>
          <a:blip r:embed="rId2"/>
          <a:stretch>
            <a:fillRect/>
          </a:stretch>
        </p:blipFill>
        <p:spPr>
          <a:xfrm>
            <a:off x="783" y="-849"/>
            <a:ext cx="7559695" cy="10803048"/>
          </a:xfrm>
          <a:prstGeom prst="rect">
            <a:avLst/>
          </a:prstGeom>
        </p:spPr>
      </p:pic>
      <p:pic>
        <p:nvPicPr>
          <p:cNvPr id="5" name="Рисунок 4"/>
          <p:cNvPicPr>
            <a:picLocks noChangeAspect="1"/>
          </p:cNvPicPr>
          <p:nvPr/>
        </p:nvPicPr>
        <p:blipFill>
          <a:blip r:embed="rId3"/>
          <a:stretch>
            <a:fillRect/>
          </a:stretch>
        </p:blipFill>
        <p:spPr>
          <a:xfrm>
            <a:off x="3405541" y="5400675"/>
            <a:ext cx="3438128" cy="458417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8" name="TextBox 7"/>
          <p:cNvSpPr txBox="1"/>
          <p:nvPr/>
        </p:nvSpPr>
        <p:spPr>
          <a:xfrm>
            <a:off x="1613383" y="1155807"/>
            <a:ext cx="4334493"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800" b="1" err="1">
                <a:latin typeface="Times New Roman" panose="02020603050405020304" pitchFamily="18" charset="0"/>
                <a:cs typeface="Times New Roman" panose="02020603050405020304" pitchFamily="18" charset="0"/>
              </a:rPr>
              <a:t>Лопшо Педунь</a:t>
            </a:r>
            <a:endParaRPr lang="ru-RU" sz="2800" b="1">
              <a:latin typeface="Times New Roman" panose="02020603050405020304" pitchFamily="18" charset="0"/>
              <a:cs typeface="Times New Roman" panose="02020603050405020304" pitchFamily="18" charset="0"/>
            </a:endParaRPr>
          </a:p>
        </p:txBody>
      </p:sp>
      <p:pic>
        <p:nvPicPr>
          <p:cNvPr id="2" name="Рисунок 5"/>
          <p:cNvPicPr>
            <a:picLocks noChangeAspect="1"/>
          </p:cNvPicPr>
          <p:nvPr/>
        </p:nvPicPr>
        <p:blipFill>
          <a:blip r:embed="rId4"/>
          <a:stretch>
            <a:fillRect/>
          </a:stretch>
        </p:blipFill>
        <p:spPr>
          <a:xfrm>
            <a:off x="1068705" y="2365375"/>
            <a:ext cx="3347720" cy="430149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Рисунок 2"/>
          <p:cNvPicPr>
            <a:picLocks noChangeAspect="1"/>
          </p:cNvPicPr>
          <p:nvPr/>
        </p:nvPicPr>
        <p:blipFill>
          <a:blip r:embed="rId2"/>
          <a:stretch>
            <a:fillRect/>
          </a:stretch>
        </p:blipFill>
        <p:spPr>
          <a:xfrm>
            <a:off x="783" y="-849"/>
            <a:ext cx="7559695" cy="10803048"/>
          </a:xfrm>
          <a:prstGeom prst="rect">
            <a:avLst/>
          </a:prstGeom>
        </p:spPr>
      </p:pic>
      <p:sp>
        <p:nvSpPr>
          <p:cNvPr id="5" name="Прямоугольник 4"/>
          <p:cNvSpPr/>
          <p:nvPr/>
        </p:nvSpPr>
        <p:spPr>
          <a:xfrm>
            <a:off x="750118" y="1549464"/>
            <a:ext cx="6048672" cy="3785652"/>
          </a:xfrm>
          <a:prstGeom prst="rect">
            <a:avLst/>
          </a:prstGeom>
        </p:spPr>
        <p:txBody>
          <a:bodyPr wrap="square">
            <a:spAutoFit/>
          </a:bodyPr>
          <a:lstStyle/>
          <a:p>
            <a:pPr algn="just"/>
            <a:r>
              <a:rPr lang="ru-RU" sz="2000">
                <a:latin typeface="Times New Roman" panose="02020603050405020304" pitchFamily="18" charset="0"/>
                <a:cs typeface="Times New Roman" panose="02020603050405020304" pitchFamily="18" charset="0"/>
              </a:rPr>
              <a:t>Частые персонажи удмуртских сказок и героического эпоса - Батыры. Батыр - это богатырь, силач. Одной рукой способны батыры сровнять гору с землёй. С вершины одной горы до вершины другой перебрасывают батыры тяжёлые железные гири и брёвна. Стрелы, выпущенные из их луков, врезаясь в землю, образуют холмы. Голос батыра сотрясает всё вокруг, содрогается земля, падают деревья. Жизнь богатырей-батыров ничем не отличалась от жизни обычных людей. Они также занимались охотой, рыболовством, земледелием. Батыры помогали удмуртам защищать родную землю от врагов.</a:t>
            </a:r>
          </a:p>
        </p:txBody>
      </p:sp>
      <p:sp>
        <p:nvSpPr>
          <p:cNvPr id="6" name="TextBox 5"/>
          <p:cNvSpPr txBox="1"/>
          <p:nvPr/>
        </p:nvSpPr>
        <p:spPr>
          <a:xfrm>
            <a:off x="759283" y="891753"/>
            <a:ext cx="6048672" cy="461665"/>
          </a:xfrm>
          <a:prstGeom prst="rect">
            <a:avLst/>
          </a:prstGeom>
          <a:noFill/>
        </p:spPr>
        <p:txBody>
          <a:bodyPr wrap="square" rtlCol="0">
            <a:spAutoFit/>
          </a:bodyPr>
          <a:lstStyle/>
          <a:p>
            <a:pPr algn="ctr"/>
            <a:r>
              <a:rPr lang="ru-RU" sz="2400" b="1">
                <a:latin typeface="Roboto"/>
              </a:rPr>
              <a:t>Богатырь (Батыр)</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l="5426" t="11905" r="5423" b="18947"/>
          <a:stretch>
            <a:fillRect/>
          </a:stretch>
        </p:blipFill>
        <p:spPr bwMode="auto">
          <a:xfrm>
            <a:off x="635524" y="5842206"/>
            <a:ext cx="6277857" cy="340465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Рисунок 3"/>
          <p:cNvPicPr>
            <a:picLocks noChangeAspect="1"/>
          </p:cNvPicPr>
          <p:nvPr/>
        </p:nvPicPr>
        <p:blipFill>
          <a:blip r:embed="rId2"/>
          <a:stretch>
            <a:fillRect/>
          </a:stretch>
        </p:blipFill>
        <p:spPr>
          <a:xfrm>
            <a:off x="0" y="0"/>
            <a:ext cx="7559695" cy="10803048"/>
          </a:xfrm>
          <a:prstGeom prst="rect">
            <a:avLst/>
          </a:prstGeom>
        </p:spPr>
      </p:pic>
      <p:sp>
        <p:nvSpPr>
          <p:cNvPr id="3" name="Прямоугольник 2"/>
          <p:cNvSpPr/>
          <p:nvPr/>
        </p:nvSpPr>
        <p:spPr>
          <a:xfrm>
            <a:off x="618580" y="1344135"/>
            <a:ext cx="6120680" cy="4401205"/>
          </a:xfrm>
          <a:prstGeom prst="rect">
            <a:avLst/>
          </a:prstGeom>
        </p:spPr>
        <p:txBody>
          <a:bodyPr wrap="square">
            <a:spAutoFit/>
          </a:bodyPr>
          <a:lstStyle/>
          <a:p>
            <a:pPr algn="just"/>
            <a:r>
              <a:rPr lang="ru-RU" sz="2000" err="1">
                <a:latin typeface="Times New Roman" panose="02020603050405020304" pitchFamily="18" charset="0"/>
                <a:cs typeface="Times New Roman" panose="02020603050405020304" pitchFamily="18" charset="0"/>
              </a:rPr>
              <a:t>Нюлэсмурт — хозяин леса. Иногда его называли Быдзым нюня — «Великий дед, отец. Нюлэсмурт — хозяин зверей (в частности, он распоряжается, где какому медведю лежать в берлоге), к нему обращаются охотники за помощью и содействием в охоте, от Нюлэсмурта же зависело и благополучие, иногда он был даже как-то связан с умершими предками. Дорогой Нюлэсмурта называли завалы леса, где прошёл ураган, смерч, именно поэтому иногда Нюлэсмурта считали и божеством ветра. Между Нюлэсмуртами и Вумуртами происходили ожесточённые битвы; считалось, что они обычно случались в полдень, поэтому люди опасались купаться, входить в это время в реку.</a:t>
            </a:r>
          </a:p>
        </p:txBody>
      </p:sp>
      <p:sp>
        <p:nvSpPr>
          <p:cNvPr id="7" name="TextBox 6"/>
          <p:cNvSpPr txBox="1"/>
          <p:nvPr/>
        </p:nvSpPr>
        <p:spPr>
          <a:xfrm>
            <a:off x="1152339" y="703667"/>
            <a:ext cx="5053163" cy="523220"/>
          </a:xfrm>
          <a:prstGeom prst="rect">
            <a:avLst/>
          </a:prstGeom>
          <a:noFill/>
        </p:spPr>
        <p:txBody>
          <a:bodyPr wrap="square" rtlCol="0">
            <a:spAutoFit/>
          </a:bodyPr>
          <a:lstStyle/>
          <a:p>
            <a:r>
              <a:rPr lang="ru-RU" sz="2800" b="1">
                <a:latin typeface="Roboto"/>
              </a:rPr>
              <a:t>Хозяин леса (Нюлэсмурт)</a:t>
            </a:r>
          </a:p>
        </p:txBody>
      </p:sp>
      <p:pic>
        <p:nvPicPr>
          <p:cNvPr id="8" name="Рисунок 7"/>
          <p:cNvPicPr>
            <a:picLocks noChangeAspect="1"/>
          </p:cNvPicPr>
          <p:nvPr/>
        </p:nvPicPr>
        <p:blipFill>
          <a:blip r:embed="rId3"/>
          <a:stretch>
            <a:fillRect/>
          </a:stretch>
        </p:blipFill>
        <p:spPr>
          <a:xfrm>
            <a:off x="1152339" y="6000840"/>
            <a:ext cx="5328592" cy="354129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Рисунок 4"/>
          <p:cNvPicPr>
            <a:picLocks noChangeAspect="1"/>
          </p:cNvPicPr>
          <p:nvPr/>
        </p:nvPicPr>
        <p:blipFill>
          <a:blip r:embed="rId2"/>
          <a:stretch>
            <a:fillRect/>
          </a:stretch>
        </p:blipFill>
        <p:spPr>
          <a:xfrm>
            <a:off x="783" y="-849"/>
            <a:ext cx="7559695" cy="10803048"/>
          </a:xfrm>
          <a:prstGeom prst="rect">
            <a:avLst/>
          </a:prstGeom>
        </p:spPr>
      </p:pic>
      <p:sp>
        <p:nvSpPr>
          <p:cNvPr id="3" name="Прямоугольник 2"/>
          <p:cNvSpPr/>
          <p:nvPr/>
        </p:nvSpPr>
        <p:spPr>
          <a:xfrm>
            <a:off x="763123" y="610374"/>
            <a:ext cx="6048672" cy="3877985"/>
          </a:xfrm>
          <a:prstGeom prst="rect">
            <a:avLst/>
          </a:prstGeom>
        </p:spPr>
        <p:txBody>
          <a:bodyPr wrap="square">
            <a:spAutoFit/>
          </a:bodyPr>
          <a:lstStyle/>
          <a:p>
            <a:pPr algn="ctr"/>
            <a:r>
              <a:rPr lang="ru-RU" sz="2800" b="1">
                <a:latin typeface="Times New Roman" panose="02020603050405020304" pitchFamily="18" charset="0"/>
                <a:cs typeface="Times New Roman" panose="02020603050405020304" pitchFamily="18" charset="0"/>
              </a:rPr>
              <a:t>Домовой человек (Коркамурт)</a:t>
            </a:r>
          </a:p>
          <a:p>
            <a:pPr algn="just"/>
            <a:endParaRPr lang="ru-RU">
              <a:latin typeface="Times New Roman" panose="02020603050405020304" pitchFamily="18" charset="0"/>
              <a:cs typeface="Times New Roman" panose="02020603050405020304" pitchFamily="18" charset="0"/>
            </a:endParaRPr>
          </a:p>
          <a:p>
            <a:pPr algn="just"/>
            <a:r>
              <a:rPr lang="ru-RU" sz="2000" err="1">
                <a:latin typeface="Times New Roman" panose="02020603050405020304" pitchFamily="18" charset="0"/>
                <a:cs typeface="Times New Roman" panose="02020603050405020304" pitchFamily="18" charset="0"/>
              </a:rPr>
              <a:t>Коркамурт (удм. — домовой человек) — домовой в традиционных верованиях удмуртов. По внешности коркамурт похож на пожилого человека в тулупе, вывернутом шерстью наружу. Существуют былички, рассказывающие о том, как в темноте человеком был пойман коркамурт, а после зажжения света оказывалось, что человек держит в руках рукав шубы. В этой связи существует поверье: если увидеть коркамурта на свету, то он должен будет выполнять все просьбы поймавшего его человека.</a:t>
            </a:r>
          </a:p>
        </p:txBody>
      </p:sp>
      <p:pic>
        <p:nvPicPr>
          <p:cNvPr id="4" name="Рисунок 3"/>
          <p:cNvPicPr>
            <a:picLocks noChangeAspect="1"/>
          </p:cNvPicPr>
          <p:nvPr/>
        </p:nvPicPr>
        <p:blipFill>
          <a:blip r:embed="rId3"/>
          <a:stretch>
            <a:fillRect/>
          </a:stretch>
        </p:blipFill>
        <p:spPr>
          <a:xfrm>
            <a:off x="612279" y="5040635"/>
            <a:ext cx="6350361" cy="396044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stretch>
            <a:fillRect/>
          </a:stretch>
        </p:blipFill>
        <p:spPr>
          <a:xfrm>
            <a:off x="0" y="-1698"/>
            <a:ext cx="7559695" cy="10803048"/>
          </a:xfrm>
          <a:prstGeom prst="rect">
            <a:avLst/>
          </a:prstGeom>
        </p:spPr>
      </p:pic>
      <p:sp>
        <p:nvSpPr>
          <p:cNvPr id="3" name="Прямоугольник 2"/>
          <p:cNvSpPr/>
          <p:nvPr/>
        </p:nvSpPr>
        <p:spPr>
          <a:xfrm>
            <a:off x="748146" y="2624933"/>
            <a:ext cx="5818910" cy="5632311"/>
          </a:xfrm>
          <a:prstGeom prst="rect">
            <a:avLst/>
          </a:prstGeom>
        </p:spPr>
        <p:txBody>
          <a:bodyPr wrap="square">
            <a:spAutoFit/>
          </a:bodyPr>
          <a:lstStyle/>
          <a:p>
            <a:r>
              <a:rPr lang="ru-RU" sz="2400">
                <a:solidFill>
                  <a:srgbClr val="333333"/>
                </a:solidFill>
                <a:latin typeface="Times New Roman" panose="02020603050405020304" pitchFamily="18" charset="0"/>
                <a:cs typeface="Times New Roman" panose="02020603050405020304" pitchFamily="18" charset="0"/>
              </a:rPr>
              <a:t>В темном лесе есть избушка </a:t>
            </a:r>
            <a:r>
              <a:rPr lang="ru-RU" sz="2400" i="1">
                <a:solidFill>
                  <a:srgbClr val="333333"/>
                </a:solidFill>
                <a:latin typeface="Times New Roman" panose="02020603050405020304" pitchFamily="18" charset="0"/>
                <a:cs typeface="Times New Roman" panose="02020603050405020304" pitchFamily="18" charset="0"/>
              </a:rPr>
              <a:t>(руки над головой в виде крыши)</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Стоит задом наперед </a:t>
            </a:r>
            <a:r>
              <a:rPr lang="ru-RU" sz="2400" i="1">
                <a:solidFill>
                  <a:srgbClr val="333333"/>
                </a:solidFill>
                <a:latin typeface="Times New Roman" panose="02020603050405020304" pitchFamily="18" charset="0"/>
                <a:cs typeface="Times New Roman" panose="02020603050405020304" pitchFamily="18" charset="0"/>
              </a:rPr>
              <a:t>(повороты головы в одну, в другую сторону)</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В той избушке есть старушка </a:t>
            </a:r>
            <a:r>
              <a:rPr lang="ru-RU" sz="2400" i="1">
                <a:solidFill>
                  <a:srgbClr val="333333"/>
                </a:solidFill>
                <a:latin typeface="Times New Roman" panose="02020603050405020304" pitchFamily="18" charset="0"/>
                <a:cs typeface="Times New Roman" panose="02020603050405020304" pitchFamily="18" charset="0"/>
              </a:rPr>
              <a:t>(грозят пальцами обеих рук)</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Бабушка Яга живет </a:t>
            </a:r>
            <a:r>
              <a:rPr lang="ru-RU" sz="2400" i="1">
                <a:solidFill>
                  <a:srgbClr val="333333"/>
                </a:solidFill>
                <a:latin typeface="Times New Roman" panose="02020603050405020304" pitchFamily="18" charset="0"/>
                <a:cs typeface="Times New Roman" panose="02020603050405020304" pitchFamily="18" charset="0"/>
              </a:rPr>
              <a:t>(руками обхватывают голову и качают ей из стороны в сторону)</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Нос крючком </a:t>
            </a:r>
            <a:r>
              <a:rPr lang="ru-RU" sz="2400" i="1">
                <a:solidFill>
                  <a:srgbClr val="333333"/>
                </a:solidFill>
                <a:latin typeface="Times New Roman" panose="02020603050405020304" pitchFamily="18" charset="0"/>
                <a:cs typeface="Times New Roman" panose="02020603050405020304" pitchFamily="18" charset="0"/>
              </a:rPr>
              <a:t>(имитируют нос)</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Глаза большие </a:t>
            </a:r>
            <a:r>
              <a:rPr lang="ru-RU" sz="2400" i="1">
                <a:solidFill>
                  <a:srgbClr val="333333"/>
                </a:solidFill>
                <a:latin typeface="Times New Roman" panose="02020603050405020304" pitchFamily="18" charset="0"/>
                <a:cs typeface="Times New Roman" panose="02020603050405020304" pitchFamily="18" charset="0"/>
              </a:rPr>
              <a:t>(кулачки в виде бинокля)</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Словно угольки горят </a:t>
            </a:r>
            <a:r>
              <a:rPr lang="ru-RU" sz="2400" i="1">
                <a:solidFill>
                  <a:srgbClr val="333333"/>
                </a:solidFill>
                <a:latin typeface="Times New Roman" panose="02020603050405020304" pitchFamily="18" charset="0"/>
                <a:cs typeface="Times New Roman" panose="02020603050405020304" pitchFamily="18" charset="0"/>
              </a:rPr>
              <a:t>(покачивают головой)</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Ух, сердитая какая! </a:t>
            </a:r>
            <a:r>
              <a:rPr lang="ru-RU" sz="2400" i="1">
                <a:solidFill>
                  <a:srgbClr val="333333"/>
                </a:solidFill>
                <a:latin typeface="Times New Roman" panose="02020603050405020304" pitchFamily="18" charset="0"/>
                <a:cs typeface="Times New Roman" panose="02020603050405020304" pitchFamily="18" charset="0"/>
              </a:rPr>
              <a:t>(покачивают головой из стороны в сторону)</a:t>
            </a:r>
            <a:endParaRPr lang="ru-RU" sz="2000">
              <a:solidFill>
                <a:srgbClr val="000000"/>
              </a:solidFill>
              <a:latin typeface="Times New Roman" panose="02020603050405020304" pitchFamily="18" charset="0"/>
              <a:cs typeface="Times New Roman" panose="02020603050405020304" pitchFamily="18" charset="0"/>
            </a:endParaRPr>
          </a:p>
          <a:p>
            <a:r>
              <a:rPr lang="ru-RU" sz="2400">
                <a:solidFill>
                  <a:srgbClr val="333333"/>
                </a:solidFill>
                <a:latin typeface="Times New Roman" panose="02020603050405020304" pitchFamily="18" charset="0"/>
                <a:cs typeface="Times New Roman" panose="02020603050405020304" pitchFamily="18" charset="0"/>
              </a:rPr>
              <a:t>Дыбом волосы стоят. </a:t>
            </a:r>
            <a:r>
              <a:rPr lang="ru-RU" sz="2400" i="1">
                <a:solidFill>
                  <a:srgbClr val="333333"/>
                </a:solidFill>
                <a:latin typeface="Times New Roman" panose="02020603050405020304" pitchFamily="18" charset="0"/>
                <a:cs typeface="Times New Roman" panose="02020603050405020304" pitchFamily="18" charset="0"/>
              </a:rPr>
              <a:t>(руки тянут вверх)</a:t>
            </a:r>
            <a:endParaRPr lang="ru-RU" b="0" i="0">
              <a:solidFill>
                <a:srgbClr val="000000"/>
              </a:solidFill>
              <a:effectLst/>
              <a:latin typeface="Times New Roman" panose="02020603050405020304" pitchFamily="18" charset="0"/>
              <a:cs typeface="Times New Roman" panose="02020603050405020304" pitchFamily="18" charset="0"/>
            </a:endParaRPr>
          </a:p>
        </p:txBody>
      </p:sp>
      <p:sp>
        <p:nvSpPr>
          <p:cNvPr id="4" name="TextBox 3"/>
          <p:cNvSpPr txBox="1"/>
          <p:nvPr/>
        </p:nvSpPr>
        <p:spPr>
          <a:xfrm>
            <a:off x="2010424" y="1448790"/>
            <a:ext cx="3538846" cy="954107"/>
          </a:xfrm>
          <a:prstGeom prst="rect">
            <a:avLst/>
          </a:prstGeom>
          <a:noFill/>
        </p:spPr>
        <p:txBody>
          <a:bodyPr wrap="square" rtlCol="0">
            <a:spAutoFit/>
          </a:bodyPr>
          <a:lstStyle/>
          <a:p>
            <a:pPr algn="ctr"/>
            <a:r>
              <a:rPr lang="ru-RU" sz="2800" b="1">
                <a:latin typeface="Times New Roman" panose="02020603050405020304" pitchFamily="18" charset="0"/>
                <a:cs typeface="Times New Roman" panose="02020603050405020304" pitchFamily="18" charset="0"/>
              </a:rPr>
              <a:t>Пальчиковая игра</a:t>
            </a:r>
          </a:p>
          <a:p>
            <a:pPr algn="ctr"/>
            <a:r>
              <a:rPr lang="ru-RU" sz="2800" b="1">
                <a:latin typeface="Times New Roman" panose="02020603050405020304" pitchFamily="18" charset="0"/>
                <a:cs typeface="Times New Roman" panose="02020603050405020304" pitchFamily="18" charset="0"/>
              </a:rPr>
              <a:t>«Баба Яга»</a:t>
            </a: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alpha val="1000"/>
          </a:schemeClr>
        </a:solidFill>
        <a:effectLst/>
      </p:bgPr>
    </p:bg>
    <p:spTree>
      <p:nvGrpSpPr>
        <p:cNvPr id="1" name=""/>
        <p:cNvGrpSpPr/>
        <p:nvPr/>
      </p:nvGrpSpPr>
      <p:grpSpPr>
        <a:xfrm>
          <a:off x="0" y="0"/>
          <a:ext cx="0" cy="0"/>
        </a:xfrm>
      </p:grpSpPr>
      <p:pic>
        <p:nvPicPr>
          <p:cNvPr id="24" name="Рисунок 23"/>
          <p:cNvPicPr>
            <a:picLocks noChangeAspect="1"/>
          </p:cNvPicPr>
          <p:nvPr/>
        </p:nvPicPr>
        <p:blipFill>
          <a:blip r:embed="rId2"/>
          <a:stretch>
            <a:fillRect/>
          </a:stretch>
        </p:blipFill>
        <p:spPr>
          <a:xfrm>
            <a:off x="-2" y="2268"/>
            <a:ext cx="7561263" cy="10805289"/>
          </a:xfrm>
          <a:prstGeom prst="rect">
            <a:avLst/>
          </a:prstGeom>
        </p:spPr>
      </p:pic>
      <p:pic>
        <p:nvPicPr>
          <p:cNvPr id="14" name="Рисунок 13"/>
          <p:cNvPicPr>
            <a:picLocks noChangeAspect="1"/>
          </p:cNvPicPr>
          <p:nvPr/>
        </p:nvPicPr>
        <p:blipFill>
          <a:blip r:embed="rId3"/>
          <a:srcRect l="5488" r="42565"/>
          <a:stretch>
            <a:fillRect/>
          </a:stretch>
        </p:blipFill>
        <p:spPr>
          <a:xfrm>
            <a:off x="4073549" y="7721437"/>
            <a:ext cx="2114980" cy="1815138"/>
          </a:xfrm>
          <a:prstGeom prst="rect">
            <a:avLst/>
          </a:prstGeom>
        </p:spPr>
      </p:pic>
      <p:pic>
        <p:nvPicPr>
          <p:cNvPr id="3" name="Рисунок 2"/>
          <p:cNvPicPr>
            <a:picLocks noChangeAspect="1"/>
          </p:cNvPicPr>
          <p:nvPr/>
        </p:nvPicPr>
        <p:blipFill>
          <a:blip r:embed="rId4"/>
          <a:stretch>
            <a:fillRect/>
          </a:stretch>
        </p:blipFill>
        <p:spPr>
          <a:xfrm>
            <a:off x="1863780" y="3881075"/>
            <a:ext cx="4986038" cy="3529938"/>
          </a:xfrm>
          <a:prstGeom prst="rect">
            <a:avLst/>
          </a:prstGeom>
        </p:spPr>
      </p:pic>
      <p:pic>
        <p:nvPicPr>
          <p:cNvPr id="5" name="Рисунок 4"/>
          <p:cNvPicPr>
            <a:picLocks noChangeAspect="1"/>
          </p:cNvPicPr>
          <p:nvPr/>
        </p:nvPicPr>
        <p:blipFill>
          <a:blip r:embed="rId5"/>
          <a:stretch>
            <a:fillRect/>
          </a:stretch>
        </p:blipFill>
        <p:spPr>
          <a:xfrm>
            <a:off x="1206559" y="2133863"/>
            <a:ext cx="1882465" cy="1882465"/>
          </a:xfrm>
          <a:prstGeom prst="rect">
            <a:avLst/>
          </a:prstGeom>
        </p:spPr>
      </p:pic>
      <p:pic>
        <p:nvPicPr>
          <p:cNvPr id="6" name="Рисунок 5"/>
          <p:cNvPicPr>
            <a:picLocks noChangeAspect="1"/>
          </p:cNvPicPr>
          <p:nvPr/>
        </p:nvPicPr>
        <p:blipFill>
          <a:blip r:embed="rId6"/>
          <a:stretch>
            <a:fillRect/>
          </a:stretch>
        </p:blipFill>
        <p:spPr>
          <a:xfrm>
            <a:off x="1987211" y="7572890"/>
            <a:ext cx="1410593" cy="1499634"/>
          </a:xfrm>
          <a:prstGeom prst="rect">
            <a:avLst/>
          </a:prstGeom>
        </p:spPr>
      </p:pic>
      <p:sp>
        <p:nvSpPr>
          <p:cNvPr id="13" name="Прямоугольник 12"/>
          <p:cNvSpPr/>
          <p:nvPr/>
        </p:nvSpPr>
        <p:spPr>
          <a:xfrm>
            <a:off x="5220293" y="4107086"/>
            <a:ext cx="1565991" cy="46166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ru-RU" sz="2400">
                <a:latin typeface="Times New Roman" panose="02020603050405020304" pitchFamily="18" charset="0"/>
                <a:cs typeface="Times New Roman" panose="02020603050405020304" pitchFamily="18" charset="0"/>
              </a:rPr>
              <a:t>Яблоко</a:t>
            </a:r>
          </a:p>
        </p:txBody>
      </p:sp>
      <p:sp>
        <p:nvSpPr>
          <p:cNvPr id="16" name="TextBox 15"/>
          <p:cNvSpPr txBox="1"/>
          <p:nvPr/>
        </p:nvSpPr>
        <p:spPr>
          <a:xfrm>
            <a:off x="1039425" y="4181928"/>
            <a:ext cx="1240701"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400">
                <a:latin typeface="Times New Roman" panose="02020603050405020304" pitchFamily="18" charset="0"/>
                <a:cs typeface="Times New Roman" panose="02020603050405020304" pitchFamily="18" charset="0"/>
              </a:rPr>
              <a:t>Мет</a:t>
            </a:r>
            <a:r>
              <a:rPr lang="ru-RU" sz="2400">
                <a:solidFill>
                  <a:schemeClr val="tx1"/>
                </a:solidFill>
                <a:latin typeface="Times New Roman" panose="02020603050405020304" pitchFamily="18" charset="0"/>
                <a:cs typeface="Times New Roman" panose="02020603050405020304" pitchFamily="18" charset="0"/>
              </a:rPr>
              <a:t>л</a:t>
            </a:r>
            <a:r>
              <a:rPr lang="ru-RU" sz="2400">
                <a:latin typeface="Times New Roman" panose="02020603050405020304" pitchFamily="18" charset="0"/>
                <a:cs typeface="Times New Roman" panose="02020603050405020304" pitchFamily="18" charset="0"/>
              </a:rPr>
              <a:t>а</a:t>
            </a:r>
          </a:p>
        </p:txBody>
      </p:sp>
      <p:sp>
        <p:nvSpPr>
          <p:cNvPr id="17" name="TextBox 16"/>
          <p:cNvSpPr txBox="1"/>
          <p:nvPr/>
        </p:nvSpPr>
        <p:spPr>
          <a:xfrm>
            <a:off x="4545560" y="9122189"/>
            <a:ext cx="2304258"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400">
                <a:latin typeface="Times New Roman" panose="02020603050405020304" pitchFamily="18" charset="0"/>
                <a:cs typeface="Times New Roman" panose="02020603050405020304" pitchFamily="18" charset="0"/>
              </a:rPr>
              <a:t>Клубок</a:t>
            </a:r>
          </a:p>
        </p:txBody>
      </p:sp>
      <p:sp>
        <p:nvSpPr>
          <p:cNvPr id="18" name="TextBox 17"/>
          <p:cNvSpPr txBox="1"/>
          <p:nvPr/>
        </p:nvSpPr>
        <p:spPr>
          <a:xfrm>
            <a:off x="800940" y="9106497"/>
            <a:ext cx="1346852"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400">
                <a:latin typeface="Times New Roman" panose="02020603050405020304" pitchFamily="18" charset="0"/>
                <a:cs typeface="Times New Roman" panose="02020603050405020304" pitchFamily="18" charset="0"/>
              </a:rPr>
              <a:t>Котёл</a:t>
            </a:r>
          </a:p>
        </p:txBody>
      </p:sp>
      <p:sp>
        <p:nvSpPr>
          <p:cNvPr id="19" name="TextBox 18"/>
          <p:cNvSpPr txBox="1"/>
          <p:nvPr/>
        </p:nvSpPr>
        <p:spPr>
          <a:xfrm>
            <a:off x="907091" y="6709806"/>
            <a:ext cx="1080120"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400">
                <a:latin typeface="Times New Roman" panose="02020603050405020304" pitchFamily="18" charset="0"/>
                <a:cs typeface="Times New Roman" panose="02020603050405020304" pitchFamily="18" charset="0"/>
              </a:rPr>
              <a:t>Ларец</a:t>
            </a:r>
          </a:p>
        </p:txBody>
      </p:sp>
      <p:sp>
        <p:nvSpPr>
          <p:cNvPr id="20" name="TextBox 19"/>
          <p:cNvSpPr txBox="1"/>
          <p:nvPr/>
        </p:nvSpPr>
        <p:spPr>
          <a:xfrm>
            <a:off x="5046946" y="6955378"/>
            <a:ext cx="1304185"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400">
                <a:latin typeface="Times New Roman" panose="02020603050405020304" pitchFamily="18" charset="0"/>
                <a:cs typeface="Times New Roman" panose="02020603050405020304" pitchFamily="18" charset="0"/>
              </a:rPr>
              <a:t>Ложка</a:t>
            </a:r>
          </a:p>
        </p:txBody>
      </p:sp>
      <p:pic>
        <p:nvPicPr>
          <p:cNvPr id="7" name="Рисунок 6"/>
          <p:cNvPicPr>
            <a:picLocks noChangeAspect="1"/>
          </p:cNvPicPr>
          <p:nvPr/>
        </p:nvPicPr>
        <p:blipFill>
          <a:blip r:embed="rId7"/>
          <a:srcRect t="6838" b="15240"/>
          <a:stretch>
            <a:fillRect/>
          </a:stretch>
        </p:blipFill>
        <p:spPr>
          <a:xfrm>
            <a:off x="701440" y="4947560"/>
            <a:ext cx="1899569" cy="1600199"/>
          </a:xfrm>
          <a:prstGeom prst="rect">
            <a:avLst/>
          </a:prstGeom>
        </p:spPr>
      </p:pic>
      <p:pic>
        <p:nvPicPr>
          <p:cNvPr id="12" name="Рисунок 11"/>
          <p:cNvPicPr>
            <a:picLocks noChangeAspect="1"/>
          </p:cNvPicPr>
          <p:nvPr/>
        </p:nvPicPr>
        <p:blipFill>
          <a:blip r:embed="rId8"/>
          <a:srcRect t="5660" b="10963"/>
          <a:stretch>
            <a:fillRect/>
          </a:stretch>
        </p:blipFill>
        <p:spPr>
          <a:xfrm rot="5400000">
            <a:off x="5271568" y="5082529"/>
            <a:ext cx="1762248" cy="1492310"/>
          </a:xfrm>
          <a:prstGeom prst="rect">
            <a:avLst/>
          </a:prstGeom>
        </p:spPr>
      </p:pic>
      <p:pic>
        <p:nvPicPr>
          <p:cNvPr id="33" name="Рисунок 32"/>
          <p:cNvPicPr>
            <a:picLocks noChangeAspect="1"/>
          </p:cNvPicPr>
          <p:nvPr/>
        </p:nvPicPr>
        <p:blipFill>
          <a:blip r:embed="rId9"/>
          <a:stretch>
            <a:fillRect/>
          </a:stretch>
        </p:blipFill>
        <p:spPr>
          <a:xfrm>
            <a:off x="4483825" y="2212208"/>
            <a:ext cx="1668867" cy="1668867"/>
          </a:xfrm>
          <a:prstGeom prst="rect">
            <a:avLst/>
          </a:prstGeom>
        </p:spPr>
      </p:pic>
      <p:sp>
        <p:nvSpPr>
          <p:cNvPr id="4" name="TextBox 3"/>
          <p:cNvSpPr txBox="1"/>
          <p:nvPr/>
        </p:nvSpPr>
        <p:spPr>
          <a:xfrm>
            <a:off x="718544" y="1179756"/>
            <a:ext cx="6293759" cy="954107"/>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800">
                <a:latin typeface="Times New Roman" panose="02020603050405020304" pitchFamily="18" charset="0"/>
                <a:cs typeface="Times New Roman" panose="02020603050405020304" pitchFamily="18" charset="0"/>
              </a:rPr>
              <a:t>У Бабы Яги в избушке…</a:t>
            </a:r>
          </a:p>
          <a:p>
            <a:pPr algn="ctr"/>
            <a:r>
              <a:rPr lang="ru-RU" sz="2800">
                <a:latin typeface="Times New Roman" panose="02020603050405020304" pitchFamily="18" charset="0"/>
                <a:cs typeface="Times New Roman" panose="02020603050405020304" pitchFamily="18" charset="0"/>
              </a:rPr>
              <a:t>(автоматизация</a:t>
            </a:r>
            <a:r>
              <a:rPr lang="en-US" sz="2800">
                <a:latin typeface="Times New Roman" panose="02020603050405020304" pitchFamily="18" charset="0"/>
                <a:cs typeface="Times New Roman" panose="02020603050405020304" pitchFamily="18" charset="0"/>
              </a:rPr>
              <a:t>{</a:t>
            </a:r>
            <a:r>
              <a:rPr lang="ru-RU" sz="2800">
                <a:latin typeface="Times New Roman" panose="02020603050405020304" pitchFamily="18" charset="0"/>
                <a:cs typeface="Times New Roman" panose="02020603050405020304" pitchFamily="18" charset="0"/>
              </a:rPr>
              <a:t>Л</a:t>
            </a:r>
            <a:r>
              <a:rPr lang="en-US" sz="2800">
                <a:latin typeface="Times New Roman" panose="02020603050405020304" pitchFamily="18" charset="0"/>
                <a:cs typeface="Times New Roman" panose="02020603050405020304" pitchFamily="18" charset="0"/>
              </a:rPr>
              <a:t>}</a:t>
            </a:r>
            <a:r>
              <a:rPr lang="ru-RU" sz="2800">
                <a:latin typeface="Times New Roman" panose="02020603050405020304" pitchFamily="18" charset="0"/>
                <a:cs typeface="Times New Roman" panose="02020603050405020304" pitchFamily="18" charset="0"/>
              </a:rPr>
              <a:t> в предложениях )</a:t>
            </a: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8" name="Рисунок 17"/>
          <p:cNvPicPr>
            <a:picLocks noChangeAspect="1"/>
          </p:cNvPicPr>
          <p:nvPr/>
        </p:nvPicPr>
        <p:blipFill>
          <a:blip r:embed="rId2"/>
          <a:stretch>
            <a:fillRect/>
          </a:stretch>
        </p:blipFill>
        <p:spPr>
          <a:xfrm>
            <a:off x="4091384" y="5977012"/>
            <a:ext cx="2337779" cy="978945"/>
          </a:xfrm>
          <a:prstGeom prst="rect">
            <a:avLst/>
          </a:prstGeom>
        </p:spPr>
      </p:pic>
      <p:pic>
        <p:nvPicPr>
          <p:cNvPr id="17" name="Рисунок 16"/>
          <p:cNvPicPr>
            <a:picLocks noChangeAspect="1"/>
          </p:cNvPicPr>
          <p:nvPr/>
        </p:nvPicPr>
        <p:blipFill>
          <a:blip r:embed="rId3"/>
          <a:stretch>
            <a:fillRect/>
          </a:stretch>
        </p:blipFill>
        <p:spPr>
          <a:xfrm>
            <a:off x="3072530" y="2568066"/>
            <a:ext cx="2061630" cy="1555278"/>
          </a:xfrm>
          <a:prstGeom prst="rect">
            <a:avLst/>
          </a:prstGeom>
        </p:spPr>
      </p:pic>
      <p:pic>
        <p:nvPicPr>
          <p:cNvPr id="16" name="Рисунок 15"/>
          <p:cNvPicPr>
            <a:picLocks noChangeAspect="1"/>
          </p:cNvPicPr>
          <p:nvPr/>
        </p:nvPicPr>
        <p:blipFill>
          <a:blip r:embed="rId4"/>
          <a:stretch>
            <a:fillRect/>
          </a:stretch>
        </p:blipFill>
        <p:spPr>
          <a:xfrm>
            <a:off x="971340" y="2692652"/>
            <a:ext cx="1771882" cy="1575006"/>
          </a:xfrm>
          <a:prstGeom prst="rect">
            <a:avLst/>
          </a:prstGeom>
        </p:spPr>
      </p:pic>
      <p:pic>
        <p:nvPicPr>
          <p:cNvPr id="2" name="Рисунок 1"/>
          <p:cNvPicPr>
            <a:picLocks noChangeAspect="1"/>
          </p:cNvPicPr>
          <p:nvPr/>
        </p:nvPicPr>
        <p:blipFill>
          <a:blip r:embed="rId5"/>
          <a:stretch>
            <a:fillRect/>
          </a:stretch>
        </p:blipFill>
        <p:spPr>
          <a:xfrm>
            <a:off x="0" y="-92427"/>
            <a:ext cx="7559695" cy="10803048"/>
          </a:xfrm>
          <a:prstGeom prst="rect">
            <a:avLst/>
          </a:prstGeom>
        </p:spPr>
      </p:pic>
      <p:sp>
        <p:nvSpPr>
          <p:cNvPr id="3" name="TextBox 2"/>
          <p:cNvSpPr txBox="1"/>
          <p:nvPr/>
        </p:nvSpPr>
        <p:spPr>
          <a:xfrm>
            <a:off x="720290" y="1368227"/>
            <a:ext cx="6120680" cy="954107"/>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800">
                <a:latin typeface="Times New Roman" panose="02020603050405020304" pitchFamily="18" charset="0"/>
                <a:cs typeface="Times New Roman" panose="02020603050405020304" pitchFamily="18" charset="0"/>
              </a:rPr>
              <a:t>Автоматизация </a:t>
            </a:r>
            <a:r>
              <a:rPr lang="en-US" sz="2800">
                <a:latin typeface="Times New Roman" panose="02020603050405020304" pitchFamily="18" charset="0"/>
                <a:cs typeface="Times New Roman" panose="02020603050405020304" pitchFamily="18" charset="0"/>
              </a:rPr>
              <a:t>{</a:t>
            </a:r>
            <a:r>
              <a:rPr lang="ru-RU" sz="2800">
                <a:latin typeface="Times New Roman" panose="02020603050405020304" pitchFamily="18" charset="0"/>
                <a:cs typeface="Times New Roman" panose="02020603050405020304" pitchFamily="18" charset="0"/>
              </a:rPr>
              <a:t>С</a:t>
            </a:r>
            <a:r>
              <a:rPr lang="en-US" sz="2800">
                <a:latin typeface="Times New Roman" panose="02020603050405020304" pitchFamily="18" charset="0"/>
                <a:cs typeface="Times New Roman" panose="02020603050405020304" pitchFamily="18" charset="0"/>
              </a:rPr>
              <a:t>}</a:t>
            </a:r>
            <a:r>
              <a:rPr lang="ru-RU" sz="2800">
                <a:latin typeface="Times New Roman" panose="02020603050405020304" pitchFamily="18" charset="0"/>
                <a:cs typeface="Times New Roman" panose="02020603050405020304" pitchFamily="18" charset="0"/>
              </a:rPr>
              <a:t>.</a:t>
            </a:r>
          </a:p>
          <a:p>
            <a:pPr algn="ctr"/>
            <a:r>
              <a:rPr lang="ru-RU" sz="2800">
                <a:latin typeface="Times New Roman" panose="02020603050405020304" pitchFamily="18" charset="0"/>
                <a:cs typeface="Times New Roman" panose="02020603050405020304" pitchFamily="18" charset="0"/>
              </a:rPr>
              <a:t> Назови слова. Обведи круг.</a:t>
            </a:r>
          </a:p>
        </p:txBody>
      </p:sp>
      <p:pic>
        <p:nvPicPr>
          <p:cNvPr id="6" name="Рисунок 5"/>
          <p:cNvPicPr>
            <a:picLocks noChangeAspect="1"/>
          </p:cNvPicPr>
          <p:nvPr/>
        </p:nvPicPr>
        <p:blipFill>
          <a:blip r:embed="rId6"/>
          <a:stretch>
            <a:fillRect/>
          </a:stretch>
        </p:blipFill>
        <p:spPr>
          <a:xfrm>
            <a:off x="5167830" y="3785097"/>
            <a:ext cx="1638300" cy="1524000"/>
          </a:xfrm>
          <a:prstGeom prst="rect">
            <a:avLst/>
          </a:prstGeom>
        </p:spPr>
      </p:pic>
      <p:pic>
        <p:nvPicPr>
          <p:cNvPr id="9" name="Рисунок 8"/>
          <p:cNvPicPr>
            <a:picLocks noChangeAspect="1"/>
          </p:cNvPicPr>
          <p:nvPr/>
        </p:nvPicPr>
        <p:blipFill>
          <a:blip r:embed="rId7"/>
          <a:srcRect t="16532"/>
          <a:stretch>
            <a:fillRect/>
          </a:stretch>
        </p:blipFill>
        <p:spPr>
          <a:xfrm>
            <a:off x="658638" y="7106501"/>
            <a:ext cx="1971675" cy="2544096"/>
          </a:xfrm>
          <a:prstGeom prst="rect">
            <a:avLst/>
          </a:prstGeom>
        </p:spPr>
      </p:pic>
      <p:pic>
        <p:nvPicPr>
          <p:cNvPr id="8" name="Рисунок 7"/>
          <p:cNvPicPr>
            <a:picLocks noChangeAspect="1"/>
          </p:cNvPicPr>
          <p:nvPr/>
        </p:nvPicPr>
        <p:blipFill>
          <a:blip r:embed="rId8"/>
          <a:stretch>
            <a:fillRect/>
          </a:stretch>
        </p:blipFill>
        <p:spPr>
          <a:xfrm>
            <a:off x="2014340" y="5923848"/>
            <a:ext cx="1821755" cy="1315940"/>
          </a:xfrm>
          <a:prstGeom prst="rect">
            <a:avLst/>
          </a:prstGeom>
        </p:spPr>
      </p:pic>
      <p:sp>
        <p:nvSpPr>
          <p:cNvPr id="10" name="Овал 9"/>
          <p:cNvSpPr/>
          <p:nvPr/>
        </p:nvSpPr>
        <p:spPr>
          <a:xfrm>
            <a:off x="1857281" y="5448755"/>
            <a:ext cx="2042439" cy="2131385"/>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noFill/>
            </a:endParaRPr>
          </a:p>
        </p:txBody>
      </p:sp>
      <p:sp>
        <p:nvSpPr>
          <p:cNvPr id="11" name="Овал 10"/>
          <p:cNvSpPr/>
          <p:nvPr/>
        </p:nvSpPr>
        <p:spPr>
          <a:xfrm>
            <a:off x="793673" y="2467666"/>
            <a:ext cx="2042439" cy="1937497"/>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noFill/>
            </a:endParaRPr>
          </a:p>
        </p:txBody>
      </p:sp>
      <p:sp>
        <p:nvSpPr>
          <p:cNvPr id="12" name="Овал 11"/>
          <p:cNvSpPr/>
          <p:nvPr/>
        </p:nvSpPr>
        <p:spPr>
          <a:xfrm>
            <a:off x="3043174" y="2437562"/>
            <a:ext cx="2042439" cy="1937497"/>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noFill/>
            </a:endParaRPr>
          </a:p>
        </p:txBody>
      </p:sp>
      <p:sp>
        <p:nvSpPr>
          <p:cNvPr id="13" name="Овал 12"/>
          <p:cNvSpPr/>
          <p:nvPr/>
        </p:nvSpPr>
        <p:spPr>
          <a:xfrm>
            <a:off x="4908031" y="3471666"/>
            <a:ext cx="2042439" cy="1937497"/>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noFill/>
            </a:endParaRPr>
          </a:p>
        </p:txBody>
      </p:sp>
      <p:sp>
        <p:nvSpPr>
          <p:cNvPr id="14" name="Овал 13"/>
          <p:cNvSpPr/>
          <p:nvPr/>
        </p:nvSpPr>
        <p:spPr>
          <a:xfrm>
            <a:off x="4075621" y="5395785"/>
            <a:ext cx="2369306" cy="2021114"/>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noFill/>
            </a:endParaRPr>
          </a:p>
        </p:txBody>
      </p:sp>
      <p:sp>
        <p:nvSpPr>
          <p:cNvPr id="15" name="Овал 14"/>
          <p:cNvSpPr/>
          <p:nvPr/>
        </p:nvSpPr>
        <p:spPr>
          <a:xfrm>
            <a:off x="526648" y="7236881"/>
            <a:ext cx="2309464" cy="2181801"/>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noFill/>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stretch>
            <a:fillRect/>
          </a:stretch>
        </p:blipFill>
        <p:spPr>
          <a:xfrm>
            <a:off x="-107801" y="-143941"/>
            <a:ext cx="7810996" cy="11162165"/>
          </a:xfrm>
          <a:prstGeom prst="rect">
            <a:avLst/>
          </a:prstGeom>
        </p:spPr>
      </p:pic>
      <p:pic>
        <p:nvPicPr>
          <p:cNvPr id="3" name="Рисунок 2"/>
          <p:cNvPicPr>
            <a:picLocks noChangeAspect="1"/>
          </p:cNvPicPr>
          <p:nvPr/>
        </p:nvPicPr>
        <p:blipFill>
          <a:blip r:embed="rId3"/>
          <a:stretch>
            <a:fillRect/>
          </a:stretch>
        </p:blipFill>
        <p:spPr>
          <a:xfrm>
            <a:off x="685249" y="1617478"/>
            <a:ext cx="3023374" cy="2001527"/>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4" name="Рисунок 3"/>
          <p:cNvPicPr>
            <a:picLocks noChangeAspect="1"/>
          </p:cNvPicPr>
          <p:nvPr/>
        </p:nvPicPr>
        <p:blipFill>
          <a:blip r:embed="rId4"/>
          <a:srcRect l="12201" r="12201"/>
          <a:stretch>
            <a:fillRect/>
          </a:stretch>
        </p:blipFill>
        <p:spPr>
          <a:xfrm>
            <a:off x="4026039" y="1617477"/>
            <a:ext cx="2858356" cy="2001527"/>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5" name="Рисунок 4"/>
          <p:cNvPicPr>
            <a:picLocks noChangeAspect="1"/>
          </p:cNvPicPr>
          <p:nvPr/>
        </p:nvPicPr>
        <p:blipFill>
          <a:blip r:embed="rId5"/>
          <a:srcRect l="7529" t="10357" r="8686" b="12411"/>
          <a:stretch>
            <a:fillRect/>
          </a:stretch>
        </p:blipFill>
        <p:spPr>
          <a:xfrm>
            <a:off x="694289" y="3825313"/>
            <a:ext cx="3014334" cy="1874729"/>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6" name="Рисунок 5"/>
          <p:cNvPicPr>
            <a:picLocks noChangeAspect="1"/>
          </p:cNvPicPr>
          <p:nvPr/>
        </p:nvPicPr>
        <p:blipFill>
          <a:blip r:embed="rId6"/>
          <a:stretch>
            <a:fillRect/>
          </a:stretch>
        </p:blipFill>
        <p:spPr>
          <a:xfrm>
            <a:off x="694289" y="5927136"/>
            <a:ext cx="3014334" cy="2027364"/>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8" name="Рисунок 7"/>
          <p:cNvPicPr>
            <a:picLocks noChangeAspect="1"/>
          </p:cNvPicPr>
          <p:nvPr/>
        </p:nvPicPr>
        <p:blipFill>
          <a:blip r:embed="rId7"/>
          <a:stretch>
            <a:fillRect/>
          </a:stretch>
        </p:blipFill>
        <p:spPr>
          <a:xfrm>
            <a:off x="4026039" y="3847341"/>
            <a:ext cx="2858356" cy="1852701"/>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9" name="Рисунок 8"/>
          <p:cNvPicPr>
            <a:picLocks noChangeAspect="1"/>
          </p:cNvPicPr>
          <p:nvPr/>
        </p:nvPicPr>
        <p:blipFill>
          <a:blip r:embed="rId8"/>
          <a:stretch>
            <a:fillRect/>
          </a:stretch>
        </p:blipFill>
        <p:spPr>
          <a:xfrm>
            <a:off x="3942485" y="5895812"/>
            <a:ext cx="2941910" cy="2051848"/>
          </a:xfrm>
          <a:prstGeom prst="rect">
            <a:avLst/>
          </a:prstGeom>
          <a:ln w="76200">
            <a:solidFill>
              <a:schemeClr val="accent2"/>
            </a:solidFill>
          </a:ln>
        </p:spPr>
      </p:pic>
      <p:pic>
        <p:nvPicPr>
          <p:cNvPr id="10" name="Рисунок 9"/>
          <p:cNvPicPr>
            <a:picLocks noChangeAspect="1"/>
          </p:cNvPicPr>
          <p:nvPr/>
        </p:nvPicPr>
        <p:blipFill>
          <a:blip r:embed="rId9"/>
          <a:stretch>
            <a:fillRect/>
          </a:stretch>
        </p:blipFill>
        <p:spPr>
          <a:xfrm>
            <a:off x="3942485" y="8143431"/>
            <a:ext cx="2941910" cy="1783748"/>
          </a:xfrm>
          <a:prstGeom prst="rect">
            <a:avLst/>
          </a:prstGeom>
          <a:ln w="76200">
            <a:solidFill>
              <a:schemeClr val="accent2"/>
            </a:solidFill>
          </a:ln>
        </p:spPr>
      </p:pic>
      <p:pic>
        <p:nvPicPr>
          <p:cNvPr id="11" name="Рисунок 10"/>
          <p:cNvPicPr>
            <a:picLocks noChangeAspect="1"/>
          </p:cNvPicPr>
          <p:nvPr/>
        </p:nvPicPr>
        <p:blipFill>
          <a:blip r:embed="rId10"/>
          <a:stretch>
            <a:fillRect/>
          </a:stretch>
        </p:blipFill>
        <p:spPr>
          <a:xfrm>
            <a:off x="685249" y="8195278"/>
            <a:ext cx="3023374" cy="1731900"/>
          </a:xfrm>
          <a:prstGeom prst="rect">
            <a:avLst/>
          </a:prstGeom>
          <a:solidFill>
            <a:srgbClr val="FFFFFF">
              <a:shade val="85000"/>
            </a:srgbClr>
          </a:solidFill>
          <a:ln w="88900" cap="sq">
            <a:solidFill>
              <a:schemeClr val="accent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TextBox 12"/>
          <p:cNvSpPr txBox="1"/>
          <p:nvPr/>
        </p:nvSpPr>
        <p:spPr>
          <a:xfrm>
            <a:off x="694289" y="935509"/>
            <a:ext cx="6104498"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800">
                <a:latin typeface="Times New Roman" panose="02020603050405020304" pitchFamily="18" charset="0"/>
                <a:cs typeface="Times New Roman" panose="02020603050405020304" pitchFamily="18" charset="0"/>
              </a:rPr>
              <a:t>Составление связного рассказа</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stretch>
            <a:fillRect/>
          </a:stretch>
        </p:blipFill>
        <p:spPr>
          <a:xfrm>
            <a:off x="-107801" y="-143941"/>
            <a:ext cx="7810996" cy="11162165"/>
          </a:xfrm>
          <a:prstGeom prst="rect">
            <a:avLst/>
          </a:prstGeom>
        </p:spPr>
      </p:pic>
      <p:pic>
        <p:nvPicPr>
          <p:cNvPr id="3" name="Рисунок 2"/>
          <p:cNvPicPr>
            <a:picLocks noChangeAspect="1"/>
          </p:cNvPicPr>
          <p:nvPr/>
        </p:nvPicPr>
        <p:blipFill>
          <a:blip r:embed="rId3"/>
          <a:stretch>
            <a:fillRect/>
          </a:stretch>
        </p:blipFill>
        <p:spPr>
          <a:xfrm>
            <a:off x="685249" y="1617478"/>
            <a:ext cx="3023374" cy="2001527"/>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4" name="Рисунок 3"/>
          <p:cNvPicPr>
            <a:picLocks noChangeAspect="1"/>
          </p:cNvPicPr>
          <p:nvPr/>
        </p:nvPicPr>
        <p:blipFill>
          <a:blip r:embed="rId4"/>
          <a:srcRect l="12201" r="12201"/>
          <a:stretch>
            <a:fillRect/>
          </a:stretch>
        </p:blipFill>
        <p:spPr>
          <a:xfrm>
            <a:off x="4026039" y="1617477"/>
            <a:ext cx="2858356" cy="2001527"/>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5" name="Рисунок 4"/>
          <p:cNvPicPr>
            <a:picLocks noChangeAspect="1"/>
          </p:cNvPicPr>
          <p:nvPr/>
        </p:nvPicPr>
        <p:blipFill>
          <a:blip r:embed="rId5"/>
          <a:srcRect l="7529" t="10357" r="8686" b="12411"/>
          <a:stretch>
            <a:fillRect/>
          </a:stretch>
        </p:blipFill>
        <p:spPr>
          <a:xfrm>
            <a:off x="694289" y="3825313"/>
            <a:ext cx="3014334" cy="1874729"/>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6" name="Рисунок 5"/>
          <p:cNvPicPr>
            <a:picLocks noChangeAspect="1"/>
          </p:cNvPicPr>
          <p:nvPr/>
        </p:nvPicPr>
        <p:blipFill>
          <a:blip r:embed="rId6"/>
          <a:stretch>
            <a:fillRect/>
          </a:stretch>
        </p:blipFill>
        <p:spPr>
          <a:xfrm>
            <a:off x="694289" y="5927136"/>
            <a:ext cx="3014334" cy="2027364"/>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8" name="Рисунок 7"/>
          <p:cNvPicPr>
            <a:picLocks noChangeAspect="1"/>
          </p:cNvPicPr>
          <p:nvPr/>
        </p:nvPicPr>
        <p:blipFill>
          <a:blip r:embed="rId7"/>
          <a:stretch>
            <a:fillRect/>
          </a:stretch>
        </p:blipFill>
        <p:spPr>
          <a:xfrm>
            <a:off x="4026039" y="3847341"/>
            <a:ext cx="2858356" cy="1852701"/>
          </a:xfrm>
          <a:prstGeom prst="rect">
            <a:avLst/>
          </a:prstGeom>
          <a:ln w="76200"/>
        </p:spPr>
        <p:style>
          <a:lnRef idx="1">
            <a:schemeClr val="accent2"/>
          </a:lnRef>
          <a:fillRef idx="2">
            <a:schemeClr val="accent2"/>
          </a:fillRef>
          <a:effectRef idx="1">
            <a:schemeClr val="accent2"/>
          </a:effectRef>
          <a:fontRef idx="minor">
            <a:schemeClr val="dk1"/>
          </a:fontRef>
        </p:style>
      </p:pic>
      <p:pic>
        <p:nvPicPr>
          <p:cNvPr id="9" name="Рисунок 8"/>
          <p:cNvPicPr>
            <a:picLocks noChangeAspect="1"/>
          </p:cNvPicPr>
          <p:nvPr/>
        </p:nvPicPr>
        <p:blipFill>
          <a:blip r:embed="rId8"/>
          <a:stretch>
            <a:fillRect/>
          </a:stretch>
        </p:blipFill>
        <p:spPr>
          <a:xfrm>
            <a:off x="3942485" y="5895812"/>
            <a:ext cx="2941910" cy="2051848"/>
          </a:xfrm>
          <a:prstGeom prst="rect">
            <a:avLst/>
          </a:prstGeom>
          <a:ln w="76200">
            <a:solidFill>
              <a:schemeClr val="accent2"/>
            </a:solidFill>
          </a:ln>
        </p:spPr>
      </p:pic>
      <p:pic>
        <p:nvPicPr>
          <p:cNvPr id="10" name="Рисунок 9"/>
          <p:cNvPicPr>
            <a:picLocks noChangeAspect="1"/>
          </p:cNvPicPr>
          <p:nvPr/>
        </p:nvPicPr>
        <p:blipFill>
          <a:blip r:embed="rId9"/>
          <a:stretch>
            <a:fillRect/>
          </a:stretch>
        </p:blipFill>
        <p:spPr>
          <a:xfrm>
            <a:off x="3942485" y="8143431"/>
            <a:ext cx="2941910" cy="1783748"/>
          </a:xfrm>
          <a:prstGeom prst="rect">
            <a:avLst/>
          </a:prstGeom>
          <a:ln w="76200">
            <a:solidFill>
              <a:schemeClr val="accent2"/>
            </a:solidFill>
          </a:ln>
        </p:spPr>
      </p:pic>
      <p:pic>
        <p:nvPicPr>
          <p:cNvPr id="11" name="Рисунок 10"/>
          <p:cNvPicPr>
            <a:picLocks noChangeAspect="1"/>
          </p:cNvPicPr>
          <p:nvPr/>
        </p:nvPicPr>
        <p:blipFill>
          <a:blip r:embed="rId10"/>
          <a:stretch>
            <a:fillRect/>
          </a:stretch>
        </p:blipFill>
        <p:spPr>
          <a:xfrm>
            <a:off x="685249" y="8195278"/>
            <a:ext cx="3023374" cy="1731900"/>
          </a:xfrm>
          <a:prstGeom prst="rect">
            <a:avLst/>
          </a:prstGeom>
          <a:solidFill>
            <a:srgbClr val="FFFFFF">
              <a:shade val="85000"/>
            </a:srgbClr>
          </a:solidFill>
          <a:ln w="88900" cap="sq">
            <a:solidFill>
              <a:schemeClr val="accent2"/>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TextBox 12"/>
          <p:cNvSpPr txBox="1"/>
          <p:nvPr/>
        </p:nvSpPr>
        <p:spPr>
          <a:xfrm>
            <a:off x="694289" y="935509"/>
            <a:ext cx="6104498" cy="52322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ru-RU" sz="2800">
                <a:latin typeface="Times New Roman" panose="02020603050405020304" pitchFamily="18" charset="0"/>
                <a:cs typeface="Times New Roman" panose="02020603050405020304" pitchFamily="18" charset="0"/>
              </a:rPr>
              <a:t>Составление связного рассказа</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stretch>
            <a:fillRect/>
          </a:stretch>
        </p:blipFill>
        <p:spPr>
          <a:xfrm>
            <a:off x="783" y="0"/>
            <a:ext cx="7559695" cy="10803048"/>
          </a:xfrm>
          <a:prstGeom prst="rect">
            <a:avLst/>
          </a:prstGeom>
        </p:spPr>
      </p:pic>
      <p:pic>
        <p:nvPicPr>
          <p:cNvPr id="3" name="Рисунок 2"/>
          <p:cNvPicPr>
            <a:picLocks noChangeAspect="1"/>
          </p:cNvPicPr>
          <p:nvPr/>
        </p:nvPicPr>
        <p:blipFill>
          <a:blip r:embed="rId3"/>
          <a:stretch>
            <a:fillRect/>
          </a:stretch>
        </p:blipFill>
        <p:spPr>
          <a:xfrm>
            <a:off x="3978537" y="4127473"/>
            <a:ext cx="2726434" cy="2754192"/>
          </a:xfrm>
          <a:prstGeom prst="rect">
            <a:avLst/>
          </a:prstGeom>
          <a:solidFill>
            <a:srgbClr val="FFFFFF">
              <a:shade val="85000"/>
            </a:srgbClr>
          </a:solidFill>
          <a:ln w="88900" cap="sq">
            <a:solidFill>
              <a:schemeClr val="accent2">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p:cNvPicPr>
            <a:picLocks noChangeAspect="1"/>
          </p:cNvPicPr>
          <p:nvPr/>
        </p:nvPicPr>
        <p:blipFill>
          <a:blip r:embed="rId4">
            <a:extLst>
              <a:ext uri="{BEBA8EAE-BF5A-486C-A8C5-ECC9F3942E4B}">
                <a14:imgProps xmlns:a14="http://schemas.microsoft.com/office/drawing/2010/main">
                  <a14:imgLayer r:embed="rId5">
                    <a14:imgEffect>
                      <a14:artisticChalkSketch/>
                    </a14:imgEffect>
                  </a14:imgLayer>
                </a14:imgProps>
              </a:ext>
            </a:extLst>
          </a:blip>
          <a:stretch>
            <a:fillRect/>
          </a:stretch>
        </p:blipFill>
        <p:spPr>
          <a:xfrm>
            <a:off x="978105" y="1402640"/>
            <a:ext cx="2529945" cy="2557856"/>
          </a:xfrm>
          <a:prstGeom prst="rect">
            <a:avLst/>
          </a:prstGeom>
          <a:solidFill>
            <a:srgbClr val="FFFFFF">
              <a:shade val="85000"/>
            </a:srgbClr>
          </a:solidFill>
          <a:ln w="88900" cap="sq">
            <a:solidFill>
              <a:schemeClr val="accent2">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a:picLocks noChangeAspect="1"/>
          </p:cNvPicPr>
          <p:nvPr/>
        </p:nvPicPr>
        <p:blipFill>
          <a:blip r:embed="rId6"/>
          <a:stretch>
            <a:fillRect/>
          </a:stretch>
        </p:blipFill>
        <p:spPr>
          <a:xfrm rot="5400000">
            <a:off x="4122145" y="7006376"/>
            <a:ext cx="2406722" cy="2660955"/>
          </a:xfrm>
          <a:prstGeom prst="rect">
            <a:avLst/>
          </a:prstGeom>
          <a:solidFill>
            <a:srgbClr val="FFFFFF">
              <a:shade val="85000"/>
            </a:srgbClr>
          </a:solidFill>
          <a:ln w="88900" cap="sq">
            <a:solidFill>
              <a:schemeClr val="accent2">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a:picLocks noChangeAspect="1"/>
          </p:cNvPicPr>
          <p:nvPr/>
        </p:nvPicPr>
        <p:blipFill>
          <a:blip r:embed="rId7">
            <a:extLst>
              <a:ext uri="{BEBA8EAE-BF5A-486C-A8C5-ECC9F3942E4B}">
                <a14:imgProps xmlns:a14="http://schemas.microsoft.com/office/drawing/2010/main">
                  <a14:imgLayer r:embed="rId8">
                    <a14:imgEffect>
                      <a14:artisticChalkSketch/>
                    </a14:imgEffect>
                  </a14:imgLayer>
                </a14:imgProps>
              </a:ext>
            </a:extLst>
          </a:blip>
          <a:stretch>
            <a:fillRect/>
          </a:stretch>
        </p:blipFill>
        <p:spPr>
          <a:xfrm>
            <a:off x="927455" y="4330753"/>
            <a:ext cx="2685667" cy="2347633"/>
          </a:xfrm>
          <a:prstGeom prst="rect">
            <a:avLst/>
          </a:prstGeom>
          <a:solidFill>
            <a:srgbClr val="FFFFFF">
              <a:shade val="85000"/>
            </a:srgbClr>
          </a:solidFill>
          <a:ln w="88900" cap="sq">
            <a:solidFill>
              <a:schemeClr val="accent2">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p:cNvPicPr>
            <a:picLocks noChangeAspect="1"/>
          </p:cNvPicPr>
          <p:nvPr/>
        </p:nvPicPr>
        <p:blipFill>
          <a:blip r:embed="rId9"/>
          <a:stretch>
            <a:fillRect/>
          </a:stretch>
        </p:blipFill>
        <p:spPr>
          <a:xfrm rot="5400000">
            <a:off x="4048489" y="1275417"/>
            <a:ext cx="2521553" cy="2776001"/>
          </a:xfrm>
          <a:prstGeom prst="rect">
            <a:avLst/>
          </a:prstGeom>
          <a:solidFill>
            <a:srgbClr val="FFFFFF">
              <a:shade val="85000"/>
            </a:srgbClr>
          </a:solidFill>
          <a:ln w="88900" cap="sq">
            <a:solidFill>
              <a:schemeClr val="accent2">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p:cNvPicPr>
            <a:picLocks noChangeAspect="1"/>
          </p:cNvPicPr>
          <p:nvPr/>
        </p:nvPicPr>
        <p:blipFill>
          <a:blip r:embed="rId10">
            <a:extLst>
              <a:ext uri="{BEBA8EAE-BF5A-486C-A8C5-ECC9F3942E4B}">
                <a14:imgProps xmlns:a14="http://schemas.microsoft.com/office/drawing/2010/main">
                  <a14:imgLayer r:embed="rId11">
                    <a14:imgEffect>
                      <a14:artisticChalkSketch/>
                    </a14:imgEffect>
                  </a14:imgLayer>
                </a14:imgProps>
              </a:ext>
            </a:extLst>
          </a:blip>
          <a:stretch>
            <a:fillRect/>
          </a:stretch>
        </p:blipFill>
        <p:spPr>
          <a:xfrm>
            <a:off x="910902" y="6935191"/>
            <a:ext cx="2702220" cy="2500131"/>
          </a:xfrm>
          <a:prstGeom prst="rect">
            <a:avLst/>
          </a:prstGeom>
          <a:solidFill>
            <a:srgbClr val="FFFFFF">
              <a:shade val="85000"/>
            </a:srgbClr>
          </a:solidFill>
          <a:ln w="88900" cap="sq">
            <a:solidFill>
              <a:schemeClr val="accent2">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stretch>
            <a:fillRect/>
          </a:stretch>
        </p:blipFill>
        <p:spPr>
          <a:xfrm>
            <a:off x="1568" y="0"/>
            <a:ext cx="7559695" cy="10803048"/>
          </a:xfrm>
          <a:prstGeom prst="rect">
            <a:avLst/>
          </a:prstGeom>
        </p:spPr>
      </p:pic>
      <p:pic>
        <p:nvPicPr>
          <p:cNvPr id="3" name="Рисунок 2"/>
          <p:cNvPicPr>
            <a:picLocks noChangeAspect="1"/>
          </p:cNvPicPr>
          <p:nvPr/>
        </p:nvPicPr>
        <p:blipFill>
          <a:blip r:embed="rId3"/>
          <a:srcRect l="5409" t="3277" r="5937" b="3776"/>
          <a:stretch>
            <a:fillRect/>
          </a:stretch>
        </p:blipFill>
        <p:spPr>
          <a:xfrm>
            <a:off x="593766" y="1092530"/>
            <a:ext cx="6400800" cy="8621486"/>
          </a:xfrm>
          <a:prstGeom prst="rect">
            <a:avLst/>
          </a:prstGeom>
        </p:spPr>
      </p:pic>
      <p:cxnSp>
        <p:nvCxnSpPr>
          <p:cNvPr id="5" name="Прямая соединительная линия 4"/>
          <p:cNvCxnSpPr/>
          <p:nvPr/>
        </p:nvCxnSpPr>
        <p:spPr>
          <a:xfrm>
            <a:off x="1874684" y="1080655"/>
            <a:ext cx="11875" cy="8633361"/>
          </a:xfrm>
          <a:prstGeom prst="line">
            <a:avLst/>
          </a:prstGeom>
        </p:spPr>
        <p:style>
          <a:lnRef idx="3">
            <a:schemeClr val="dk1"/>
          </a:lnRef>
          <a:fillRef idx="0">
            <a:schemeClr val="dk1"/>
          </a:fillRef>
          <a:effectRef idx="2">
            <a:schemeClr val="dk1"/>
          </a:effectRef>
          <a:fontRef idx="minor">
            <a:schemeClr val="tx1"/>
          </a:fontRef>
        </p:style>
      </p:cxnSp>
      <p:pic>
        <p:nvPicPr>
          <p:cNvPr id="6" name="Рисунок 5"/>
          <p:cNvPicPr>
            <a:picLocks noChangeAspect="1"/>
          </p:cNvPicPr>
          <p:nvPr/>
        </p:nvPicPr>
        <p:blipFill>
          <a:blip r:embed="rId4"/>
          <a:stretch>
            <a:fillRect/>
          </a:stretch>
        </p:blipFill>
        <p:spPr>
          <a:xfrm>
            <a:off x="3559189" y="1080655"/>
            <a:ext cx="134124" cy="8736325"/>
          </a:xfrm>
          <a:prstGeom prst="rect">
            <a:avLst/>
          </a:prstGeom>
        </p:spPr>
      </p:pic>
      <p:pic>
        <p:nvPicPr>
          <p:cNvPr id="7" name="Рисунок 6"/>
          <p:cNvPicPr>
            <a:picLocks noChangeAspect="1"/>
          </p:cNvPicPr>
          <p:nvPr/>
        </p:nvPicPr>
        <p:blipFill>
          <a:blip r:embed="rId4"/>
          <a:stretch>
            <a:fillRect/>
          </a:stretch>
        </p:blipFill>
        <p:spPr>
          <a:xfrm>
            <a:off x="5354067" y="1092530"/>
            <a:ext cx="134124" cy="8736325"/>
          </a:xfrm>
          <a:prstGeom prst="rect">
            <a:avLst/>
          </a:prstGeom>
        </p:spPr>
      </p:pic>
      <p:cxnSp>
        <p:nvCxnSpPr>
          <p:cNvPr id="9" name="Прямая соединительная линия 8"/>
          <p:cNvCxnSpPr/>
          <p:nvPr/>
        </p:nvCxnSpPr>
        <p:spPr>
          <a:xfrm>
            <a:off x="697962" y="3610137"/>
            <a:ext cx="6400800" cy="11876"/>
          </a:xfrm>
          <a:prstGeom prst="line">
            <a:avLst/>
          </a:prstGeom>
        </p:spPr>
        <p:style>
          <a:lnRef idx="3">
            <a:schemeClr val="dk1"/>
          </a:lnRef>
          <a:fillRef idx="0">
            <a:schemeClr val="dk1"/>
          </a:fillRef>
          <a:effectRef idx="2">
            <a:schemeClr val="dk1"/>
          </a:effectRef>
          <a:fontRef idx="minor">
            <a:schemeClr val="tx1"/>
          </a:fontRef>
        </p:style>
      </p:cxnSp>
      <p:pic>
        <p:nvPicPr>
          <p:cNvPr id="11" name="Рисунок 10"/>
          <p:cNvPicPr>
            <a:picLocks noChangeAspect="1"/>
          </p:cNvPicPr>
          <p:nvPr/>
        </p:nvPicPr>
        <p:blipFill>
          <a:blip r:embed="rId5"/>
          <a:stretch>
            <a:fillRect/>
          </a:stretch>
        </p:blipFill>
        <p:spPr>
          <a:xfrm>
            <a:off x="593766" y="7255902"/>
            <a:ext cx="6504996" cy="134124"/>
          </a:xfrm>
          <a:prstGeom prst="rect">
            <a:avLst/>
          </a:prstGeom>
        </p:spPr>
      </p:pic>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stretch>
            <a:fillRect/>
          </a:stretch>
        </p:blipFill>
        <p:spPr>
          <a:xfrm>
            <a:off x="1568" y="0"/>
            <a:ext cx="7559695" cy="10803048"/>
          </a:xfrm>
          <a:prstGeom prst="rect">
            <a:avLst/>
          </a:prstGeom>
        </p:spPr>
      </p:pic>
      <p:pic>
        <p:nvPicPr>
          <p:cNvPr id="3" name="Рисунок 2"/>
          <p:cNvPicPr>
            <a:picLocks noChangeAspect="1"/>
          </p:cNvPicPr>
          <p:nvPr/>
        </p:nvPicPr>
        <p:blipFill>
          <a:blip r:embed="rId3">
            <a:duotone>
              <a:prstClr val="black"/>
              <a:srgbClr val="D9C3A5">
                <a:tint val="50000"/>
                <a:satMod val="180000"/>
              </a:srgbClr>
            </a:duotone>
          </a:blip>
          <a:srcRect l="5409" t="3277" r="5937" b="3776"/>
          <a:stretch>
            <a:fillRect/>
          </a:stretch>
        </p:blipFill>
        <p:spPr>
          <a:xfrm>
            <a:off x="593766" y="1092530"/>
            <a:ext cx="6400800" cy="8621486"/>
          </a:xfrm>
          <a:prstGeom prst="rect">
            <a:avLst/>
          </a:prstGeom>
        </p:spPr>
      </p:pic>
      <p:cxnSp>
        <p:nvCxnSpPr>
          <p:cNvPr id="5" name="Прямая соединительная линия 4"/>
          <p:cNvCxnSpPr/>
          <p:nvPr/>
        </p:nvCxnSpPr>
        <p:spPr>
          <a:xfrm>
            <a:off x="1874684" y="1080655"/>
            <a:ext cx="11875" cy="8633361"/>
          </a:xfrm>
          <a:prstGeom prst="line">
            <a:avLst/>
          </a:prstGeom>
        </p:spPr>
        <p:style>
          <a:lnRef idx="3">
            <a:schemeClr val="dk1"/>
          </a:lnRef>
          <a:fillRef idx="0">
            <a:schemeClr val="dk1"/>
          </a:fillRef>
          <a:effectRef idx="2">
            <a:schemeClr val="dk1"/>
          </a:effectRef>
          <a:fontRef idx="minor">
            <a:schemeClr val="tx1"/>
          </a:fontRef>
        </p:style>
      </p:cxnSp>
      <p:pic>
        <p:nvPicPr>
          <p:cNvPr id="6" name="Рисунок 5"/>
          <p:cNvPicPr>
            <a:picLocks noChangeAspect="1"/>
          </p:cNvPicPr>
          <p:nvPr/>
        </p:nvPicPr>
        <p:blipFill>
          <a:blip r:embed="rId4"/>
          <a:stretch>
            <a:fillRect/>
          </a:stretch>
        </p:blipFill>
        <p:spPr>
          <a:xfrm>
            <a:off x="3559189" y="1080655"/>
            <a:ext cx="134124" cy="8736325"/>
          </a:xfrm>
          <a:prstGeom prst="rect">
            <a:avLst/>
          </a:prstGeom>
        </p:spPr>
      </p:pic>
      <p:pic>
        <p:nvPicPr>
          <p:cNvPr id="7" name="Рисунок 6"/>
          <p:cNvPicPr>
            <a:picLocks noChangeAspect="1"/>
          </p:cNvPicPr>
          <p:nvPr/>
        </p:nvPicPr>
        <p:blipFill>
          <a:blip r:embed="rId4"/>
          <a:stretch>
            <a:fillRect/>
          </a:stretch>
        </p:blipFill>
        <p:spPr>
          <a:xfrm>
            <a:off x="5354067" y="1092530"/>
            <a:ext cx="134124" cy="8736325"/>
          </a:xfrm>
          <a:prstGeom prst="rect">
            <a:avLst/>
          </a:prstGeom>
        </p:spPr>
      </p:pic>
      <p:cxnSp>
        <p:nvCxnSpPr>
          <p:cNvPr id="9" name="Прямая соединительная линия 8"/>
          <p:cNvCxnSpPr/>
          <p:nvPr/>
        </p:nvCxnSpPr>
        <p:spPr>
          <a:xfrm>
            <a:off x="697962" y="3610137"/>
            <a:ext cx="6400800" cy="11876"/>
          </a:xfrm>
          <a:prstGeom prst="line">
            <a:avLst/>
          </a:prstGeom>
        </p:spPr>
        <p:style>
          <a:lnRef idx="3">
            <a:schemeClr val="dk1"/>
          </a:lnRef>
          <a:fillRef idx="0">
            <a:schemeClr val="dk1"/>
          </a:fillRef>
          <a:effectRef idx="2">
            <a:schemeClr val="dk1"/>
          </a:effectRef>
          <a:fontRef idx="minor">
            <a:schemeClr val="tx1"/>
          </a:fontRef>
        </p:style>
      </p:cxnSp>
      <p:pic>
        <p:nvPicPr>
          <p:cNvPr id="11" name="Рисунок 10"/>
          <p:cNvPicPr>
            <a:picLocks noChangeAspect="1"/>
          </p:cNvPicPr>
          <p:nvPr/>
        </p:nvPicPr>
        <p:blipFill>
          <a:blip r:embed="rId5"/>
          <a:stretch>
            <a:fillRect/>
          </a:stretch>
        </p:blipFill>
        <p:spPr>
          <a:xfrm>
            <a:off x="593766" y="7255902"/>
            <a:ext cx="6504996" cy="134124"/>
          </a:xfrm>
          <a:prstGeom prst="rect">
            <a:avLst/>
          </a:prstGeom>
        </p:spPr>
      </p:pic>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Рисунок 1"/>
          <p:cNvPicPr>
            <a:picLocks noChangeAspect="1"/>
          </p:cNvPicPr>
          <p:nvPr/>
        </p:nvPicPr>
        <p:blipFill>
          <a:blip r:embed="rId2"/>
          <a:stretch>
            <a:fillRect/>
          </a:stretch>
        </p:blipFill>
        <p:spPr>
          <a:xfrm>
            <a:off x="1568" y="-1698"/>
            <a:ext cx="7559695" cy="10803048"/>
          </a:xfrm>
          <a:prstGeom prst="rect">
            <a:avLst/>
          </a:prstGeom>
        </p:spPr>
      </p:pic>
      <p:pic>
        <p:nvPicPr>
          <p:cNvPr id="5" name="Рисунок 4"/>
          <p:cNvPicPr>
            <a:picLocks noChangeAspect="1"/>
          </p:cNvPicPr>
          <p:nvPr/>
        </p:nvPicPr>
        <p:blipFill>
          <a:blip r:embed="rId3"/>
          <a:stretch>
            <a:fillRect/>
          </a:stretch>
        </p:blipFill>
        <p:spPr>
          <a:xfrm>
            <a:off x="825279" y="2793361"/>
            <a:ext cx="1763542" cy="15211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p:cNvSpPr txBox="1"/>
          <p:nvPr/>
        </p:nvSpPr>
        <p:spPr>
          <a:xfrm>
            <a:off x="699768" y="1230618"/>
            <a:ext cx="6163293" cy="1436914"/>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endParaRPr lang="ru-RU"/>
          </a:p>
        </p:txBody>
      </p:sp>
      <p:sp>
        <p:nvSpPr>
          <p:cNvPr id="7" name="TextBox 6"/>
          <p:cNvSpPr txBox="1"/>
          <p:nvPr/>
        </p:nvSpPr>
        <p:spPr>
          <a:xfrm>
            <a:off x="536920" y="1282537"/>
            <a:ext cx="6488988" cy="1384995"/>
          </a:xfrm>
          <a:prstGeom prst="rect">
            <a:avLst/>
          </a:prstGeom>
          <a:noFill/>
        </p:spPr>
        <p:txBody>
          <a:bodyPr wrap="square" rtlCol="0">
            <a:spAutoFit/>
          </a:bodyPr>
          <a:lstStyle/>
          <a:p>
            <a:pPr algn="ctr"/>
            <a:r>
              <a:rPr lang="ru-RU"/>
              <a:t> </a:t>
            </a:r>
            <a:r>
              <a:rPr lang="ru-RU" sz="2800">
                <a:latin typeface="Times New Roman" panose="02020603050405020304" pitchFamily="18" charset="0"/>
                <a:cs typeface="Times New Roman" panose="02020603050405020304" pitchFamily="18" charset="0"/>
              </a:rPr>
              <a:t>Составление слова, из изображений животных в одно целое, по первой букве слова.</a:t>
            </a:r>
          </a:p>
        </p:txBody>
      </p:sp>
      <p:pic>
        <p:nvPicPr>
          <p:cNvPr id="8" name="Рисунок 7"/>
          <p:cNvPicPr>
            <a:picLocks noChangeAspect="1"/>
          </p:cNvPicPr>
          <p:nvPr/>
        </p:nvPicPr>
        <p:blipFill>
          <a:blip r:embed="rId4"/>
          <a:stretch>
            <a:fillRect/>
          </a:stretch>
        </p:blipFill>
        <p:spPr>
          <a:xfrm>
            <a:off x="2899643" y="2832403"/>
            <a:ext cx="1763542" cy="15028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a:picLocks noChangeAspect="1"/>
          </p:cNvPicPr>
          <p:nvPr/>
        </p:nvPicPr>
        <p:blipFill>
          <a:blip r:embed="rId5"/>
          <a:stretch>
            <a:fillRect/>
          </a:stretch>
        </p:blipFill>
        <p:spPr>
          <a:xfrm>
            <a:off x="825279" y="4805561"/>
            <a:ext cx="1617232" cy="15714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p:cNvPicPr>
            <a:picLocks noChangeAspect="1"/>
          </p:cNvPicPr>
          <p:nvPr/>
        </p:nvPicPr>
        <p:blipFill>
          <a:blip r:embed="rId6"/>
          <a:stretch>
            <a:fillRect/>
          </a:stretch>
        </p:blipFill>
        <p:spPr>
          <a:xfrm>
            <a:off x="4974007" y="2857536"/>
            <a:ext cx="1794928" cy="14925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p:cNvPicPr>
            <a:picLocks noChangeAspect="1"/>
          </p:cNvPicPr>
          <p:nvPr/>
        </p:nvPicPr>
        <p:blipFill>
          <a:blip r:embed="rId7"/>
          <a:stretch>
            <a:fillRect/>
          </a:stretch>
        </p:blipFill>
        <p:spPr>
          <a:xfrm>
            <a:off x="2899643" y="4997747"/>
            <a:ext cx="1637700" cy="13793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p:cNvPicPr>
            <a:picLocks noChangeAspect="1"/>
          </p:cNvPicPr>
          <p:nvPr/>
        </p:nvPicPr>
        <p:blipFill>
          <a:blip r:embed="rId8"/>
          <a:srcRect l="8448" r="9994"/>
          <a:stretch>
            <a:fillRect/>
          </a:stretch>
        </p:blipFill>
        <p:spPr>
          <a:xfrm>
            <a:off x="4969712" y="4783589"/>
            <a:ext cx="1794929" cy="15714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Рисунок 19"/>
          <p:cNvPicPr>
            <a:picLocks noChangeAspect="1"/>
          </p:cNvPicPr>
          <p:nvPr/>
        </p:nvPicPr>
        <p:blipFill>
          <a:blip r:embed="rId9"/>
          <a:stretch>
            <a:fillRect/>
          </a:stretch>
        </p:blipFill>
        <p:spPr>
          <a:xfrm>
            <a:off x="1519012" y="7049217"/>
            <a:ext cx="4572000" cy="25717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Рисунок 2"/>
          <p:cNvPicPr>
            <a:picLocks noChangeAspect="1"/>
          </p:cNvPicPr>
          <p:nvPr/>
        </p:nvPicPr>
        <p:blipFill>
          <a:blip r:embed="rId2"/>
          <a:stretch>
            <a:fillRect/>
          </a:stretch>
        </p:blipFill>
        <p:spPr>
          <a:xfrm>
            <a:off x="457655" y="604158"/>
            <a:ext cx="476317" cy="674432"/>
          </a:xfrm>
          <a:prstGeom prst="rect">
            <a:avLst/>
          </a:prstGeom>
        </p:spPr>
      </p:pic>
      <p:pic>
        <p:nvPicPr>
          <p:cNvPr id="4" name="Рисунок 3"/>
          <p:cNvPicPr>
            <a:picLocks noChangeAspect="1"/>
          </p:cNvPicPr>
          <p:nvPr/>
        </p:nvPicPr>
        <p:blipFill>
          <a:blip r:embed="rId3"/>
          <a:stretch>
            <a:fillRect/>
          </a:stretch>
        </p:blipFill>
        <p:spPr>
          <a:xfrm>
            <a:off x="1438419" y="687797"/>
            <a:ext cx="568230" cy="625769"/>
          </a:xfrm>
          <a:prstGeom prst="rect">
            <a:avLst/>
          </a:prstGeom>
        </p:spPr>
      </p:pic>
      <p:pic>
        <p:nvPicPr>
          <p:cNvPr id="5" name="Рисунок 4"/>
          <p:cNvPicPr>
            <a:picLocks noChangeAspect="1"/>
          </p:cNvPicPr>
          <p:nvPr/>
        </p:nvPicPr>
        <p:blipFill>
          <a:blip r:embed="rId4"/>
          <a:srcRect t="20170" b="20274"/>
          <a:stretch>
            <a:fillRect/>
          </a:stretch>
        </p:blipFill>
        <p:spPr>
          <a:xfrm>
            <a:off x="2234501" y="545502"/>
            <a:ext cx="1369537" cy="910357"/>
          </a:xfrm>
          <a:prstGeom prst="rect">
            <a:avLst/>
          </a:prstGeom>
        </p:spPr>
      </p:pic>
      <p:pic>
        <p:nvPicPr>
          <p:cNvPr id="6" name="Рисунок 5"/>
          <p:cNvPicPr>
            <a:picLocks noChangeAspect="1"/>
          </p:cNvPicPr>
          <p:nvPr/>
        </p:nvPicPr>
        <p:blipFill>
          <a:blip r:embed="rId5"/>
          <a:stretch>
            <a:fillRect/>
          </a:stretch>
        </p:blipFill>
        <p:spPr>
          <a:xfrm>
            <a:off x="3857963" y="687795"/>
            <a:ext cx="568745" cy="622911"/>
          </a:xfrm>
          <a:prstGeom prst="rect">
            <a:avLst/>
          </a:prstGeom>
        </p:spPr>
      </p:pic>
      <p:pic>
        <p:nvPicPr>
          <p:cNvPr id="7" name="Рисунок 6"/>
          <p:cNvPicPr>
            <a:picLocks noChangeAspect="1"/>
          </p:cNvPicPr>
          <p:nvPr/>
        </p:nvPicPr>
        <p:blipFill>
          <a:blip r:embed="rId6"/>
          <a:stretch>
            <a:fillRect/>
          </a:stretch>
        </p:blipFill>
        <p:spPr>
          <a:xfrm>
            <a:off x="4787181" y="687796"/>
            <a:ext cx="439516" cy="622911"/>
          </a:xfrm>
          <a:prstGeom prst="rect">
            <a:avLst/>
          </a:prstGeom>
        </p:spPr>
      </p:pic>
      <p:pic>
        <p:nvPicPr>
          <p:cNvPr id="8" name="Рисунок 7"/>
          <p:cNvPicPr>
            <a:picLocks noChangeAspect="1"/>
          </p:cNvPicPr>
          <p:nvPr/>
        </p:nvPicPr>
        <p:blipFill>
          <a:blip r:embed="rId7"/>
          <a:stretch>
            <a:fillRect/>
          </a:stretch>
        </p:blipFill>
        <p:spPr>
          <a:xfrm>
            <a:off x="5941808" y="690655"/>
            <a:ext cx="465236" cy="622911"/>
          </a:xfrm>
          <a:prstGeom prst="rect">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r="http://schemas.openxmlformats.org/officeDocument/2006/relationships"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Office Theme</Template>
  <Company/>
  <PresentationFormat>Произвольный</PresentationFormat>
  <Paragraphs>52</Paragraphs>
  <Slides>21</Slides>
  <Notes>0</Notes>
  <TotalTime>0</TotalTime>
  <HiddenSlides>0</HiddenSlides>
  <MMClips>0</MMClips>
  <ScaleCrop>0</ScaleCrop>
  <HeadingPairs>
    <vt:vector baseType="variant" size="6">
      <vt:variant>
        <vt:lpstr>Fonts used</vt:lpstr>
      </vt:variant>
      <vt:variant>
        <vt:i4>4</vt:i4>
      </vt:variant>
      <vt:variant>
        <vt:lpstr>Theme</vt:lpstr>
      </vt:variant>
      <vt:variant>
        <vt:i4>1</vt:i4>
      </vt:variant>
      <vt:variant>
        <vt:lpstr>Slide Titles</vt:lpstr>
      </vt:variant>
      <vt:variant>
        <vt:i4>21</vt:i4>
      </vt:variant>
    </vt:vector>
  </HeadingPairs>
  <TitlesOfParts>
    <vt:vector baseType="lpstr" size="26">
      <vt:lpstr>Arial</vt:lpstr>
      <vt:lpstr>Calibri</vt:lpstr>
      <vt:lpstr>Times New Roman</vt:lpstr>
      <vt:lpstr>Roboto</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Презентация PowerPoint</dc:title>
  <dc:creator>Назар Пантюхин</dc:creator>
  <cp:lastModifiedBy>Назар</cp:lastModifiedBy>
  <cp:revision>17</cp:revision>
  <dcterms:created xsi:type="dcterms:W3CDTF">2025-10-15T14:44:11Z</dcterms:created>
  <dcterms:modified xsi:type="dcterms:W3CDTF">2025-11-10T09:16:41Z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ICV">
    <vt:lpwstr>547B0737623C4040A6356E448E257251_12</vt:lpwstr>
  </property>
  <property fmtid="{D5CDD505-2E9C-101B-9397-08002B2CF9AE}" pid="3" name="KSOProductBuildVer">
    <vt:lpwstr>1049-12.2.0.22549</vt:lpwstr>
  </property>
</Properties>
</file>