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0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80479F7-92C9-4A81-97F1-70B1C5316BFF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0B4BF1E-2E11-49DE-B584-B05F889E7092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1569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79F7-92C9-4A81-97F1-70B1C5316BFF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4BF1E-2E11-49DE-B584-B05F889E70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842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79F7-92C9-4A81-97F1-70B1C5316BFF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4BF1E-2E11-49DE-B584-B05F889E7092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5690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79F7-92C9-4A81-97F1-70B1C5316BFF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4BF1E-2E11-49DE-B584-B05F889E70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26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79F7-92C9-4A81-97F1-70B1C5316BFF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4BF1E-2E11-49DE-B584-B05F889E70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039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79F7-92C9-4A81-97F1-70B1C5316BFF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4BF1E-2E11-49DE-B584-B05F889E70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112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79F7-92C9-4A81-97F1-70B1C5316BFF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4BF1E-2E11-49DE-B584-B05F889E70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086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79F7-92C9-4A81-97F1-70B1C5316BFF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4BF1E-2E11-49DE-B584-B05F889E70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255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79F7-92C9-4A81-97F1-70B1C5316BFF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4BF1E-2E11-49DE-B584-B05F889E70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286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79F7-92C9-4A81-97F1-70B1C5316BFF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4BF1E-2E11-49DE-B584-B05F889E70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036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479F7-92C9-4A81-97F1-70B1C5316BFF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4BF1E-2E11-49DE-B584-B05F889E70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386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780479F7-92C9-4A81-97F1-70B1C5316BFF}" type="datetimeFigureOut">
              <a:rPr lang="ru-RU" smtClean="0"/>
              <a:t>29.08.2025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0B4BF1E-2E11-49DE-B584-B05F889E70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574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AA43D4-186F-499B-992A-0476BC4B0F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1915" y="326381"/>
            <a:ext cx="5071620" cy="2722117"/>
          </a:xfrm>
        </p:spPr>
        <p:txBody>
          <a:bodyPr>
            <a:normAutofit/>
          </a:bodyPr>
          <a:lstStyle/>
          <a:p>
            <a:pPr algn="ctr"/>
            <a:r>
              <a:rPr lang="ru-RU" sz="6000" dirty="0">
                <a:solidFill>
                  <a:schemeClr val="accent2">
                    <a:lumMod val="50000"/>
                  </a:schemeClr>
                </a:solidFill>
                <a:latin typeface="Bahnschrift Condensed" panose="020B0502040204020203" pitchFamily="34" charset="0"/>
              </a:rPr>
              <a:t>Каменные реки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81A501A-AB1D-40E9-932E-25AF6E2C60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1877" y="4364611"/>
            <a:ext cx="8915399" cy="1539052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MS Reference Sans Serif" panose="020B0604030504040204" pitchFamily="34" charset="0"/>
              </a:rPr>
              <a:t>Подготовила:</a:t>
            </a:r>
          </a:p>
          <a:p>
            <a:pPr algn="l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MS Reference Sans Serif" panose="020B0604030504040204" pitchFamily="34" charset="0"/>
              </a:rPr>
              <a:t>учитель начальных классов</a:t>
            </a:r>
          </a:p>
          <a:p>
            <a:pPr algn="l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MS Reference Sans Serif" panose="020B0604030504040204" pitchFamily="34" charset="0"/>
              </a:rPr>
              <a:t>Тимергазина Гульназ Райхановна</a:t>
            </a:r>
          </a:p>
        </p:txBody>
      </p:sp>
      <p:pic>
        <p:nvPicPr>
          <p:cNvPr id="1026" name="Picture 2" descr="Большая каменная река, природа, Челябинская область, национальный парк  Таганай — Яндекс Карты">
            <a:extLst>
              <a:ext uri="{FF2B5EF4-FFF2-40B4-BE49-F238E27FC236}">
                <a16:creationId xmlns:a16="http://schemas.microsoft.com/office/drawing/2014/main" id="{B3FDB518-8687-4A81-A99F-B0955E3477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0" r="923" b="5312"/>
          <a:stretch/>
        </p:blipFill>
        <p:spPr bwMode="auto">
          <a:xfrm>
            <a:off x="5558688" y="1190542"/>
            <a:ext cx="6061435" cy="418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092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8079F78-F306-45CA-B320-D7BDF7A5C5EE}"/>
              </a:ext>
            </a:extLst>
          </p:cNvPr>
          <p:cNvSpPr/>
          <p:nvPr/>
        </p:nvSpPr>
        <p:spPr>
          <a:xfrm>
            <a:off x="350362" y="612844"/>
            <a:ext cx="11491275" cy="563231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1D35"/>
                </a:solidFill>
                <a:latin typeface="Corbel" panose="020B0503020204020204" pitchFamily="34" charset="0"/>
              </a:rPr>
              <a:t>Цель урока: </a:t>
            </a:r>
            <a:r>
              <a:rPr lang="ru-RU" sz="2400" dirty="0">
                <a:latin typeface="Corbel" panose="020B0503020204020204" pitchFamily="34" charset="0"/>
              </a:rPr>
              <a:t>ознакомить учащихся с понятием "каменные реки" и их уникальностью как природного феномена. </a:t>
            </a:r>
          </a:p>
          <a:p>
            <a:r>
              <a:rPr lang="ru-RU" sz="2400" b="1" dirty="0">
                <a:latin typeface="Corbel" panose="020B0503020204020204" pitchFamily="34" charset="0"/>
              </a:rPr>
              <a:t>Задачи урока:</a:t>
            </a:r>
          </a:p>
          <a:p>
            <a:r>
              <a:rPr lang="ru-RU" sz="2400" b="1" dirty="0">
                <a:latin typeface="Corbel" panose="020B0503020204020204" pitchFamily="34" charset="0"/>
              </a:rPr>
              <a:t>Образовательные:</a:t>
            </a:r>
            <a:endParaRPr lang="ru-RU" sz="2400" dirty="0">
              <a:latin typeface="Corbel" panose="020B0503020204020204" pitchFamily="34" charset="0"/>
            </a:endParaRPr>
          </a:p>
          <a:p>
            <a:pPr fontAlgn="ctr">
              <a:buFont typeface="Arial" panose="020B0604020202020204" pitchFamily="34" charset="0"/>
              <a:buChar char="•"/>
            </a:pPr>
            <a:r>
              <a:rPr lang="ru-RU" sz="2400" dirty="0">
                <a:latin typeface="Corbel" panose="020B0503020204020204" pitchFamily="34" charset="0"/>
              </a:rPr>
              <a:t>сформировать представление о каменных реках, объяснить причины их возникновения.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latin typeface="Corbel" panose="020B0503020204020204" pitchFamily="34" charset="0"/>
              </a:rPr>
              <a:t>познакомить с конкретными примерами каменных рек.</a:t>
            </a:r>
          </a:p>
          <a:p>
            <a:r>
              <a:rPr lang="ru-RU" sz="2400" b="1" dirty="0">
                <a:latin typeface="Corbel" panose="020B0503020204020204" pitchFamily="34" charset="0"/>
              </a:rPr>
              <a:t>Развивающие:</a:t>
            </a:r>
            <a:endParaRPr lang="ru-RU" sz="2400" dirty="0">
              <a:latin typeface="Corbel" panose="020B0503020204020204" pitchFamily="34" charset="0"/>
            </a:endParaRPr>
          </a:p>
          <a:p>
            <a:pPr fontAlgn="ctr">
              <a:buFont typeface="Arial" panose="020B0604020202020204" pitchFamily="34" charset="0"/>
              <a:buChar char="•"/>
            </a:pPr>
            <a:r>
              <a:rPr lang="ru-RU" sz="2400" dirty="0">
                <a:latin typeface="Corbel" panose="020B0503020204020204" pitchFamily="34" charset="0"/>
              </a:rPr>
              <a:t>развивать речь, обогащая ее географическими терминами и понятиями. </a:t>
            </a:r>
          </a:p>
          <a:p>
            <a:pPr fontAlgn="ctr">
              <a:buFont typeface="Arial" panose="020B0604020202020204" pitchFamily="34" charset="0"/>
              <a:buChar char="•"/>
            </a:pPr>
            <a:r>
              <a:rPr lang="ru-RU" sz="2400" dirty="0">
                <a:latin typeface="Corbel" panose="020B0503020204020204" pitchFamily="34" charset="0"/>
              </a:rPr>
              <a:t>способствовать развитию умения наблюдать и описывать природные явления. </a:t>
            </a:r>
          </a:p>
          <a:p>
            <a:r>
              <a:rPr lang="ru-RU" sz="2400" b="1" dirty="0">
                <a:latin typeface="Corbel" panose="020B0503020204020204" pitchFamily="34" charset="0"/>
              </a:rPr>
              <a:t>Воспитательные:</a:t>
            </a:r>
            <a:endParaRPr lang="ru-RU" sz="2400" dirty="0">
              <a:latin typeface="Corbel" panose="020B0503020204020204" pitchFamily="34" charset="0"/>
            </a:endParaRPr>
          </a:p>
          <a:p>
            <a:pPr fontAlgn="ctr">
              <a:buFont typeface="Arial" panose="020B0604020202020204" pitchFamily="34" charset="0"/>
              <a:buChar char="•"/>
            </a:pPr>
            <a:r>
              <a:rPr lang="ru-RU" sz="2400" dirty="0">
                <a:latin typeface="Corbel" panose="020B0503020204020204" pitchFamily="34" charset="0"/>
              </a:rPr>
              <a:t>воспитывать бережное отношение к природе и уникальным природным объектам. </a:t>
            </a:r>
          </a:p>
          <a:p>
            <a:pPr fontAlgn="ctr">
              <a:buFont typeface="Arial" panose="020B0604020202020204" pitchFamily="34" charset="0"/>
              <a:buChar char="•"/>
            </a:pPr>
            <a:r>
              <a:rPr lang="ru-RU" sz="2400" dirty="0">
                <a:latin typeface="Corbel" panose="020B0503020204020204" pitchFamily="34" charset="0"/>
              </a:rPr>
              <a:t>воспитывать патриотизм и любовь к родному краю.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latin typeface="Corbel" panose="020B0503020204020204" pitchFamily="34" charset="0"/>
              </a:rPr>
              <a:t>формировать понимание о необходимости охраны природы.</a:t>
            </a:r>
          </a:p>
          <a:p>
            <a:endParaRPr lang="ru-RU" sz="2400" dirty="0">
              <a:solidFill>
                <a:srgbClr val="001D35"/>
              </a:solidFill>
              <a:latin typeface="Google Sans"/>
            </a:endParaRPr>
          </a:p>
        </p:txBody>
      </p:sp>
    </p:spTree>
    <p:extLst>
      <p:ext uri="{BB962C8B-B14F-4D97-AF65-F5344CB8AC3E}">
        <p14:creationId xmlns:p14="http://schemas.microsoft.com/office/powerpoint/2010/main" val="18834893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C45843A-C598-4B99-ACCF-0EFDCB849855}"/>
              </a:ext>
            </a:extLst>
          </p:cNvPr>
          <p:cNvSpPr/>
          <p:nvPr/>
        </p:nvSpPr>
        <p:spPr>
          <a:xfrm>
            <a:off x="279662" y="458956"/>
            <a:ext cx="11632675" cy="594008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Corbel" panose="020B0503020204020204" pitchFamily="34" charset="0"/>
              </a:rPr>
              <a:t>Планируемые результаты:</a:t>
            </a:r>
          </a:p>
          <a:p>
            <a:r>
              <a:rPr lang="ru-RU" sz="2400" b="1" dirty="0">
                <a:solidFill>
                  <a:srgbClr val="C00000"/>
                </a:solidFill>
                <a:latin typeface="Corbel" panose="020B0503020204020204" pitchFamily="34" charset="0"/>
              </a:rPr>
              <a:t>Предметные результаты</a:t>
            </a:r>
          </a:p>
          <a:p>
            <a:r>
              <a:rPr lang="ru-RU" sz="2000" dirty="0">
                <a:latin typeface="Corbel" panose="020B0503020204020204" pitchFamily="34" charset="0"/>
              </a:rPr>
              <a:t>Учащиеся смогут дать определение термину «каменная река»,  будут знать основные геологические и климатические факторы, приводящие к образованию каменных рек, смогут назвать и показать на карте известные каменные реки на территории Башкортостана (например, в горной части Урала), а также применить знания в практических ситуациях, например, при планировании туристских маршрутов. </a:t>
            </a:r>
          </a:p>
          <a:p>
            <a:r>
              <a:rPr lang="ru-RU" sz="2400" b="1" dirty="0">
                <a:solidFill>
                  <a:srgbClr val="C00000"/>
                </a:solidFill>
                <a:latin typeface="Corbel" panose="020B0503020204020204" pitchFamily="34" charset="0"/>
              </a:rPr>
              <a:t>Метапредметные результаты</a:t>
            </a:r>
          </a:p>
          <a:p>
            <a:r>
              <a:rPr lang="ru-RU" sz="2000" b="1" i="1" dirty="0">
                <a:solidFill>
                  <a:srgbClr val="001D35"/>
                </a:solidFill>
                <a:latin typeface="Corbel" panose="020B0503020204020204" pitchFamily="34" charset="0"/>
              </a:rPr>
              <a:t>Познавательные УУД</a:t>
            </a:r>
            <a:r>
              <a:rPr lang="ru-RU" sz="2000" b="1" dirty="0">
                <a:solidFill>
                  <a:srgbClr val="001D35"/>
                </a:solidFill>
                <a:latin typeface="Corbel" panose="020B0503020204020204" pitchFamily="34" charset="0"/>
              </a:rPr>
              <a:t>: </a:t>
            </a:r>
            <a:r>
              <a:rPr lang="ru-RU" sz="2000" dirty="0">
                <a:latin typeface="Corbel" panose="020B0503020204020204" pitchFamily="34" charset="0"/>
              </a:rPr>
              <a:t>развитие умения анализировать, сравнивать, обобщать информацию из различных источников (текст, карта) и развитие навыков самостоятельного поиска информации для решения учебных задач.</a:t>
            </a:r>
          </a:p>
          <a:p>
            <a:r>
              <a:rPr lang="ru-RU" sz="2000" b="1" i="1" dirty="0">
                <a:solidFill>
                  <a:srgbClr val="001D35"/>
                </a:solidFill>
                <a:latin typeface="Corbel" panose="020B0503020204020204" pitchFamily="34" charset="0"/>
              </a:rPr>
              <a:t>Регулятивные УУД: </a:t>
            </a:r>
            <a:r>
              <a:rPr lang="ru-RU" sz="2000" dirty="0">
                <a:latin typeface="Corbel" panose="020B0503020204020204" pitchFamily="34" charset="0"/>
              </a:rPr>
              <a:t>формирование умения ставить учебные цели и задачи, планировать свою деятельность, развитие самоконтроля и самооценки при выполнении учебных заданий.</a:t>
            </a:r>
          </a:p>
          <a:p>
            <a:r>
              <a:rPr lang="ru-RU" sz="2000" b="1" i="1" dirty="0">
                <a:solidFill>
                  <a:srgbClr val="001D35"/>
                </a:solidFill>
                <a:latin typeface="Corbel" panose="020B0503020204020204" pitchFamily="34" charset="0"/>
              </a:rPr>
              <a:t>Коммуникативные УУД: </a:t>
            </a:r>
            <a:r>
              <a:rPr lang="ru-RU" sz="2000" dirty="0">
                <a:latin typeface="Corbel" panose="020B0503020204020204" pitchFamily="34" charset="0"/>
              </a:rPr>
              <a:t>развитие умения работать в группе, обмениваться мнениями, формирование навыков грамотной устной и письменной речи при обсуждении темы. </a:t>
            </a:r>
          </a:p>
          <a:p>
            <a:r>
              <a:rPr lang="ru-RU" sz="2400" b="1" dirty="0">
                <a:solidFill>
                  <a:srgbClr val="C00000"/>
                </a:solidFill>
                <a:latin typeface="Corbel" panose="020B0503020204020204" pitchFamily="34" charset="0"/>
              </a:rPr>
              <a:t>Личностные результаты</a:t>
            </a:r>
          </a:p>
          <a:p>
            <a:r>
              <a:rPr lang="ru-RU" sz="2000" dirty="0">
                <a:solidFill>
                  <a:srgbClr val="001D35"/>
                </a:solidFill>
                <a:latin typeface="Corbel" panose="020B0503020204020204" pitchFamily="34" charset="0"/>
              </a:rPr>
              <a:t>Формирование гражданской позиции и патриотизма через знакомство с уникальными природными объектами родного края. Развитие интереса к изучению географии Башкортостана и России. Формирование экологической культуры и бережного отношения к природе. </a:t>
            </a:r>
            <a:endParaRPr lang="ru-RU" sz="2000" b="0" i="0" dirty="0">
              <a:solidFill>
                <a:srgbClr val="001D35"/>
              </a:solidFill>
              <a:effectLst/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963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EB10AF-06C0-48BC-9115-7940D1516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8538" y="456257"/>
            <a:ext cx="9113363" cy="1416351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chemeClr val="tx2">
                    <a:lumMod val="75000"/>
                  </a:schemeClr>
                </a:solidFill>
              </a:rPr>
              <a:t>Информационно-технологические ресурсы</a:t>
            </a:r>
          </a:p>
        </p:txBody>
      </p:sp>
      <p:pic>
        <p:nvPicPr>
          <p:cNvPr id="2050" name="Picture 2" descr="Окружающий мир. 4 класс. Учебник В 2-х частях. Школа России - купить  школьного учебника в интернет-магазинах, цены на Мегамаркет |  978-5-09-070835-7">
            <a:extLst>
              <a:ext uri="{FF2B5EF4-FFF2-40B4-BE49-F238E27FC236}">
                <a16:creationId xmlns:a16="http://schemas.microsoft.com/office/drawing/2014/main" id="{7241FCDD-D242-499F-A6B5-F2A7281E637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0287"/>
          <a:stretch/>
        </p:blipFill>
        <p:spPr bwMode="auto">
          <a:xfrm>
            <a:off x="964499" y="2511440"/>
            <a:ext cx="2147631" cy="2747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Текст 6">
            <a:extLst>
              <a:ext uri="{FF2B5EF4-FFF2-40B4-BE49-F238E27FC236}">
                <a16:creationId xmlns:a16="http://schemas.microsoft.com/office/drawing/2014/main" id="{9DAF0A63-8C73-49D6-96A5-0C6C89FA15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07685" y="5396184"/>
            <a:ext cx="3840009" cy="666194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учебник по окружающему миру</a:t>
            </a:r>
          </a:p>
        </p:txBody>
      </p:sp>
      <p:pic>
        <p:nvPicPr>
          <p:cNvPr id="2052" name="Picture 4" descr="Интерактивные доски серии IQBoard ETP-D">
            <a:extLst>
              <a:ext uri="{FF2B5EF4-FFF2-40B4-BE49-F238E27FC236}">
                <a16:creationId xmlns:a16="http://schemas.microsoft.com/office/drawing/2014/main" id="{769A0452-58AE-4288-B6F9-856385AF7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694" y="2282296"/>
            <a:ext cx="1991360" cy="191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5E8095-1C9B-4358-975B-6F6474BCCBAC}"/>
              </a:ext>
            </a:extLst>
          </p:cNvPr>
          <p:cNvSpPr txBox="1"/>
          <p:nvPr/>
        </p:nvSpPr>
        <p:spPr>
          <a:xfrm>
            <a:off x="4113229" y="4237002"/>
            <a:ext cx="304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интерактивная доска</a:t>
            </a:r>
          </a:p>
        </p:txBody>
      </p:sp>
      <p:pic>
        <p:nvPicPr>
          <p:cNvPr id="2054" name="Picture 6" descr="Карты России для скачивания">
            <a:extLst>
              <a:ext uri="{FF2B5EF4-FFF2-40B4-BE49-F238E27FC236}">
                <a16:creationId xmlns:a16="http://schemas.microsoft.com/office/drawing/2014/main" id="{08717E1C-AEF4-4E32-88E3-5A80E759A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316" y="1872608"/>
            <a:ext cx="3000146" cy="198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CF7AD25-11E2-4CC5-BFCC-EF11CF25981B}"/>
              </a:ext>
            </a:extLst>
          </p:cNvPr>
          <p:cNvSpPr txBox="1"/>
          <p:nvPr/>
        </p:nvSpPr>
        <p:spPr>
          <a:xfrm>
            <a:off x="8162328" y="3908283"/>
            <a:ext cx="32473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физическая карта России</a:t>
            </a:r>
          </a:p>
        </p:txBody>
      </p:sp>
      <p:sp>
        <p:nvSpPr>
          <p:cNvPr id="14" name="AutoShape 14" descr="Портативный монитор 17,3 дюйма 2,5 K IPS HDR 165 Гц с обновлением Type C  Mini HD Внешний мобильный экран для ноутбука планшета 100-240 В EU Plug |  AliExpress">
            <a:extLst>
              <a:ext uri="{FF2B5EF4-FFF2-40B4-BE49-F238E27FC236}">
                <a16:creationId xmlns:a16="http://schemas.microsoft.com/office/drawing/2014/main" id="{CB57C7FF-48C6-4367-BD7A-F58DACF5F5F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B13ECCC-D6DB-479A-B166-E999C29E651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766" b="30625"/>
          <a:stretch/>
        </p:blipFill>
        <p:spPr>
          <a:xfrm>
            <a:off x="6463112" y="4535437"/>
            <a:ext cx="2929502" cy="198056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260EAAA-B480-4FE5-ADE1-FC8B77C4FD86}"/>
              </a:ext>
            </a:extLst>
          </p:cNvPr>
          <p:cNvSpPr txBox="1"/>
          <p:nvPr/>
        </p:nvSpPr>
        <p:spPr>
          <a:xfrm>
            <a:off x="9633862" y="5125609"/>
            <a:ext cx="1756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ноутбук</a:t>
            </a:r>
          </a:p>
        </p:txBody>
      </p:sp>
    </p:spTree>
    <p:extLst>
      <p:ext uri="{BB962C8B-B14F-4D97-AF65-F5344CB8AC3E}">
        <p14:creationId xmlns:p14="http://schemas.microsoft.com/office/powerpoint/2010/main" val="1495925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0CD1EC0B-022A-4A4B-BD02-461670967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395409"/>
            <a:ext cx="9875520" cy="1094026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>
                <a:solidFill>
                  <a:schemeClr val="tx2">
                    <a:lumMod val="75000"/>
                  </a:schemeClr>
                </a:solidFill>
              </a:rPr>
              <a:t>Организационный момент 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59875CA-3EC4-496B-84BF-A7EE6B141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489435"/>
            <a:ext cx="9872871" cy="4606565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3200" dirty="0">
                <a:solidFill>
                  <a:schemeClr val="accent2">
                    <a:lumMod val="50000"/>
                  </a:schemeClr>
                </a:solidFill>
              </a:rPr>
              <a:t>Приветствие, проверка готовности класса к уроку, </a:t>
            </a:r>
          </a:p>
          <a:p>
            <a:pPr marL="45720" indent="0" algn="ctr">
              <a:buNone/>
            </a:pPr>
            <a:r>
              <a:rPr lang="ru-RU" sz="3200" dirty="0">
                <a:solidFill>
                  <a:schemeClr val="accent2">
                    <a:lumMod val="50000"/>
                  </a:schemeClr>
                </a:solidFill>
              </a:rPr>
              <a:t>проверка отсутствующих.</a:t>
            </a:r>
          </a:p>
          <a:p>
            <a:pPr marL="45720" indent="0" algn="ctr">
              <a:buNone/>
            </a:pP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AEC2462-CD4A-4508-8755-14F83704F7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1935" y="2668662"/>
            <a:ext cx="5582700" cy="366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652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2E1740-04C1-4569-9E6A-22773B85A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200" y="399696"/>
            <a:ext cx="3931920" cy="173736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schemeClr val="accent2">
                    <a:lumMod val="50000"/>
                  </a:schemeClr>
                </a:solidFill>
              </a:rPr>
              <a:t>Мотивация к уроку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D583B2-88D9-4188-AB3D-46BF29371D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3740" y="2137056"/>
            <a:ext cx="4409387" cy="3747626"/>
          </a:xfrm>
        </p:spPr>
        <p:txBody>
          <a:bodyPr>
            <a:normAutofit fontScale="92500" lnSpcReduction="10000"/>
          </a:bodyPr>
          <a:lstStyle/>
          <a:p>
            <a:pPr marL="331470" indent="-285750" algn="just">
              <a:buFont typeface="Arial" panose="020B0604020202020204" pitchFamily="34" charset="0"/>
              <a:buChar char="•"/>
            </a:pPr>
            <a:r>
              <a:rPr lang="ru-RU" sz="2100" dirty="0">
                <a:solidFill>
                  <a:schemeClr val="accent2">
                    <a:lumMod val="50000"/>
                  </a:schemeClr>
                </a:solidFill>
                <a:latin typeface="Corbel" panose="020B0503020204020204" pitchFamily="34" charset="0"/>
              </a:rPr>
              <a:t>Сегодня я не стану сама озвучивать тему, а вы сами по картинкам и рассказу  попробуете догадаться.</a:t>
            </a:r>
          </a:p>
          <a:p>
            <a:pPr marL="331470" indent="-285750" algn="just">
              <a:buFont typeface="Arial" panose="020B0604020202020204" pitchFamily="34" charset="0"/>
              <a:buChar char="•"/>
            </a:pPr>
            <a:r>
              <a:rPr lang="ru-RU" sz="2100" dirty="0">
                <a:solidFill>
                  <a:schemeClr val="accent2">
                    <a:lumMod val="50000"/>
                  </a:schemeClr>
                </a:solidFill>
                <a:latin typeface="Corbel" panose="020B0503020204020204" pitchFamily="34" charset="0"/>
              </a:rPr>
              <a:t>Если нам говорят о реке, то мы сразу же представляем большой поток воды, который стремительно течет по заданному направлению — от истока до устья. Однако в природе существуют и другие реки — каменные! Это удивительно, у такой реки русло заполнено не водой, а камнями, которые имеют большие размеры...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7A00EB9-F120-4E63-AD83-272BC40FFB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6693" y="607085"/>
            <a:ext cx="4409387" cy="234801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53FD69-E6FE-4856-A97A-1DC29BA4FE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298959"/>
            <a:ext cx="4450080" cy="2517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973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87BC386E-D87E-4B28-9B0A-955286634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060" y="0"/>
            <a:ext cx="5212080" cy="1737360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Изучение нового материала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6659324-F00C-4370-88A0-096EF7C8DD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099" y="1885360"/>
            <a:ext cx="5747994" cy="4751110"/>
          </a:xfrm>
        </p:spPr>
        <p:txBody>
          <a:bodyPr>
            <a:normAutofit fontScale="92500" lnSpcReduction="20000"/>
          </a:bodyPr>
          <a:lstStyle/>
          <a:p>
            <a:pPr marL="45720" indent="0" algn="ctr">
              <a:buNone/>
            </a:pPr>
            <a:r>
              <a:rPr lang="ru-RU" sz="3000" b="1" dirty="0">
                <a:solidFill>
                  <a:srgbClr val="C00000"/>
                </a:solidFill>
                <a:latin typeface="Corbel" panose="020B0503020204020204" pitchFamily="34" charset="0"/>
              </a:rPr>
              <a:t>Что это за чудо природы — каменная река?</a:t>
            </a:r>
          </a:p>
          <a:p>
            <a:pPr marL="45720" indent="0" algn="just">
              <a:buNone/>
            </a:pPr>
            <a:r>
              <a:rPr lang="ru-RU" sz="2400" dirty="0">
                <a:solidFill>
                  <a:srgbClr val="242F33"/>
                </a:solidFill>
                <a:latin typeface="Corbel" panose="020B0503020204020204" pitchFamily="34" charset="0"/>
              </a:rPr>
              <a:t>	</a:t>
            </a:r>
            <a:r>
              <a:rPr lang="ru-RU" sz="2600" dirty="0">
                <a:solidFill>
                  <a:schemeClr val="accent2">
                    <a:lumMod val="50000"/>
                  </a:schemeClr>
                </a:solidFill>
                <a:latin typeface="Corbel" panose="020B0503020204020204" pitchFamily="34" charset="0"/>
              </a:rPr>
              <a:t>Скопление острых глыб, щебня и горных пород, которые имеют размеры до 3 метров, получили название «курумы» или в народе «каменные реки». Это удивительное чудо природы, которое чаще всего встречается в регионах с суровым климатом. Каменные реки можно встретить на Урале, Алтае, Сибири, Забайкалье или на Дальнем Востоке. Также это природное явление можно увидеть за границей: в Швеции, Германии, Болгарии и Америке. Само слово «</a:t>
            </a:r>
            <a:r>
              <a:rPr lang="ru-RU" sz="2600" dirty="0" err="1">
                <a:solidFill>
                  <a:schemeClr val="accent2">
                    <a:lumMod val="50000"/>
                  </a:schemeClr>
                </a:solidFill>
                <a:latin typeface="Corbel" panose="020B0503020204020204" pitchFamily="34" charset="0"/>
              </a:rPr>
              <a:t>курум</a:t>
            </a:r>
            <a:r>
              <a:rPr lang="ru-RU" sz="2600" dirty="0">
                <a:solidFill>
                  <a:schemeClr val="accent2">
                    <a:lumMod val="50000"/>
                  </a:schemeClr>
                </a:solidFill>
                <a:latin typeface="Corbel" panose="020B0503020204020204" pitchFamily="34" charset="0"/>
              </a:rPr>
              <a:t>» в переводе с древнетюркского языка означает «россыпь камней и обломков скал». 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Corbel" panose="020B0503020204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F63DF18-6916-4AFE-A37B-EA3C7C1588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5891" y="1208045"/>
            <a:ext cx="5379037" cy="4308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272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E0243396-A6CD-4565-8176-11B2D16B5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628" y="395926"/>
            <a:ext cx="10000425" cy="1960775"/>
          </a:xfrm>
        </p:spPr>
        <p:txBody>
          <a:bodyPr>
            <a:noAutofit/>
          </a:bodyPr>
          <a:lstStyle/>
          <a:p>
            <a:pPr marL="342900" lvl="0" indent="-274320">
              <a:lnSpc>
                <a:spcPct val="100000"/>
              </a:lnSpc>
              <a:spcBef>
                <a:spcPct val="20000"/>
              </a:spcBef>
            </a:pPr>
            <a:br>
              <a:rPr lang="ru-RU" sz="2400" b="1" dirty="0">
                <a:solidFill>
                  <a:srgbClr val="002060"/>
                </a:solidFill>
                <a:latin typeface="Century Gothic"/>
                <a:ea typeface="+mn-ea"/>
                <a:cs typeface="+mn-cs"/>
              </a:rPr>
            </a:br>
            <a:r>
              <a:rPr lang="ru-RU" sz="2400" b="1" dirty="0">
                <a:solidFill>
                  <a:srgbClr val="002060"/>
                </a:solidFill>
                <a:latin typeface="Corbel" panose="020B0503020204020204" pitchFamily="34" charset="0"/>
                <a:ea typeface="+mn-ea"/>
                <a:cs typeface="+mn-cs"/>
              </a:rPr>
              <a:t>Виды </a:t>
            </a:r>
            <a:r>
              <a:rPr lang="ru-RU" sz="2400" b="1" dirty="0" err="1">
                <a:solidFill>
                  <a:srgbClr val="002060"/>
                </a:solidFill>
                <a:latin typeface="Corbel" panose="020B0503020204020204" pitchFamily="34" charset="0"/>
                <a:ea typeface="+mn-ea"/>
                <a:cs typeface="+mn-cs"/>
              </a:rPr>
              <a:t>курумников</a:t>
            </a:r>
            <a:r>
              <a:rPr lang="ru-RU" sz="2400" b="1" dirty="0">
                <a:solidFill>
                  <a:srgbClr val="002060"/>
                </a:solidFill>
                <a:latin typeface="Corbel" panose="020B0503020204020204" pitchFamily="34" charset="0"/>
                <a:ea typeface="+mn-ea"/>
                <a:cs typeface="+mn-cs"/>
              </a:rPr>
              <a:t>:</a:t>
            </a:r>
            <a:br>
              <a:rPr lang="ru-RU" sz="2400" b="1" dirty="0">
                <a:solidFill>
                  <a:srgbClr val="002060"/>
                </a:solidFill>
                <a:latin typeface="Corbel" panose="020B0503020204020204" pitchFamily="34" charset="0"/>
                <a:ea typeface="+mn-ea"/>
                <a:cs typeface="+mn-cs"/>
              </a:rPr>
            </a:br>
            <a:r>
              <a:rPr lang="ru-RU" sz="2400" dirty="0">
                <a:solidFill>
                  <a:srgbClr val="002060"/>
                </a:solidFill>
                <a:latin typeface="Corbel" panose="020B0503020204020204" pitchFamily="34" charset="0"/>
                <a:ea typeface="+mn-ea"/>
                <a:cs typeface="+mn-cs"/>
              </a:rPr>
              <a:t>1.«Каменная река» - скопление камней на наклонных поверхностях.</a:t>
            </a:r>
            <a:br>
              <a:rPr lang="ru-RU" sz="2400" dirty="0">
                <a:solidFill>
                  <a:srgbClr val="002060"/>
                </a:solidFill>
                <a:latin typeface="Corbel" panose="020B0503020204020204" pitchFamily="34" charset="0"/>
                <a:ea typeface="+mn-ea"/>
                <a:cs typeface="+mn-cs"/>
              </a:rPr>
            </a:br>
            <a:r>
              <a:rPr lang="ru-RU" sz="2400" dirty="0">
                <a:solidFill>
                  <a:srgbClr val="002060"/>
                </a:solidFill>
                <a:latin typeface="Corbel" panose="020B0503020204020204" pitchFamily="34" charset="0"/>
                <a:ea typeface="+mn-ea"/>
                <a:cs typeface="+mn-cs"/>
              </a:rPr>
              <a:t>2. «Каменное море» - скопление камней на плоских поверхностях.</a:t>
            </a:r>
            <a:br>
              <a:rPr lang="ru-RU" sz="2400" dirty="0">
                <a:solidFill>
                  <a:srgbClr val="002060"/>
                </a:solidFill>
                <a:latin typeface="Corbel" panose="020B0503020204020204" pitchFamily="34" charset="0"/>
                <a:ea typeface="+mn-ea"/>
                <a:cs typeface="+mn-cs"/>
              </a:rPr>
            </a:br>
            <a:endParaRPr lang="ru-RU" sz="3200" dirty="0">
              <a:latin typeface="Corbel" panose="020B0503020204020204" pitchFamily="34" charset="0"/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99372283-1B81-46DF-A695-15D82D6A59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3000" y="2460396"/>
            <a:ext cx="4754880" cy="3644367"/>
          </a:xfrm>
        </p:spPr>
        <p:txBody>
          <a:bodyPr/>
          <a:lstStyle/>
          <a:p>
            <a:pPr marL="4572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1. </a:t>
            </a:r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36F51F38-7F24-458A-B22C-D19D71AAAF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6000" y="2458235"/>
            <a:ext cx="4928053" cy="3644367"/>
          </a:xfrm>
        </p:spPr>
        <p:txBody>
          <a:bodyPr/>
          <a:lstStyle/>
          <a:p>
            <a:pPr marL="4572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2.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19CA3DC-925B-486C-95DA-4F39ABF66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057" y="2778549"/>
            <a:ext cx="4509704" cy="317182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D4D2883-FAB2-429B-AD32-A5171B260E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5913" y="2778549"/>
            <a:ext cx="4762500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537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0BE66BDD-F05F-424C-9AEB-4F8E8A9E5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672445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+mn-lt"/>
              </a:rPr>
              <a:t>Причины образования каменных рек:</a:t>
            </a:r>
          </a:p>
        </p:txBody>
      </p:sp>
      <p:sp>
        <p:nvSpPr>
          <p:cNvPr id="10" name="Объект 9">
            <a:extLst>
              <a:ext uri="{FF2B5EF4-FFF2-40B4-BE49-F238E27FC236}">
                <a16:creationId xmlns:a16="http://schemas.microsoft.com/office/drawing/2014/main" id="{F83D88A1-E699-4A38-964F-A0F1F8A71C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6938" y="1282045"/>
            <a:ext cx="11028603" cy="4798714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dirty="0">
                <a:solidFill>
                  <a:srgbClr val="242F33"/>
                </a:solidFill>
                <a:latin typeface="PT Serif"/>
              </a:rPr>
              <a:t>1)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Твердые горные породы выходят на поверхность и постепенно разрушаются из-за неравномерного нагрева и охлаждения днем и ночью, особенно весной и осенью, когда на нагретую поверхность скал изливается холодный дождь.</a:t>
            </a:r>
          </a:p>
          <a:p>
            <a:pPr marL="45720" indent="0" algn="just">
              <a:buNone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2) Другая причина образования каменных рек – морозное выветривание скальных  пород.</a:t>
            </a:r>
          </a:p>
          <a:p>
            <a:pPr marL="45720" indent="0" algn="just">
              <a:buNone/>
            </a:pP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43F4AE8-0B6D-4F5D-92CF-5A8B6DAEE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097" y="3233394"/>
            <a:ext cx="5075092" cy="312193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17E80AD-9B83-4451-A044-065B0BD278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4811" y="3233394"/>
            <a:ext cx="5075092" cy="3121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9065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BBF350-99A5-4EDE-8C82-952421C0D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1471" y="382415"/>
            <a:ext cx="9759885" cy="67338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+mn-lt"/>
              </a:rPr>
              <a:t>Каменные реки могут двигаться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AFFC7E-E057-448E-9134-6984DC4CD4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951" y="1055802"/>
            <a:ext cx="5050412" cy="5419783"/>
          </a:xfrm>
        </p:spPr>
        <p:txBody>
          <a:bodyPr>
            <a:normAutofit fontScale="92500"/>
          </a:bodyPr>
          <a:lstStyle/>
          <a:p>
            <a:pPr marL="45720" indent="0" algn="just">
              <a:buNone/>
            </a:pPr>
            <a:r>
              <a:rPr lang="ru-RU" dirty="0">
                <a:solidFill>
                  <a:srgbClr val="242F33"/>
                </a:solidFill>
                <a:latin typeface="PT Serif"/>
              </a:rPr>
              <a:t>	Движение каменных рек происходит из-за погоды и наклона поверхности. Как правило, большинство курумов находятся в неподвижном состоянии. Единственное их движение — это пучение в зимнее время года. Однако если каменная река берет начало на поверхности, которая находится под наклоном, то они могут приходить в движение. </a:t>
            </a:r>
          </a:p>
          <a:p>
            <a:pPr marL="45720" indent="0" algn="just">
              <a:spcBef>
                <a:spcPts val="0"/>
              </a:spcBef>
              <a:buNone/>
            </a:pPr>
            <a:r>
              <a:rPr lang="ru-RU" dirty="0">
                <a:solidFill>
                  <a:srgbClr val="242F33"/>
                </a:solidFill>
                <a:latin typeface="PT Serif"/>
              </a:rPr>
              <a:t>	Движение глыб происходит в весенние месяцы во время таяния льда. Такие каменные реки приходят в движение сразу по двум направлениям. Во время промерзания и пучения они движутся наверх, затем во время таяния - вниз. В результате люди могут наблюдать движущиеся каменные реки. 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DAD7B07-E37C-4265-8EF3-F1AB2D345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828" y="1249051"/>
            <a:ext cx="5893915" cy="5033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110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50F823-20FB-41C1-858B-5D671EC59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240" y="402210"/>
            <a:ext cx="9875520" cy="61588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+mn-lt"/>
              </a:rPr>
              <a:t>Польза уникальных каменных рек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AEAC6E4-DF09-480B-AA6D-399ED8ADF04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53797" y="1800520"/>
            <a:ext cx="4905618" cy="3630421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73586296-D7E0-4627-85EB-C83B68B832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33534" y="1395167"/>
            <a:ext cx="6391373" cy="5255442"/>
          </a:xfrm>
        </p:spPr>
        <p:txBody>
          <a:bodyPr>
            <a:normAutofit fontScale="40000" lnSpcReduction="20000"/>
          </a:bodyPr>
          <a:lstStyle/>
          <a:p>
            <a:pPr marL="45720" indent="0" algn="just">
              <a:lnSpc>
                <a:spcPct val="120000"/>
              </a:lnSpc>
              <a:buNone/>
            </a:pPr>
            <a:r>
              <a:rPr lang="ru-RU" dirty="0">
                <a:solidFill>
                  <a:srgbClr val="242F33"/>
                </a:solidFill>
                <a:latin typeface="PT Serif"/>
              </a:rPr>
              <a:t>	</a:t>
            </a:r>
            <a:r>
              <a:rPr lang="ru-RU" sz="5100" dirty="0">
                <a:solidFill>
                  <a:schemeClr val="accent2">
                    <a:lumMod val="50000"/>
                  </a:schemeClr>
                </a:solidFill>
              </a:rPr>
              <a:t>Это природное явление приносит пользу человеку, животному и растительному миру. Во время лесных пожаров огромные глыбы служат островками безопасности. Зайцы, суслики, пищухи и дикие хомяки могут складывать между камней запасы зерна на зиму и спасаться под камнями от хищников. Каменные реки могут послужить убежищем даже для лис. Также они стали родным домом для растений. Среди камней хорошо растет можжевельник, мох и лишайник, а по берегам — сосны, лиственницы и березы.</a:t>
            </a:r>
            <a:br>
              <a:rPr lang="ru-RU" sz="51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5100" dirty="0">
                <a:solidFill>
                  <a:schemeClr val="accent2">
                    <a:lumMod val="50000"/>
                  </a:schemeClr>
                </a:solidFill>
              </a:rPr>
              <a:t>Под массивными глыбами скапливается вода, которая спасает животных от жажды, а также служит комфортной средой для обитания ящериц, лягушек и насекомых. </a:t>
            </a:r>
          </a:p>
        </p:txBody>
      </p:sp>
    </p:spTree>
    <p:extLst>
      <p:ext uri="{BB962C8B-B14F-4D97-AF65-F5344CB8AC3E}">
        <p14:creationId xmlns:p14="http://schemas.microsoft.com/office/powerpoint/2010/main" val="12570486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43210A-47F4-462B-A29A-ED9AD5DC2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4656" y="609600"/>
            <a:ext cx="9943864" cy="71015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latin typeface="+mn-lt"/>
              </a:rPr>
              <a:t>Каменные реки Южного Урала</a:t>
            </a:r>
            <a:endParaRPr lang="ru-RU" sz="48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1424E4-02B4-4592-AF36-16F6666941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5355" y="1623766"/>
            <a:ext cx="4754880" cy="4023360"/>
          </a:xfrm>
        </p:spPr>
        <p:txBody>
          <a:bodyPr>
            <a:normAutofit lnSpcReduction="10000"/>
          </a:bodyPr>
          <a:lstStyle/>
          <a:p>
            <a:pPr marL="137160" lvl="0" indent="0" algn="just">
              <a:lnSpc>
                <a:spcPct val="100000"/>
              </a:lnSpc>
              <a:spcBef>
                <a:spcPct val="20000"/>
              </a:spcBef>
              <a:buClr>
                <a:srgbClr val="94C600"/>
              </a:buClr>
              <a:buSzPct val="76000"/>
              <a:buNone/>
            </a:pPr>
            <a:r>
              <a:rPr lang="ru-RU" sz="2800" b="1" dirty="0">
                <a:solidFill>
                  <a:srgbClr val="002060"/>
                </a:solidFill>
              </a:rPr>
              <a:t>	Большая Каменная река – </a:t>
            </a:r>
            <a:r>
              <a:rPr lang="ru-RU" sz="2800" dirty="0">
                <a:solidFill>
                  <a:srgbClr val="002060"/>
                </a:solidFill>
              </a:rPr>
              <a:t>памятник природы, одно из чудес Национального парка Таганай. Находится она между хребтами Большой Таганай и Средний Таганай. «Русло» реки вместо воды заполнено огромными валунами кварца. </a:t>
            </a:r>
            <a:endParaRPr lang="ru-RU" sz="2800" b="1" dirty="0">
              <a:solidFill>
                <a:srgbClr val="002060"/>
              </a:solidFill>
            </a:endParaRP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3518F18-14CD-484F-BE18-A8D6D07D28A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708920" y="1623766"/>
            <a:ext cx="5978550" cy="41360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C848DC1-384B-49BC-8FD2-0C2EC63C6847}"/>
              </a:ext>
            </a:extLst>
          </p:cNvPr>
          <p:cNvSpPr txBox="1"/>
          <p:nvPr/>
        </p:nvSpPr>
        <p:spPr>
          <a:xfrm>
            <a:off x="7843101" y="5910606"/>
            <a:ext cx="198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Таганай</a:t>
            </a:r>
          </a:p>
        </p:txBody>
      </p:sp>
    </p:spTree>
    <p:extLst>
      <p:ext uri="{BB962C8B-B14F-4D97-AF65-F5344CB8AC3E}">
        <p14:creationId xmlns:p14="http://schemas.microsoft.com/office/powerpoint/2010/main" val="3761133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>
            <a:extLst>
              <a:ext uri="{FF2B5EF4-FFF2-40B4-BE49-F238E27FC236}">
                <a16:creationId xmlns:a16="http://schemas.microsoft.com/office/drawing/2014/main" id="{8EB672C7-E591-4706-93AB-53E7EA7C88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7383" y="725866"/>
            <a:ext cx="5206154" cy="5251200"/>
          </a:xfrm>
        </p:spPr>
        <p:txBody>
          <a:bodyPr>
            <a:normAutofit fontScale="92500" lnSpcReduction="20000"/>
          </a:bodyPr>
          <a:lstStyle/>
          <a:p>
            <a:pPr marL="137160" lvl="0" indent="0" algn="just">
              <a:lnSpc>
                <a:spcPct val="100000"/>
              </a:lnSpc>
              <a:spcBef>
                <a:spcPct val="20000"/>
              </a:spcBef>
              <a:buClr>
                <a:srgbClr val="94C600"/>
              </a:buClr>
              <a:buSzPct val="76000"/>
              <a:buNone/>
            </a:pPr>
            <a:r>
              <a:rPr lang="ru-RU" sz="2800" dirty="0">
                <a:solidFill>
                  <a:srgbClr val="002060"/>
                </a:solidFill>
              </a:rPr>
              <a:t>Ученые спорят, как же образовалась Большая Каменная река. Существует несколько версий.</a:t>
            </a:r>
          </a:p>
          <a:p>
            <a:pPr marL="137160" lvl="0" indent="0" algn="just">
              <a:lnSpc>
                <a:spcPct val="100000"/>
              </a:lnSpc>
              <a:spcBef>
                <a:spcPct val="20000"/>
              </a:spcBef>
              <a:buClr>
                <a:srgbClr val="94C600"/>
              </a:buClr>
              <a:buSzPct val="76000"/>
              <a:buNone/>
            </a:pP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1. </a:t>
            </a:r>
            <a:r>
              <a:rPr lang="ru-RU" sz="2800" dirty="0">
                <a:solidFill>
                  <a:srgbClr val="002060"/>
                </a:solidFill>
              </a:rPr>
              <a:t>Самая распространенная версия говорит, что образовал Каменную реку стекающий с </a:t>
            </a:r>
            <a:r>
              <a:rPr lang="ru-RU" sz="2800" dirty="0" err="1">
                <a:solidFill>
                  <a:srgbClr val="002060"/>
                </a:solidFill>
              </a:rPr>
              <a:t>Таганайских</a:t>
            </a:r>
            <a:r>
              <a:rPr lang="ru-RU" sz="2800" dirty="0">
                <a:solidFill>
                  <a:srgbClr val="002060"/>
                </a:solidFill>
              </a:rPr>
              <a:t> гор ледник.</a:t>
            </a:r>
          </a:p>
          <a:p>
            <a:pPr marL="137160" lvl="0" indent="0" algn="just">
              <a:lnSpc>
                <a:spcPct val="100000"/>
              </a:lnSpc>
              <a:spcBef>
                <a:spcPct val="20000"/>
              </a:spcBef>
              <a:buClr>
                <a:srgbClr val="94C600"/>
              </a:buClr>
              <a:buSzPct val="76000"/>
              <a:buNone/>
            </a:pPr>
            <a:r>
              <a:rPr lang="ru-RU" sz="2800" dirty="0">
                <a:solidFill>
                  <a:srgbClr val="002060"/>
                </a:solidFill>
              </a:rPr>
              <a:t>2. Вторая версия говорит, что каменные реки – это останки потоков вулканической лавы.</a:t>
            </a:r>
          </a:p>
          <a:p>
            <a:pPr marL="137160" lvl="0" indent="0" algn="just">
              <a:lnSpc>
                <a:spcPct val="100000"/>
              </a:lnSpc>
              <a:spcBef>
                <a:spcPct val="20000"/>
              </a:spcBef>
              <a:buClr>
                <a:srgbClr val="94C600"/>
              </a:buClr>
              <a:buSzPct val="76000"/>
              <a:buNone/>
            </a:pPr>
            <a:r>
              <a:rPr lang="ru-RU" sz="2800" dirty="0">
                <a:solidFill>
                  <a:srgbClr val="002060"/>
                </a:solidFill>
              </a:rPr>
              <a:t>3. Третья версия – это древняя легенда: каменные реки – русла потоков божественной энергии (кундалини-</a:t>
            </a:r>
            <a:r>
              <a:rPr lang="ru-RU" sz="2800" dirty="0" err="1">
                <a:solidFill>
                  <a:srgbClr val="002060"/>
                </a:solidFill>
              </a:rPr>
              <a:t>шакти</a:t>
            </a:r>
            <a:r>
              <a:rPr lang="ru-RU" sz="2800" dirty="0">
                <a:solidFill>
                  <a:srgbClr val="002060"/>
                </a:solidFill>
              </a:rPr>
              <a:t>)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D013DEBA-FF42-4E92-A999-0481F5C83AC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71424" y="1203388"/>
            <a:ext cx="5806828" cy="42961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D48B74D-3FC3-42ED-BA62-57624E7FDD77}"/>
              </a:ext>
            </a:extLst>
          </p:cNvPr>
          <p:cNvSpPr txBox="1"/>
          <p:nvPr/>
        </p:nvSpPr>
        <p:spPr>
          <a:xfrm>
            <a:off x="1480007" y="5703216"/>
            <a:ext cx="36481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Большая Каменная река</a:t>
            </a:r>
          </a:p>
        </p:txBody>
      </p:sp>
    </p:spTree>
    <p:extLst>
      <p:ext uri="{BB962C8B-B14F-4D97-AF65-F5344CB8AC3E}">
        <p14:creationId xmlns:p14="http://schemas.microsoft.com/office/powerpoint/2010/main" val="41254704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2EF076-D57B-45CB-84D4-D57E4E965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424206"/>
            <a:ext cx="9875520" cy="86726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+mn-lt"/>
              </a:rPr>
              <a:t>Каменные реки в Белорецком районе Башкортостана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60664F-618D-4FFC-AE53-0B69B0499C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7327" y="1442301"/>
            <a:ext cx="7541444" cy="2118674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Google Sans"/>
              </a:rPr>
              <a:t>В Белорецком районе Башкортостана существуют две известные каменные реки (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  <a:latin typeface="Google Sans"/>
              </a:rPr>
              <a:t>курумники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Google Sans"/>
              </a:rPr>
              <a:t>): Большой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  <a:latin typeface="Google Sans"/>
              </a:rPr>
              <a:t>Шаркраук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Google Sans"/>
              </a:rPr>
              <a:t> (или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  <a:latin typeface="Google Sans"/>
              </a:rPr>
              <a:t>Шаркараук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Google Sans"/>
              </a:rPr>
              <a:t>) и легкодоступная «Каменная река» у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  <a:latin typeface="Google Sans"/>
              </a:rPr>
              <a:t>Отнурка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Google Sans"/>
              </a:rPr>
              <a:t>. Обе являются впечатляющими скоплениями огромных каменных глыб, образованных в результате разрушения гор, под которыми часто скрываются журчащие ручьи. 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14927DE-4A42-4843-8CA4-F86D0AE64E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8279" y="1140512"/>
            <a:ext cx="3149927" cy="419990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F980CD5-0DAC-4AE1-A0D2-5147F72AF2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780" y="3344159"/>
            <a:ext cx="4572000" cy="265176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F36B26B-C680-4300-87A5-25805ADF4255}"/>
              </a:ext>
            </a:extLst>
          </p:cNvPr>
          <p:cNvSpPr txBox="1"/>
          <p:nvPr/>
        </p:nvSpPr>
        <p:spPr>
          <a:xfrm>
            <a:off x="2743201" y="6070862"/>
            <a:ext cx="2856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Каменная река у </a:t>
            </a:r>
            <a:r>
              <a:rPr lang="ru-RU" dirty="0" err="1"/>
              <a:t>Отнурка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3A0320-8BD9-41F4-8923-8ECE87F83608}"/>
              </a:ext>
            </a:extLst>
          </p:cNvPr>
          <p:cNvSpPr txBox="1"/>
          <p:nvPr/>
        </p:nvSpPr>
        <p:spPr>
          <a:xfrm>
            <a:off x="8578393" y="5505254"/>
            <a:ext cx="2769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Большой </a:t>
            </a:r>
            <a:r>
              <a:rPr lang="ru-RU" dirty="0" err="1"/>
              <a:t>Шаркраук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3883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6BFF23-9095-490A-A951-3DF0B7297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ru-RU" b="1" dirty="0">
                <a:solidFill>
                  <a:srgbClr val="C00000"/>
                </a:solidFill>
                <a:latin typeface="+mn-lt"/>
              </a:rPr>
            </a:br>
            <a:r>
              <a:rPr lang="ru-RU" b="1" dirty="0">
                <a:solidFill>
                  <a:srgbClr val="C00000"/>
                </a:solidFill>
                <a:latin typeface="+mn-lt"/>
              </a:rPr>
              <a:t>Каменная река Алтайского края</a:t>
            </a:r>
            <a:br>
              <a:rPr lang="ru-RU" b="1" dirty="0">
                <a:solidFill>
                  <a:srgbClr val="C00000"/>
                </a:solidFill>
                <a:latin typeface="Arial" panose="020B0604020202020204" pitchFamily="34" charset="0"/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88DD83E-5C4E-49C7-BC5F-B5A32F9A60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63338" y="2196446"/>
            <a:ext cx="4754880" cy="3438897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Курумник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или Каменная река на реке Ануй рядом с селом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Топольное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</a:rPr>
              <a:t>Солонешенский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район. Величественное творение природы! Валуны выше человеческого роста в несколько раз. Слышно как внизу шумит вода.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FDAAA3F-79BD-4D0C-BBFE-5D67CB39B11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61718" y="2196446"/>
            <a:ext cx="5044715" cy="3525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356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99161EE4-E631-4458-937E-4B21C6DC6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240" y="198870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chemeClr val="accent2">
                    <a:lumMod val="50000"/>
                  </a:schemeClr>
                </a:solidFill>
              </a:rPr>
              <a:t>Закрепление материала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CEE6B74-B847-4B9B-9918-B6626C1250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7012" y="1832170"/>
            <a:ext cx="9872871" cy="403860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accent2">
                    <a:lumMod val="50000"/>
                  </a:schemeClr>
                </a:solidFill>
              </a:rPr>
              <a:t>Что такое каменные реки?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accent2">
                    <a:lumMod val="50000"/>
                  </a:schemeClr>
                </a:solidFill>
              </a:rPr>
              <a:t>Причины образования каменных рек.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3600" dirty="0">
                <a:solidFill>
                  <a:schemeClr val="accent2">
                    <a:lumMod val="50000"/>
                  </a:schemeClr>
                </a:solidFill>
              </a:rPr>
              <a:t>В чем польза каменных рек?</a:t>
            </a:r>
          </a:p>
          <a:p>
            <a:pPr>
              <a:buFont typeface="Arial" panose="020B0604020202020204" pitchFamily="34" charset="0"/>
              <a:buChar char="•"/>
            </a:pP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marL="45720" indent="0">
              <a:buNone/>
            </a:pP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6CBD65-A40E-4F5B-951B-6AEF18C56C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4251489"/>
            <a:ext cx="3849278" cy="217323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7F9959A-4EAC-4CD2-84D7-2CE8B1DDBD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2283" y="1568997"/>
            <a:ext cx="2716638" cy="176809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81D857D-A69D-46C2-AAA4-2BCED199A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8724" y="3813763"/>
            <a:ext cx="3481285" cy="2610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4032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37631C-C065-4793-9A68-5F3B1B763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3480" y="355600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chemeClr val="accent2">
                    <a:lumMod val="50000"/>
                  </a:schemeClr>
                </a:solidFill>
              </a:rPr>
              <a:t>Рефлексия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8FEA0806-0E72-46EF-BC37-B106932B7D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8269" b="-20519"/>
          <a:stretch/>
        </p:blipFill>
        <p:spPr>
          <a:xfrm>
            <a:off x="2357120" y="1909412"/>
            <a:ext cx="8458200" cy="444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6896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0A7BDC-3DFD-4C02-B37A-58F336C56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chemeClr val="accent2">
                    <a:lumMod val="50000"/>
                  </a:schemeClr>
                </a:solidFill>
              </a:rPr>
              <a:t>Домашнее задание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20B1E5D-A972-4563-BC98-E8F31F635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20" y="1808480"/>
            <a:ext cx="11429999" cy="4287519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600" dirty="0">
                <a:solidFill>
                  <a:schemeClr val="accent2">
                    <a:lumMod val="50000"/>
                  </a:schemeClr>
                </a:solidFill>
              </a:rPr>
              <a:t>Сделать макет каменной реки из природных материалов.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5D55499-589B-4589-B56E-351EC74AD7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0782" y="2626994"/>
            <a:ext cx="6445081" cy="3357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921174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Синий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415</TotalTime>
  <Words>1029</Words>
  <Application>Microsoft Office PowerPoint</Application>
  <PresentationFormat>Широкоэкранный</PresentationFormat>
  <Paragraphs>71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Bahnschrift Condensed</vt:lpstr>
      <vt:lpstr>Century Gothic</vt:lpstr>
      <vt:lpstr>Corbel</vt:lpstr>
      <vt:lpstr>Google Sans</vt:lpstr>
      <vt:lpstr>MS Reference Sans Serif</vt:lpstr>
      <vt:lpstr>PT Serif</vt:lpstr>
      <vt:lpstr>Базис</vt:lpstr>
      <vt:lpstr>Каменные реки </vt:lpstr>
      <vt:lpstr>Презентация PowerPoint</vt:lpstr>
      <vt:lpstr>Презентация PowerPoint</vt:lpstr>
      <vt:lpstr>Информационно-технологические ресурсы</vt:lpstr>
      <vt:lpstr>Организационный момент </vt:lpstr>
      <vt:lpstr>Мотивация к уроку</vt:lpstr>
      <vt:lpstr>Изучение нового материала</vt:lpstr>
      <vt:lpstr> Виды курумников: 1.«Каменная река» - скопление камней на наклонных поверхностях. 2. «Каменное море» - скопление камней на плоских поверхностях. </vt:lpstr>
      <vt:lpstr>Причины образования каменных рек:</vt:lpstr>
      <vt:lpstr>Каменные реки могут двигаться</vt:lpstr>
      <vt:lpstr>Польза уникальных каменных рек</vt:lpstr>
      <vt:lpstr>Каменные реки Южного Урала</vt:lpstr>
      <vt:lpstr>Презентация PowerPoint</vt:lpstr>
      <vt:lpstr>Каменные реки в Белорецком районе Башкортостана</vt:lpstr>
      <vt:lpstr> Каменная река Алтайского края </vt:lpstr>
      <vt:lpstr>Закрепление материала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Каменные реки Башкортостана</dc:title>
  <dc:creator>Huawei</dc:creator>
  <cp:lastModifiedBy>Huawei</cp:lastModifiedBy>
  <cp:revision>9</cp:revision>
  <dcterms:created xsi:type="dcterms:W3CDTF">2025-08-25T17:46:55Z</dcterms:created>
  <dcterms:modified xsi:type="dcterms:W3CDTF">2025-08-28T19:40:49Z</dcterms:modified>
</cp:coreProperties>
</file>