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3" r:id="rId3"/>
    <p:sldId id="313" r:id="rId4"/>
    <p:sldId id="314" r:id="rId5"/>
    <p:sldId id="316" r:id="rId6"/>
    <p:sldId id="319" r:id="rId7"/>
    <p:sldId id="320" r:id="rId8"/>
    <p:sldId id="312" r:id="rId9"/>
    <p:sldId id="285" r:id="rId10"/>
    <p:sldId id="317" r:id="rId11"/>
    <p:sldId id="318" r:id="rId12"/>
    <p:sldId id="315" r:id="rId13"/>
    <p:sldId id="321" r:id="rId14"/>
    <p:sldId id="322" r:id="rId15"/>
    <p:sldId id="323" r:id="rId16"/>
    <p:sldId id="324" r:id="rId17"/>
    <p:sldId id="326" r:id="rId18"/>
    <p:sldId id="311" r:id="rId19"/>
    <p:sldId id="286" r:id="rId20"/>
    <p:sldId id="327" r:id="rId21"/>
    <p:sldId id="328" r:id="rId22"/>
    <p:sldId id="329" r:id="rId23"/>
    <p:sldId id="331" r:id="rId24"/>
    <p:sldId id="332" r:id="rId25"/>
    <p:sldId id="334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8" r:id="rId36"/>
    <p:sldId id="335" r:id="rId37"/>
    <p:sldId id="301" r:id="rId38"/>
    <p:sldId id="304" r:id="rId39"/>
    <p:sldId id="309" r:id="rId40"/>
    <p:sldId id="305" r:id="rId41"/>
    <p:sldId id="303" r:id="rId42"/>
    <p:sldId id="307" r:id="rId43"/>
    <p:sldId id="308" r:id="rId44"/>
    <p:sldId id="273" r:id="rId4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322971"/>
    <a:srgbClr val="66FF66"/>
    <a:srgbClr val="0CA4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73" autoAdjust="0"/>
  </p:normalViewPr>
  <p:slideViewPr>
    <p:cSldViewPr>
      <p:cViewPr varScale="1">
        <p:scale>
          <a:sx n="72" d="100"/>
          <a:sy n="72" d="100"/>
        </p:scale>
        <p:origin x="150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DBC8D-66B3-4CC9-AE65-D213BB303FF9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6BA10-1D11-4A60-9FCF-4A23E6117C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5B3FB-4959-4152-B850-E0AC5E2C6D72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867F2-C1A6-4D48-A431-8141CEF159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2E3E2-6D5F-4A06-996C-ABFBB8BC6807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78C99-BF63-4AC2-AFD8-DFE9810C3A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D8377-6EF8-42E1-8B8A-BE63BC1B0DFC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15F6D-2403-4C1A-BF24-60015DD0D1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477B1-28C6-4306-AD99-E396AB8F7B71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49222-E803-4F52-AE71-9B22AEA73B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68515-4701-4C76-8F19-351811EFC9DD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D4F39-035F-4191-B0BF-95500886B3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EE1D7-10DF-4744-A21F-BE80BA8B691C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4C703-9565-4AAE-BBA8-F3FC520B26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723FC-48FF-43CB-B10C-1AD53456C221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C5918-78DA-4E16-8E36-E705E35A38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0DE0B-C403-4755-B3F4-F51D9BC6DDEA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B4C6A-0B8D-4F6A-A3BB-CAB5145E72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E0088-A034-462C-B23A-9DBBB329FECC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5570E-98D3-4BAD-A31D-0BE1DCCD61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1A1D5-DE47-4DF2-B87A-402DCE2D5B15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DDF2C-D7C3-467B-8E0C-729D93AAA1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18CFFA-076F-4D78-9033-86D053208991}" type="datetimeFigureOut">
              <a:rPr lang="ru-RU"/>
              <a:pPr>
                <a:defRPr/>
              </a:pPr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48EB8A-A686-40F1-B630-9A35BD956E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3314" name="TextBox 6"/>
          <p:cNvSpPr txBox="1">
            <a:spLocks noChangeArrowheads="1"/>
          </p:cNvSpPr>
          <p:nvPr/>
        </p:nvSpPr>
        <p:spPr bwMode="auto">
          <a:xfrm>
            <a:off x="683568" y="1268760"/>
            <a:ext cx="7848104" cy="357020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ru-RU" sz="3800" dirty="0">
              <a:solidFill>
                <a:srgbClr val="32297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rgbClr val="0CA458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solidFill>
                  <a:srgbClr val="0CA458"/>
                </a:solidFill>
                <a:latin typeface="Times New Roman" pitchFamily="18" charset="0"/>
                <a:cs typeface="Times New Roman" pitchFamily="18" charset="0"/>
              </a:rPr>
              <a:t>«Первичная обработка данных и инструменты расчета основных показателей описательной статистики»</a:t>
            </a:r>
          </a:p>
          <a:p>
            <a:pPr algn="ctr"/>
            <a:endParaRPr lang="ru-RU" sz="2400" b="1" dirty="0">
              <a:solidFill>
                <a:srgbClr val="0CA458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solidFill>
                <a:srgbClr val="0CA458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Докладчик  – Гриценко Светлана Анатольевна, зав. кафедрой кормления, гигиены животных, технологии производства и переработки сельскохозяйственной продукции</a:t>
            </a:r>
          </a:p>
        </p:txBody>
      </p:sp>
      <p:pic>
        <p:nvPicPr>
          <p:cNvPr id="7" name="Рисунок 6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358082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772" y="-171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F4768E3-AC71-4BCE-B6C1-C71FF41DE130}"/>
              </a:ext>
            </a:extLst>
          </p:cNvPr>
          <p:cNvSpPr/>
          <p:nvPr/>
        </p:nvSpPr>
        <p:spPr>
          <a:xfrm>
            <a:off x="467544" y="1772816"/>
            <a:ext cx="86764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646464"/>
                </a:solidFill>
                <a:latin typeface="Roboto"/>
              </a:rPr>
              <a:t>После окончания опыта, полученные результаты следует обработать с помощью методов вариационной статистики (биометрии). </a:t>
            </a:r>
          </a:p>
          <a:p>
            <a:pPr algn="ctr"/>
            <a:endParaRPr lang="ru-RU" sz="2000" b="1" dirty="0">
              <a:solidFill>
                <a:srgbClr val="00B050"/>
              </a:solidFill>
              <a:latin typeface="Roboto"/>
            </a:endParaRPr>
          </a:p>
          <a:p>
            <a:pPr algn="just"/>
            <a:r>
              <a:rPr lang="ru-RU" dirty="0">
                <a:solidFill>
                  <a:srgbClr val="646464"/>
                </a:solidFill>
                <a:latin typeface="Roboto"/>
              </a:rPr>
              <a:t>		Вариационная ( описательная)  статистика представляет собой один из разделов высшей математики. Применение вариационно-статистического метода при анализе массовых данных в области биологии получило название биометрии. 	</a:t>
            </a:r>
          </a:p>
          <a:p>
            <a:pPr algn="just"/>
            <a:r>
              <a:rPr lang="ru-RU" b="1" dirty="0">
                <a:solidFill>
                  <a:srgbClr val="646464"/>
                </a:solidFill>
                <a:latin typeface="Roboto"/>
              </a:rPr>
              <a:t>	</a:t>
            </a:r>
            <a:r>
              <a:rPr lang="ru-RU" b="1" dirty="0">
                <a:solidFill>
                  <a:srgbClr val="00B050"/>
                </a:solidFill>
                <a:latin typeface="Roboto"/>
              </a:rPr>
              <a:t>Биометрия</a:t>
            </a:r>
            <a:r>
              <a:rPr lang="ru-RU" dirty="0">
                <a:solidFill>
                  <a:srgbClr val="646464"/>
                </a:solidFill>
                <a:latin typeface="Roboto"/>
              </a:rPr>
              <a:t> является составной частью количественной биологии и смежных с ней прикладных наук (медицины, ветеринарии, зоотехнии).</a:t>
            </a:r>
          </a:p>
          <a:p>
            <a:pPr algn="just"/>
            <a:endParaRPr lang="ru-RU" dirty="0">
              <a:solidFill>
                <a:srgbClr val="646464"/>
              </a:solidFill>
              <a:latin typeface="Roboto"/>
            </a:endParaRPr>
          </a:p>
          <a:p>
            <a:r>
              <a:rPr lang="ru-RU" sz="1200" dirty="0">
                <a:solidFill>
                  <a:srgbClr val="646464"/>
                </a:solidFill>
                <a:latin typeface="Robot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8011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Рисунок 6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358082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457BDA9-522A-40BA-A235-2E256849BB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74557"/>
            <a:ext cx="9144000" cy="4708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600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Рисунок 6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358082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78C084B-D93C-47A7-84FC-5AFEDCF3C8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82" y="1412776"/>
            <a:ext cx="9144000" cy="3605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276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19489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CCEADD3-2413-4D0A-B168-9DB7F057BF6F}"/>
              </a:ext>
            </a:extLst>
          </p:cNvPr>
          <p:cNvSpPr/>
          <p:nvPr/>
        </p:nvSpPr>
        <p:spPr>
          <a:xfrm>
            <a:off x="539552" y="1556792"/>
            <a:ext cx="7776864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>
                <a:solidFill>
                  <a:schemeClr val="bg1">
                    <a:lumMod val="50000"/>
                  </a:schemeClr>
                </a:solidFill>
                <a:highlight>
                  <a:srgbClr val="FFFF00"/>
                </a:highlight>
              </a:rPr>
              <a:t>М – простая средняя арифметическая ( малые выборки) </a:t>
            </a:r>
          </a:p>
          <a:p>
            <a:endParaRPr lang="ru-RU" sz="1100" i="1" dirty="0">
              <a:solidFill>
                <a:schemeClr val="bg1">
                  <a:lumMod val="50000"/>
                </a:schemeClr>
              </a:solidFill>
              <a:highlight>
                <a:srgbClr val="FFFF00"/>
              </a:highlight>
            </a:endParaRPr>
          </a:p>
          <a:p>
            <a:r>
              <a:rPr lang="ru-RU" sz="1400" i="1" dirty="0">
                <a:solidFill>
                  <a:schemeClr val="bg1">
                    <a:lumMod val="50000"/>
                  </a:schemeClr>
                </a:solidFill>
                <a:highlight>
                  <a:srgbClr val="00FF00"/>
                </a:highlight>
              </a:rPr>
              <a:t>М – взвешенная  ( гармоническая)  средняя арифметическая (расчет жирности молока, через 1% молоко) ) </a:t>
            </a:r>
          </a:p>
          <a:p>
            <a:pPr algn="just"/>
            <a:endParaRPr lang="ru-RU" sz="1100" i="1" dirty="0">
              <a:solidFill>
                <a:srgbClr val="646464"/>
              </a:solidFill>
              <a:highlight>
                <a:srgbClr val="FFFF00"/>
              </a:highlight>
              <a:latin typeface="Roboto"/>
            </a:endParaRPr>
          </a:p>
          <a:p>
            <a:pPr algn="just"/>
            <a:r>
              <a:rPr lang="en-US" sz="1400" i="1" dirty="0">
                <a:solidFill>
                  <a:srgbClr val="646464"/>
                </a:solidFill>
                <a:highlight>
                  <a:srgbClr val="FFFF00"/>
                </a:highlight>
                <a:latin typeface="Roboto"/>
              </a:rPr>
              <a:t>S- </a:t>
            </a:r>
            <a:r>
              <a:rPr lang="ru-RU" sz="1400" i="1" dirty="0">
                <a:solidFill>
                  <a:srgbClr val="646464"/>
                </a:solidFill>
                <a:highlight>
                  <a:srgbClr val="FFFF00"/>
                </a:highlight>
                <a:latin typeface="Roboto"/>
              </a:rPr>
              <a:t>средняя квадратическая ( только для признаков, которые характеризуются плоскостью круга – диаметры мышечного волокна, жирового шарика, альвеол) </a:t>
            </a:r>
          </a:p>
          <a:p>
            <a:pPr algn="just"/>
            <a:endParaRPr lang="en-US" sz="1100" i="1" dirty="0">
              <a:solidFill>
                <a:srgbClr val="646464"/>
              </a:solidFill>
              <a:highlight>
                <a:srgbClr val="FFFF00"/>
              </a:highlight>
              <a:latin typeface="Roboto"/>
            </a:endParaRPr>
          </a:p>
          <a:p>
            <a:pPr algn="just"/>
            <a:r>
              <a:rPr lang="en-US" sz="1400" i="1" dirty="0">
                <a:solidFill>
                  <a:srgbClr val="646464"/>
                </a:solidFill>
                <a:highlight>
                  <a:srgbClr val="00FF00"/>
                </a:highlight>
                <a:latin typeface="Roboto"/>
              </a:rPr>
              <a:t>G – </a:t>
            </a:r>
            <a:r>
              <a:rPr lang="ru-RU" sz="1400" i="1" dirty="0">
                <a:solidFill>
                  <a:srgbClr val="646464"/>
                </a:solidFill>
                <a:highlight>
                  <a:srgbClr val="00FF00"/>
                </a:highlight>
                <a:latin typeface="Roboto"/>
              </a:rPr>
              <a:t>средняя геометрическая определяет среднее увеличение или уменьшение показателя за определённый период времени. </a:t>
            </a:r>
          </a:p>
          <a:p>
            <a:pPr algn="just"/>
            <a:endParaRPr lang="ru-RU" sz="1100" i="1" dirty="0">
              <a:solidFill>
                <a:srgbClr val="646464"/>
              </a:solidFill>
              <a:highlight>
                <a:srgbClr val="00FF00"/>
              </a:highlight>
              <a:latin typeface="Roboto"/>
            </a:endParaRPr>
          </a:p>
          <a:p>
            <a:r>
              <a:rPr lang="ru-RU" sz="1400" i="1" dirty="0">
                <a:solidFill>
                  <a:schemeClr val="bg1">
                    <a:lumMod val="50000"/>
                  </a:schemeClr>
                </a:solidFill>
                <a:highlight>
                  <a:srgbClr val="FFFF00"/>
                </a:highlight>
              </a:rPr>
              <a:t>Мо – мода ( модальный вариант ) наиболее часто встречающееся значение варианта</a:t>
            </a:r>
          </a:p>
          <a:p>
            <a:endParaRPr lang="ru-RU" sz="1100" i="1" dirty="0">
              <a:solidFill>
                <a:schemeClr val="bg1">
                  <a:lumMod val="50000"/>
                </a:schemeClr>
              </a:solidFill>
              <a:highlight>
                <a:srgbClr val="FFFF00"/>
              </a:highlight>
            </a:endParaRPr>
          </a:p>
          <a:p>
            <a:r>
              <a:rPr lang="ru-RU" sz="1400" i="1" dirty="0">
                <a:solidFill>
                  <a:schemeClr val="bg1">
                    <a:lumMod val="50000"/>
                  </a:schemeClr>
                </a:solidFill>
                <a:highlight>
                  <a:srgbClr val="00FF00"/>
                </a:highlight>
              </a:rPr>
              <a:t>Ме – медиана – вариант, который делит совокупность наблюдений на две равные части </a:t>
            </a:r>
            <a:endParaRPr lang="ru-RU" sz="1100" i="1" dirty="0">
              <a:solidFill>
                <a:schemeClr val="bg1">
                  <a:lumMod val="50000"/>
                </a:schemeClr>
              </a:solidFill>
              <a:highlight>
                <a:srgbClr val="00FF00"/>
              </a:highlight>
              <a:latin typeface="Roboto"/>
            </a:endParaRPr>
          </a:p>
          <a:p>
            <a:pPr algn="just"/>
            <a:endParaRPr lang="ru-RU" sz="1400" dirty="0">
              <a:solidFill>
                <a:srgbClr val="646464"/>
              </a:solidFill>
              <a:highlight>
                <a:srgbClr val="00FF00"/>
              </a:highlight>
              <a:latin typeface="Roboto"/>
            </a:endParaRPr>
          </a:p>
          <a:p>
            <a:pPr algn="just"/>
            <a:endParaRPr lang="ru-RU" sz="1400" dirty="0">
              <a:solidFill>
                <a:srgbClr val="646464"/>
              </a:solidFill>
              <a:highlight>
                <a:srgbClr val="00FF00"/>
              </a:highlight>
              <a:latin typeface="Roboto"/>
            </a:endParaRPr>
          </a:p>
          <a:p>
            <a:pPr algn="just"/>
            <a:endParaRPr lang="ru-RU" sz="1400" dirty="0">
              <a:solidFill>
                <a:srgbClr val="646464"/>
              </a:solidFill>
              <a:highlight>
                <a:srgbClr val="00FF00"/>
              </a:highlight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564630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9873" y="35427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748C060-1070-452D-AD9A-AB50EB8C2DE8}"/>
              </a:ext>
            </a:extLst>
          </p:cNvPr>
          <p:cNvSpPr/>
          <p:nvPr/>
        </p:nvSpPr>
        <p:spPr>
          <a:xfrm>
            <a:off x="349659" y="1268760"/>
            <a:ext cx="8424936" cy="1923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750"/>
              </a:spcAft>
            </a:pPr>
            <a:r>
              <a:rPr lang="ru-RU" sz="1600" spc="10" dirty="0">
                <a:solidFill>
                  <a:srgbClr val="27323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spc="10" dirty="0">
                <a:solidFill>
                  <a:srgbClr val="273239"/>
                </a:solidFill>
                <a:highlight>
                  <a:srgbClr val="00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Стандартное отклонение </a:t>
            </a:r>
            <a:r>
              <a:rPr lang="ru-RU" sz="1600" spc="10" dirty="0">
                <a:solidFill>
                  <a:srgbClr val="27323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важный метод измерения статистического отклонения. Это показатель степени отклонения чисел в статистическом ряду от их среднего арифметического. Это всегда неотрицательное значение, и его единица измерения та же, что и для элементов данной серии. Одинаковая единица измерения для обоих элементов упрощает сравнение и интерпретацию и делает их более подробными. Это обычный инструмент, используемый для измерения центральной тенденции, он обозначается как σ.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65EEC3A-E68E-4332-A374-146F759F6E2B}"/>
              </a:ext>
            </a:extLst>
          </p:cNvPr>
          <p:cNvSpPr/>
          <p:nvPr/>
        </p:nvSpPr>
        <p:spPr>
          <a:xfrm>
            <a:off x="539552" y="3475883"/>
            <a:ext cx="825759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spc="10" dirty="0">
                <a:solidFill>
                  <a:srgbClr val="27323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r>
              <a:rPr lang="ru-RU" sz="1600" spc="10" dirty="0">
                <a:solidFill>
                  <a:srgbClr val="273239"/>
                </a:solidFill>
                <a:highlight>
                  <a:srgbClr val="00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Дисперсия </a:t>
            </a:r>
            <a:r>
              <a:rPr lang="ru-RU" sz="1600" spc="10" dirty="0">
                <a:solidFill>
                  <a:srgbClr val="27323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- это квадратическое отклонение элементов / значений в статистическом ряду от его среднего арифметического. Это числовое значение определяет среднюю величину, до которой набор данных распределен сам по себе. Это просто квадрат стандартного отклонения и обозначается как σ</a:t>
            </a:r>
            <a:r>
              <a:rPr lang="ru-RU" sz="1050" spc="10" baseline="30000" dirty="0">
                <a:solidFill>
                  <a:srgbClr val="27323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ru-RU" sz="1600" spc="10" dirty="0">
                <a:solidFill>
                  <a:srgbClr val="27323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 Поскольку это квадратическое отклонение, его единица измерения отличается от единицы измерения отдельных элементов в статистическом ряду и, следовательно, не является надежной мерой дисперсии из-за неточного и расплывчатого сравнения. 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88717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649A46E5-E869-4808-B7E4-F323C01DC5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763336"/>
              </p:ext>
            </p:extLst>
          </p:nvPr>
        </p:nvGraphicFramePr>
        <p:xfrm>
          <a:off x="611560" y="1700808"/>
          <a:ext cx="8136904" cy="2592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68452">
                  <a:extLst>
                    <a:ext uri="{9D8B030D-6E8A-4147-A177-3AD203B41FA5}">
                      <a16:colId xmlns:a16="http://schemas.microsoft.com/office/drawing/2014/main" val="3108441305"/>
                    </a:ext>
                  </a:extLst>
                </a:gridCol>
                <a:gridCol w="4068452">
                  <a:extLst>
                    <a:ext uri="{9D8B030D-6E8A-4147-A177-3AD203B41FA5}">
                      <a16:colId xmlns:a16="http://schemas.microsoft.com/office/drawing/2014/main" val="644614399"/>
                    </a:ext>
                  </a:extLst>
                </a:gridCol>
              </a:tblGrid>
              <a:tr h="4405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Стандартное отклонение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95250" marB="9525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Дисперсия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b"/>
                </a:tc>
                <a:extLst>
                  <a:ext uri="{0D108BD9-81ED-4DB2-BD59-A6C34878D82A}">
                    <a16:rowId xmlns:a16="http://schemas.microsoft.com/office/drawing/2014/main" val="2389012083"/>
                  </a:ext>
                </a:extLst>
              </a:tr>
              <a:tr h="9369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50">
                          <a:effectLst/>
                        </a:rPr>
                        <a:t>Это мера разброса значений в данном наборе данных относительно их среднего значения.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133350" marB="1333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50" dirty="0">
                          <a:effectLst/>
                        </a:rPr>
                        <a:t>Это статистический показатель того, насколько далеко числа в наборе данных расходятся от их среднего значения.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133350" marB="133350" anchor="ctr"/>
                </a:tc>
                <a:extLst>
                  <a:ext uri="{0D108BD9-81ED-4DB2-BD59-A6C34878D82A}">
                    <a16:rowId xmlns:a16="http://schemas.microsoft.com/office/drawing/2014/main" val="2319922488"/>
                  </a:ext>
                </a:extLst>
              </a:tr>
              <a:tr h="4975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50">
                          <a:effectLst/>
                        </a:rPr>
                        <a:t>Он измеряет абсолютную изменчивость дисперсии.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133350" marB="1333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50" dirty="0">
                          <a:effectLst/>
                        </a:rPr>
                        <a:t>Это помогает определить размер разброса данных.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133350" marB="133350" anchor="ctr"/>
                </a:tc>
                <a:extLst>
                  <a:ext uri="{0D108BD9-81ED-4DB2-BD59-A6C34878D82A}">
                    <a16:rowId xmlns:a16="http://schemas.microsoft.com/office/drawing/2014/main" val="220272954"/>
                  </a:ext>
                </a:extLst>
              </a:tr>
              <a:tr h="7172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50">
                          <a:effectLst/>
                        </a:rPr>
                        <a:t>Рассчитывается путем извлечения квадратного корня из дисперсии.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133350" marB="1333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50" dirty="0">
                          <a:effectLst/>
                        </a:rPr>
                        <a:t>Рассчитывается путем взятия среднего значения квадратов отклонений каждого значения от среднего.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133350" marB="133350" anchor="ctr"/>
                </a:tc>
                <a:extLst>
                  <a:ext uri="{0D108BD9-81ED-4DB2-BD59-A6C34878D82A}">
                    <a16:rowId xmlns:a16="http://schemas.microsoft.com/office/drawing/2014/main" val="42247800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2385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Рисунок 6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358082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A446A8B-FCED-41CE-B75C-D3A4822778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1089971"/>
            <a:ext cx="7200800" cy="218251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F85374-E0AD-41E9-87F8-208AE71C78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0848" y="3585511"/>
            <a:ext cx="7704856" cy="182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706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2" y="11663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54DACB-17AF-4095-8EB6-0917E9CDB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4578" y="1101552"/>
            <a:ext cx="7115853" cy="4919736"/>
          </a:xfrm>
          <a:prstGeom prst="rect">
            <a:avLst/>
          </a:prstGeom>
          <a:solidFill>
            <a:schemeClr val="accent2">
              <a:lumMod val="40000"/>
              <a:lumOff val="60000"/>
              <a:alpha val="47000"/>
            </a:schemeClr>
          </a:solidFill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2145D7AC-D742-43B4-A497-268D0F125EA5}"/>
              </a:ext>
            </a:extLst>
          </p:cNvPr>
          <p:cNvSpPr/>
          <p:nvPr/>
        </p:nvSpPr>
        <p:spPr>
          <a:xfrm>
            <a:off x="3995936" y="4005064"/>
            <a:ext cx="828092" cy="360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/>
              <a:t>68,3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6E315F20-AB9E-43C7-BACB-F185B2389D30}"/>
              </a:ext>
            </a:extLst>
          </p:cNvPr>
          <p:cNvSpPr/>
          <p:nvPr/>
        </p:nvSpPr>
        <p:spPr>
          <a:xfrm>
            <a:off x="3959932" y="4581051"/>
            <a:ext cx="864096" cy="360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/>
              <a:t>95,4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87940A1A-A412-471B-A31E-8F0F84DBD0C9}"/>
              </a:ext>
            </a:extLst>
          </p:cNvPr>
          <p:cNvSpPr/>
          <p:nvPr/>
        </p:nvSpPr>
        <p:spPr>
          <a:xfrm>
            <a:off x="3995936" y="5139710"/>
            <a:ext cx="864096" cy="360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/>
              <a:t>99,7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F3C3EBBD-1559-4C9C-B771-78874FBE09FA}"/>
              </a:ext>
            </a:extLst>
          </p:cNvPr>
          <p:cNvSpPr/>
          <p:nvPr/>
        </p:nvSpPr>
        <p:spPr>
          <a:xfrm>
            <a:off x="4860031" y="5663952"/>
            <a:ext cx="576065" cy="39199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322971"/>
                </a:solidFill>
              </a:rPr>
              <a:t>+1σ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6020003F-D5AE-4284-ABDA-1EDB2262A8C8}"/>
              </a:ext>
            </a:extLst>
          </p:cNvPr>
          <p:cNvSpPr/>
          <p:nvPr/>
        </p:nvSpPr>
        <p:spPr>
          <a:xfrm>
            <a:off x="3478394" y="5616382"/>
            <a:ext cx="576065" cy="439564"/>
          </a:xfrm>
          <a:prstGeom prst="ellipse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i="1" dirty="0">
              <a:solidFill>
                <a:srgbClr val="322971"/>
              </a:solidFill>
            </a:endParaRPr>
          </a:p>
          <a:p>
            <a:pPr algn="ctr"/>
            <a:endParaRPr lang="ru-RU" sz="600" b="1" i="1" dirty="0">
              <a:solidFill>
                <a:srgbClr val="322971"/>
              </a:solidFill>
            </a:endParaRPr>
          </a:p>
          <a:p>
            <a:pPr algn="ctr"/>
            <a:r>
              <a:rPr lang="ru-RU" sz="1100" b="1" i="1" dirty="0">
                <a:solidFill>
                  <a:srgbClr val="322971"/>
                </a:solidFill>
              </a:rPr>
              <a:t>-1σ</a:t>
            </a:r>
          </a:p>
          <a:p>
            <a:pPr algn="ctr"/>
            <a:endParaRPr lang="ru-RU" dirty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FD8AE670-85BE-4809-A68D-1CE268F7B6A1}"/>
              </a:ext>
            </a:extLst>
          </p:cNvPr>
          <p:cNvSpPr/>
          <p:nvPr/>
        </p:nvSpPr>
        <p:spPr>
          <a:xfrm>
            <a:off x="5525667" y="5663952"/>
            <a:ext cx="576065" cy="39199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322971"/>
                </a:solidFill>
              </a:rPr>
              <a:t>+2σ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D7ECEBEB-41EC-4CB8-AE55-33E1F8CC0973}"/>
              </a:ext>
            </a:extLst>
          </p:cNvPr>
          <p:cNvSpPr/>
          <p:nvPr/>
        </p:nvSpPr>
        <p:spPr>
          <a:xfrm>
            <a:off x="6274848" y="5665103"/>
            <a:ext cx="576065" cy="39199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322971"/>
                </a:solidFill>
              </a:rPr>
              <a:t>+3σ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6AE69BB8-33B3-4704-BF51-8903B4CEFF7A}"/>
              </a:ext>
            </a:extLst>
          </p:cNvPr>
          <p:cNvSpPr/>
          <p:nvPr/>
        </p:nvSpPr>
        <p:spPr>
          <a:xfrm>
            <a:off x="2770780" y="5616381"/>
            <a:ext cx="576065" cy="439564"/>
          </a:xfrm>
          <a:prstGeom prst="ellipse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i="1" dirty="0">
              <a:solidFill>
                <a:srgbClr val="322971"/>
              </a:solidFill>
            </a:endParaRPr>
          </a:p>
          <a:p>
            <a:pPr algn="ctr"/>
            <a:endParaRPr lang="ru-RU" sz="600" b="1" i="1" dirty="0">
              <a:solidFill>
                <a:srgbClr val="322971"/>
              </a:solidFill>
            </a:endParaRPr>
          </a:p>
          <a:p>
            <a:pPr algn="ctr"/>
            <a:r>
              <a:rPr lang="ru-RU" sz="1100" b="1" i="1" dirty="0">
                <a:solidFill>
                  <a:srgbClr val="322971"/>
                </a:solidFill>
              </a:rPr>
              <a:t>-2σ</a:t>
            </a:r>
          </a:p>
          <a:p>
            <a:pPr algn="ctr"/>
            <a:endParaRPr lang="ru-RU" dirty="0"/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10744D35-BC6B-48BD-9103-6A0BE2F14E57}"/>
              </a:ext>
            </a:extLst>
          </p:cNvPr>
          <p:cNvSpPr/>
          <p:nvPr/>
        </p:nvSpPr>
        <p:spPr>
          <a:xfrm>
            <a:off x="2063167" y="5616382"/>
            <a:ext cx="576065" cy="439564"/>
          </a:xfrm>
          <a:prstGeom prst="ellipse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i="1" dirty="0">
              <a:solidFill>
                <a:srgbClr val="322971"/>
              </a:solidFill>
            </a:endParaRPr>
          </a:p>
          <a:p>
            <a:pPr algn="ctr"/>
            <a:endParaRPr lang="ru-RU" sz="600" b="1" i="1" dirty="0">
              <a:solidFill>
                <a:srgbClr val="322971"/>
              </a:solidFill>
            </a:endParaRPr>
          </a:p>
          <a:p>
            <a:pPr algn="ctr"/>
            <a:r>
              <a:rPr lang="ru-RU" sz="1100" b="1" i="1" dirty="0">
                <a:solidFill>
                  <a:srgbClr val="322971"/>
                </a:solidFill>
              </a:rPr>
              <a:t>-3σ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804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4" grpId="0" animBg="1"/>
      <p:bldP spid="12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8884" y="0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DF5755-E9FE-4D83-833C-740A7E1E6C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12" y="908720"/>
            <a:ext cx="8640068" cy="536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605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49854F0-6A07-4CBC-BE4C-8C785D7FF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5656" y="1196752"/>
            <a:ext cx="6336704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205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6026"/>
            <a:ext cx="9144000" cy="6858000"/>
          </a:xfrm>
        </p:spPr>
      </p:pic>
      <p:pic>
        <p:nvPicPr>
          <p:cNvPr id="7" name="Рисунок 6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358082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3E9DF6-CF4F-4452-A2F0-9455827FB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1268760"/>
            <a:ext cx="7920880" cy="179853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DAEBE74-1277-41BF-B78D-714951B9CA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608" y="3790708"/>
            <a:ext cx="7740352" cy="97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087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BECF309-3953-41AD-8E68-FBDCFB8D1FBD}"/>
              </a:ext>
            </a:extLst>
          </p:cNvPr>
          <p:cNvSpPr/>
          <p:nvPr/>
        </p:nvSpPr>
        <p:spPr>
          <a:xfrm>
            <a:off x="1043608" y="836712"/>
            <a:ext cx="74888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0CA458"/>
                </a:solidFill>
                <a:latin typeface="Roboto"/>
              </a:rPr>
              <a:t>При обработке экспериментальных данных пользуются следующими общепринятыми обозначениями: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 _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X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средняя арифметическая (для больших выборок</a:t>
            </a:r>
          </a:p>
          <a:p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через вариационный ряд));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Х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варианта (величина признака у отдельной особи);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K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классный промежуток;</a:t>
            </a:r>
          </a:p>
          <a:p>
            <a:r>
              <a:rPr lang="en-US" sz="1200" i="1" dirty="0">
                <a:solidFill>
                  <a:schemeClr val="bg1">
                    <a:lumMod val="50000"/>
                  </a:schemeClr>
                </a:solidFill>
              </a:rPr>
              <a:t>m </a:t>
            </a:r>
            <a:r>
              <a:rPr lang="ru-RU" sz="1200" i="1" baseline="-25000" dirty="0">
                <a:solidFill>
                  <a:schemeClr val="bg1">
                    <a:lumMod val="50000"/>
                  </a:schemeClr>
                </a:solidFill>
              </a:rPr>
              <a:t>x   </a:t>
            </a:r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-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ошибка средней арифметической;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σ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 - сигма, среднее квадратическое отклонение;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Cv , %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коэффициент вариации;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n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количество вариант в выборке;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t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нормированное отклонение;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td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критерий достоверности;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р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доля животных с альтернативным качественным признаком;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r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коэффициент корреляции;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η- корреляционное отношение;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m</a:t>
            </a:r>
            <a:r>
              <a:rPr lang="ru-RU" sz="1200" i="1" baseline="-25000" dirty="0">
                <a:solidFill>
                  <a:schemeClr val="bg1">
                    <a:lumMod val="50000"/>
                  </a:schemeClr>
                </a:solidFill>
              </a:rPr>
              <a:t>r</a:t>
            </a:r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ошибка коэффициента корреляции;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R</a:t>
            </a:r>
            <a:r>
              <a:rPr lang="ru-RU" sz="1200" i="1" baseline="-25000" dirty="0">
                <a:solidFill>
                  <a:schemeClr val="bg1">
                    <a:lumMod val="50000"/>
                  </a:schemeClr>
                </a:solidFill>
              </a:rPr>
              <a:t>x/y</a:t>
            </a:r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; R</a:t>
            </a:r>
            <a:r>
              <a:rPr lang="ru-RU" sz="1200" i="1" baseline="-25000" dirty="0">
                <a:solidFill>
                  <a:schemeClr val="bg1">
                    <a:lumMod val="50000"/>
                  </a:schemeClr>
                </a:solidFill>
              </a:rPr>
              <a:t>y/x</a:t>
            </a:r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коэффициент регрессии;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h</a:t>
            </a:r>
            <a:r>
              <a:rPr lang="ru-RU" sz="1200" i="1" baseline="30000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коэффициент наследуемости по С. Райту;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X</a:t>
            </a:r>
            <a:r>
              <a:rPr lang="ru-RU" sz="1200" i="1" baseline="30000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критерий соответствия хи-квадрат;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v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число степеней свободы;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Р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уровень вероятности;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р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уровень значимости;</a:t>
            </a:r>
          </a:p>
          <a:p>
            <a:r>
              <a:rPr lang="ru-RU" sz="1200" i="1" dirty="0">
                <a:solidFill>
                  <a:schemeClr val="bg1">
                    <a:lumMod val="50000"/>
                  </a:schemeClr>
                </a:solidFill>
              </a:rPr>
              <a:t>С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- дисперсия (сумма квадратов)</a:t>
            </a:r>
            <a:endParaRPr lang="ru-RU" sz="1200" dirty="0">
              <a:solidFill>
                <a:srgbClr val="646464"/>
              </a:solidFill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756784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6667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DF3C61-A828-4F4C-8FF5-F55038F83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1268760"/>
            <a:ext cx="6912768" cy="79807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3A753AB-E71E-4E88-956D-67388FC29D71}"/>
              </a:ext>
            </a:extLst>
          </p:cNvPr>
          <p:cNvSpPr/>
          <p:nvPr/>
        </p:nvSpPr>
        <p:spPr>
          <a:xfrm>
            <a:off x="971600" y="2350679"/>
            <a:ext cx="74168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75"/>
              </a:spcBef>
            </a:pPr>
            <a:r>
              <a:rPr lang="ru-RU" dirty="0">
                <a:solidFill>
                  <a:srgbClr val="45454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Пакет прикладных программ статистической обработки данных SPSS по праву признается социологами, психологами, маркетологами и другими специалистами, чья деятельность связана с обработкой данных, лучшей в своем роде. Несмотря на то, что разработчик SPSS (SPSS: </a:t>
            </a:r>
            <a:r>
              <a:rPr lang="ru-RU" dirty="0" err="1">
                <a:solidFill>
                  <a:srgbClr val="45454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ru-RU" dirty="0">
                <a:solidFill>
                  <a:srgbClr val="45454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IBM </a:t>
            </a:r>
            <a:r>
              <a:rPr lang="ru-RU" dirty="0" err="1">
                <a:solidFill>
                  <a:srgbClr val="45454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Company</a:t>
            </a:r>
            <a:r>
              <a:rPr lang="ru-RU" dirty="0">
                <a:solidFill>
                  <a:srgbClr val="45454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находится в Америке, и изначально программа создана на английском языке, русская версия программы SPSS превосходно локализирована и оснащена теми же самыми модулями, что и американская.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024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6252A59-924B-48A8-863A-9BBA23B3E9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800708"/>
            <a:ext cx="4392488" cy="52565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3B02BD-14FF-4B38-A858-E57DDEC33C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1745" y="1124744"/>
            <a:ext cx="4156719" cy="244827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0F8B5F3-86B7-4FF1-807D-11ED192CF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9061" y="3494881"/>
            <a:ext cx="4228081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4694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7165" y="1237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7EFA47B-4CB8-4D80-8D72-B83230E673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1124744"/>
            <a:ext cx="5410200" cy="237087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0211610-7099-41B2-AD8C-D74BCEE5F8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6096" y="1130135"/>
            <a:ext cx="3528392" cy="237087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77D0055-FC83-4C5F-AA47-9A61B10596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041" y="3045231"/>
            <a:ext cx="5076056" cy="31718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20787CA-986B-489B-BF74-06267D6115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0941" y="3212976"/>
            <a:ext cx="3613507" cy="30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6435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Содержимое 5" descr="Фон для презентаци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7165" y="1237"/>
            <a:ext cx="9144000" cy="6858000"/>
          </a:xfrm>
        </p:spPr>
      </p:pic>
      <p:pic>
        <p:nvPicPr>
          <p:cNvPr id="4" name="Рисунок 3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E4C1626-A74D-4EF8-9B0E-48224EB5F7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1052737"/>
            <a:ext cx="7848872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6304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A2E163B-192A-475D-9AD7-A1E16BFC7A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7" y="933450"/>
            <a:ext cx="7847856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48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BEFEAC-757B-403A-A840-34558FD916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000" y="984920"/>
            <a:ext cx="8963472" cy="460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3953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1F94F63-8EFD-4A69-868A-8DBE01FFF8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773" y="984920"/>
            <a:ext cx="7537510" cy="458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3521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3DC36E-01AA-474F-B8FF-12EAA984E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872857"/>
            <a:ext cx="8496944" cy="511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104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ACA836E-16A5-4D6C-9A5E-0F01853E8F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949421"/>
            <a:ext cx="8640960" cy="495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774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F015D36-C36D-4CBF-98C0-991C91A5E3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0" y="969132"/>
            <a:ext cx="7681526" cy="411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5841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7F6552A-2145-4079-966A-07EE445144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1390252"/>
            <a:ext cx="7128792" cy="378946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0FE3D3-5D98-499F-B8D3-B1D5A9019B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552" y="3573016"/>
            <a:ext cx="2808312" cy="251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2791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C09326-D6EE-4D57-9113-AC57871811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858" y="880475"/>
            <a:ext cx="7969558" cy="509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8706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BAD0493-ADA6-4667-B352-9117C9E191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187" y="1000125"/>
            <a:ext cx="7667625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7954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073166D-2980-474E-BCB1-AAC6A93A5A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764703"/>
            <a:ext cx="7478216" cy="518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086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862E124-127D-49DB-BB75-2D78A8C03B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984920"/>
            <a:ext cx="8064896" cy="496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7092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C4FE42C-C945-41D5-A3AB-9494EC530A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56" y="996009"/>
            <a:ext cx="7992888" cy="4820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8484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656A4DD-91E3-4D77-B3FE-6A1ECE6EE1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764704"/>
            <a:ext cx="7560840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0524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999F35-A839-4DF7-B903-F66F9AC940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0" y="715336"/>
            <a:ext cx="7825542" cy="542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901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490CE7-6148-4407-B42E-9DBB502610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008" y="620688"/>
            <a:ext cx="8928992" cy="549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6913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0086F4F-6EFA-4108-B4E9-CB163A174B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47811"/>
            <a:ext cx="9144000" cy="516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453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605A1A8-3163-48A2-B9CB-CF6E9A6A72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410" y="984920"/>
            <a:ext cx="8748464" cy="480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8611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193FDE-77EF-48CC-96C5-B0BC3AD4F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25" y="993050"/>
            <a:ext cx="8982075" cy="4668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9322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D902A8-BB41-47F0-881A-9C5EE9645D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302" y="692696"/>
            <a:ext cx="6987396" cy="41044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EDBA44-4B07-40F3-A302-572D02CDAA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68" y="4958114"/>
            <a:ext cx="7920880" cy="106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3821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5C935F1-D8E7-4EA4-B080-CED37AE635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1196752"/>
            <a:ext cx="7704856" cy="457828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4FF9C8C-F794-4252-89C0-7420C5249EE8}"/>
              </a:ext>
            </a:extLst>
          </p:cNvPr>
          <p:cNvSpPr/>
          <p:nvPr/>
        </p:nvSpPr>
        <p:spPr>
          <a:xfrm>
            <a:off x="3347864" y="68285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u="sng" dirty="0">
                <a:solidFill>
                  <a:schemeClr val="accent5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корреляционный анализ</a:t>
            </a:r>
            <a:endParaRPr lang="ru-RU" u="sng" dirty="0">
              <a:solidFill>
                <a:schemeClr val="accent5">
                  <a:lumMod val="75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325081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256" y="3600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2F9DEB4-654D-4630-BBB5-A19C2860A9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632" y="1216786"/>
            <a:ext cx="6169888" cy="466048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7D43D34-E3B0-4CA0-9AE6-3F4E2CB2E9AA}"/>
              </a:ext>
            </a:extLst>
          </p:cNvPr>
          <p:cNvSpPr/>
          <p:nvPr/>
        </p:nvSpPr>
        <p:spPr>
          <a:xfrm>
            <a:off x="1381091" y="820869"/>
            <a:ext cx="6732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u="sng" dirty="0">
                <a:solidFill>
                  <a:schemeClr val="accent5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расчет коэффициента наследуемости через дисперсию </a:t>
            </a:r>
            <a:endParaRPr lang="ru-RU" u="sng" dirty="0">
              <a:solidFill>
                <a:schemeClr val="accent5">
                  <a:lumMod val="75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0164947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1520" y="2348880"/>
            <a:ext cx="871296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CA458"/>
                </a:solidFill>
                <a:latin typeface="Times New Roman" pitchFamily="18" charset="0"/>
                <a:cs typeface="Times New Roman" pitchFamily="18" charset="0"/>
              </a:rPr>
              <a:t>Применение </a:t>
            </a:r>
            <a:r>
              <a:rPr lang="en-US" sz="3600" b="1" dirty="0">
                <a:solidFill>
                  <a:srgbClr val="0CA458"/>
                </a:solidFill>
                <a:latin typeface="Times New Roman" pitchFamily="18" charset="0"/>
                <a:cs typeface="Times New Roman" pitchFamily="18" charset="0"/>
              </a:rPr>
              <a:t>Microsoft Office Excel</a:t>
            </a:r>
            <a:r>
              <a:rPr lang="ru-RU" sz="3600" b="1" dirty="0">
                <a:solidFill>
                  <a:srgbClr val="0CA458"/>
                </a:solidFill>
                <a:latin typeface="Times New Roman" pitchFamily="18" charset="0"/>
                <a:cs typeface="Times New Roman" pitchFamily="18" charset="0"/>
              </a:rPr>
              <a:t>»               для прочих расчетов </a:t>
            </a:r>
            <a:r>
              <a:rPr lang="ru-RU" sz="3600" b="1" dirty="0">
                <a:solidFill>
                  <a:srgbClr val="0CA4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1600" dirty="0"/>
          </a:p>
          <a:p>
            <a:pPr lvl="0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73154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1CD6852-2925-43EC-A2C9-28FE661BEB56}"/>
              </a:ext>
            </a:extLst>
          </p:cNvPr>
          <p:cNvSpPr/>
          <p:nvPr/>
        </p:nvSpPr>
        <p:spPr>
          <a:xfrm>
            <a:off x="1043608" y="690726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u="sng" dirty="0">
                <a:solidFill>
                  <a:schemeClr val="accent5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Оценка быков –производителей методом Д-С</a:t>
            </a:r>
            <a:endParaRPr lang="ru-RU" u="sng" dirty="0">
              <a:solidFill>
                <a:schemeClr val="accent5">
                  <a:lumMod val="75000"/>
                </a:schemeClr>
              </a:solidFill>
              <a:highlight>
                <a:srgbClr val="FFFF00"/>
              </a:highligh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9BBE85-CC29-4C7E-9A46-D15AE221BB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40768"/>
            <a:ext cx="9144000" cy="445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6420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D5AED7-59D2-4A42-BF8A-82347F7D78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1002915"/>
            <a:ext cx="7920880" cy="242608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A804381-D034-4830-9D7A-66DC70A10875}"/>
              </a:ext>
            </a:extLst>
          </p:cNvPr>
          <p:cNvSpPr/>
          <p:nvPr/>
        </p:nvSpPr>
        <p:spPr>
          <a:xfrm>
            <a:off x="1403648" y="620558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u="sng" dirty="0">
                <a:solidFill>
                  <a:schemeClr val="accent5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Аминокислотный скор </a:t>
            </a:r>
            <a:endParaRPr lang="ru-RU" u="sng" dirty="0">
              <a:solidFill>
                <a:schemeClr val="accent5">
                  <a:lumMod val="75000"/>
                </a:schemeClr>
              </a:solidFill>
              <a:highlight>
                <a:srgbClr val="FFFF00"/>
              </a:highligh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98A38F-7615-4A0D-8F46-DD366EC7A1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12" y="4186417"/>
            <a:ext cx="9144000" cy="1668668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8EE9716-7140-4166-8E21-2F0D6C697E1E}"/>
              </a:ext>
            </a:extLst>
          </p:cNvPr>
          <p:cNvSpPr/>
          <p:nvPr/>
        </p:nvSpPr>
        <p:spPr>
          <a:xfrm>
            <a:off x="1439652" y="3530347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u="sng" dirty="0">
                <a:solidFill>
                  <a:schemeClr val="accent5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Конверсия протеина</a:t>
            </a:r>
            <a:endParaRPr lang="ru-RU" u="sng" dirty="0">
              <a:solidFill>
                <a:schemeClr val="accent5">
                  <a:lumMod val="75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2507811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3784004-C11E-4774-B2EA-02AD37C97B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900" y="999953"/>
            <a:ext cx="8424936" cy="5309367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22D7A37-41A7-4433-83B5-B4633E9F4701}"/>
              </a:ext>
            </a:extLst>
          </p:cNvPr>
          <p:cNvSpPr/>
          <p:nvPr/>
        </p:nvSpPr>
        <p:spPr>
          <a:xfrm>
            <a:off x="1187624" y="599843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u="sng" dirty="0">
                <a:solidFill>
                  <a:schemeClr val="accent5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Расчет рациона </a:t>
            </a:r>
            <a:endParaRPr lang="ru-RU" u="sng" dirty="0">
              <a:solidFill>
                <a:schemeClr val="accent5">
                  <a:lumMod val="75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5348360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DD141A2-1461-4EA9-B561-3701A3CCF5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1154110"/>
            <a:ext cx="8064896" cy="454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3900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Фон для презентаци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1520" y="2348880"/>
            <a:ext cx="871296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0CA4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  <a:p>
            <a:endParaRPr lang="ru-RU" sz="1600" dirty="0"/>
          </a:p>
          <a:p>
            <a:pPr lvl="0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 l="45258" t="21353" r="31722" b="49168"/>
          <a:stretch>
            <a:fillRect/>
          </a:stretch>
        </p:blipFill>
        <p:spPr bwMode="auto">
          <a:xfrm>
            <a:off x="7429520" y="0"/>
            <a:ext cx="1367622" cy="9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1372</TotalTime>
  <Words>471</Words>
  <Application>Microsoft Office PowerPoint</Application>
  <PresentationFormat>Экран (4:3)</PresentationFormat>
  <Paragraphs>81</Paragraphs>
  <Slides>44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9" baseType="lpstr">
      <vt:lpstr>Arial</vt:lpstr>
      <vt:lpstr>Calibri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AgroUn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UVC</dc:creator>
  <cp:lastModifiedBy>Kormlenie</cp:lastModifiedBy>
  <cp:revision>162</cp:revision>
  <dcterms:created xsi:type="dcterms:W3CDTF">2016-11-29T03:03:12Z</dcterms:created>
  <dcterms:modified xsi:type="dcterms:W3CDTF">2024-02-09T07:25:44Z</dcterms:modified>
</cp:coreProperties>
</file>