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60" r:id="rId1"/>
  </p:sldMasterIdLst>
  <p:notesMasterIdLst>
    <p:notesMasterId r:id="rId2"/>
  </p:notesMasterIdLst>
  <p:sldIdLst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</p:sldIdLst>
  <p:sldSz type="screen4x3"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956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tableStyles" Target="tableStyles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7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8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69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70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7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7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Титульный слайд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8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04858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59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9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7" name="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2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b="1" cap="all"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indent="0" mar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4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4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48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49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0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51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54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5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6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57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5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59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0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18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19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0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58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62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63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6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6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2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ru-RU"/>
          </a:p>
        </p:txBody>
      </p:sp>
      <p:sp>
        <p:nvSpPr>
          <p:cNvPr id="1048633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63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3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3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38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3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4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622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62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62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2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4857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578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9F5F6-2A34-4B04-B67D-E6E3486AD9DA}" type="datetimeFigureOut">
              <a:rPr lang="ru-RU" smtClean="0"/>
              <a:t>12.08.2019</a:t>
            </a:fld>
            <a:endParaRPr lang="ru-RU"/>
          </a:p>
        </p:txBody>
      </p:sp>
      <p:sp>
        <p:nvSpPr>
          <p:cNvPr id="104857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8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3C8E1-D425-482A-9907-A890B4F3403C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6" Type="http://schemas.openxmlformats.org/officeDocument/2006/relationships/image" Target="../media/image16.jpeg"/><Relationship Id="rId7" Type="http://schemas.openxmlformats.org/officeDocument/2006/relationships/image" Target="../media/image17.jpeg"/><Relationship Id="rId8" Type="http://schemas.openxmlformats.org/officeDocument/2006/relationships/slideLayout" Target="../slideLayouts/slideLayout1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slideLayout" Target="../slideLayouts/slideLayout1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2.jpeg"/><Relationship Id="rId3" Type="http://schemas.openxmlformats.org/officeDocument/2006/relationships/slideLayout" Target="../slideLayouts/slideLayout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3.gif"/><Relationship Id="rId3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-24"/>
            <a:ext cx="9182086" cy="6858024"/>
          </a:xfrm>
          <a:prstGeom prst="rect"/>
          <a:noFill/>
        </p:spPr>
      </p:pic>
      <p:pic>
        <p:nvPicPr>
          <p:cNvPr id="2097153" name="Picture 2" descr="ÐÐ°ÑÑÐ¸Ð½ÐºÐ¸ Ð¿Ð¾ Ð·Ð°Ð¿ÑÐ¾ÑÑ ÑÐ°Ð¼ÐºÐ¸ Ð½Ð° ÑÐµÐ¼Ñ Ð¼ÐµÐ´Ð¾Ð²ÑÐ¹ ÑÐ¿Ð°Ñ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2285984" y="642918"/>
            <a:ext cx="6529401" cy="5441168"/>
          </a:xfrm>
          <a:prstGeom prst="rect"/>
          <a:noFill/>
        </p:spPr>
      </p:pic>
      <p:sp>
        <p:nvSpPr>
          <p:cNvPr id="1048584" name="TextBox 3"/>
          <p:cNvSpPr txBox="1"/>
          <p:nvPr/>
        </p:nvSpPr>
        <p:spPr>
          <a:xfrm rot="20438049">
            <a:off x="509904" y="1288840"/>
            <a:ext cx="6393483" cy="2012173"/>
          </a:xfrm>
          <a:prstGeom prst="rect"/>
          <a:noFill/>
        </p:spPr>
        <p:txBody>
          <a:bodyPr rtlCol="0" wrap="square">
            <a:prstTxWarp prst="textArchUp">
              <a:avLst>
                <a:gd fmla="val 11037833" name="adj"/>
              </a:avLst>
            </a:prstTxWarp>
            <a:spAutoFit/>
          </a:bodyPr>
          <a:p>
            <a:r>
              <a:rPr b="1" dirty="0" sz="8800" lang="ru-RU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Презентация</a:t>
            </a:r>
            <a:endParaRPr b="1" dirty="0" sz="8800" lang="ru-RU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592" name="TextBox 2"/>
          <p:cNvSpPr txBox="1"/>
          <p:nvPr/>
        </p:nvSpPr>
        <p:spPr>
          <a:xfrm>
            <a:off x="357158" y="642918"/>
            <a:ext cx="8429684" cy="1424939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Август  месяц  щедр к людям тремя христианскими праздниками: тремя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Спасами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. Значение каждого праздника различно и уникально, но все они имеют отношение к Иисусу   Христу, Спасителю, потому и названы в честь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Госпада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Спасами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. Все три праздника идут  один за другим: Медовый, Яблочный, Ореховый  Спас.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55" name="Picture 2" descr="ÐÐ°ÑÑÐ¸Ð½ÐºÐ¸ Ð¿Ð¾ Ð·Ð°Ð¿ÑÐ¾ÑÑ ÐºÐ°ÑÑÐ¸Ð½ÐºÐ¸ ÑÑÐ¸ ÑÐ¿Ð°Ñ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1214414" y="1977138"/>
            <a:ext cx="6858048" cy="4380578"/>
          </a:xfrm>
          <a:prstGeom prst="rect"/>
          <a:noFill/>
        </p:spPr>
      </p:pic>
    </p:spTree>
  </p:cSld>
  <p:clrMapOvr>
    <a:masterClrMapping/>
  </p:clrMapOvr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pic>
        <p:nvPicPr>
          <p:cNvPr id="2097157" name="Picture 6" descr="ÐÐ°ÑÑÐ¸Ð½ÐºÐ¸ Ð¿Ð¾ Ð·Ð°Ð¿ÑÐ¾ÑÑ ÐºÐ°ÑÑÐ¸Ð½ÐºÐ¸ Ð¿ÑÐ¾ Ð¿ÑÐ°Ð·Ð´Ð½Ð¸Ðº Ð¼ÐµÐ´Ð¾Ð²ÑÐ¹ ÑÐ¿Ð°Ñ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357158" y="357166"/>
            <a:ext cx="8572500" cy="6143668"/>
          </a:xfrm>
          <a:prstGeom prst="rect"/>
          <a:noFill/>
        </p:spPr>
      </p:pic>
      <p:sp>
        <p:nvSpPr>
          <p:cNvPr id="1048593" name="TextBox 6"/>
          <p:cNvSpPr txBox="1"/>
          <p:nvPr/>
        </p:nvSpPr>
        <p:spPr>
          <a:xfrm>
            <a:off x="571472" y="428604"/>
            <a:ext cx="3643338" cy="169164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Что за праздник сегодня у нас?</a:t>
            </a:r>
          </a:p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Этот праздник — </a:t>
            </a:r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Медовый Спас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Летом пчелы нектар собирали,</a:t>
            </a:r>
          </a:p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В мед старательно превращали.</a:t>
            </a:r>
          </a:p>
          <a:p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Спас Медовый сегодня зовет</a:t>
            </a:r>
            <a:endParaRPr dirty="0" lang="ru-RU" smtClean="0">
              <a:latin typeface="Times New Roman" pitchFamily="18" charset="0"/>
              <a:cs typeface="Times New Roman" pitchFamily="18" charset="0"/>
            </a:endParaRPr>
          </a:p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Насладиться, попробовать мед.</a:t>
            </a:r>
            <a:endParaRPr dirty="0" lang="ru-RU"/>
          </a:p>
        </p:txBody>
      </p:sp>
    </p:spTree>
  </p:cSld>
  <p:clrMapOvr>
    <a:masterClrMapping/>
  </p:clrMapOvr>
  <p:timing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594" name="TextBox 2"/>
          <p:cNvSpPr txBox="1"/>
          <p:nvPr/>
        </p:nvSpPr>
        <p:spPr>
          <a:xfrm>
            <a:off x="5786446" y="1214422"/>
            <a:ext cx="2928958" cy="222504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ru-RU">
                <a:latin typeface="Times New Roman" pitchFamily="18" charset="0"/>
                <a:cs typeface="Times New Roman" pitchFamily="18" charset="0"/>
              </a:rPr>
              <a:t>Ежегодно, 14 августа, православные христиане отмечают первый августовский Спас — Медовый или </a:t>
            </a:r>
            <a:r>
              <a:rPr dirty="0" lang="ru-RU" err="1">
                <a:latin typeface="Times New Roman" pitchFamily="18" charset="0"/>
                <a:cs typeface="Times New Roman" pitchFamily="18" charset="0"/>
              </a:rPr>
              <a:t>Макавей</a:t>
            </a:r>
            <a:r>
              <a:rPr dirty="0" lang="ru-RU">
                <a:latin typeface="Times New Roman" pitchFamily="18" charset="0"/>
                <a:cs typeface="Times New Roman" pitchFamily="18" charset="0"/>
              </a:rPr>
              <a:t>. Этот день связан со множеством народных поверий и 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традиций. 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95" name="TextBox 3"/>
          <p:cNvSpPr txBox="1"/>
          <p:nvPr/>
        </p:nvSpPr>
        <p:spPr>
          <a:xfrm>
            <a:off x="1428728" y="4643446"/>
            <a:ext cx="6715172" cy="16916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Другие названия праздника Медового спаса </a:t>
            </a:r>
          </a:p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 Мокрый Спас, Водный Спас, Медовый праздник, Пчелиный праздник,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Медолом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Спасовка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, Проводы лета, «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Макавей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зельная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» (белорусское), «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Маковия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» (украинское), Маккавей,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Макотрус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8596" name="AutoShape 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597" name="AutoShape 4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598" name="AutoShape 6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59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357157" y="428604"/>
            <a:ext cx="5520729" cy="4000528"/>
          </a:xfrm>
          <a:prstGeom prst="rect"/>
          <a:noFill/>
        </p:spPr>
      </p:pic>
    </p:spTree>
  </p:cSld>
  <p:clrMapOvr>
    <a:masterClrMapping/>
  </p:clrMapOvr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pic>
        <p:nvPicPr>
          <p:cNvPr id="2097161" name="Picture 2" descr="https://www.maam.ru/upload/blogs/detsad-238098-1410085577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428596" y="357166"/>
            <a:ext cx="5143536" cy="3429024"/>
          </a:xfrm>
          <a:prstGeom prst="rect"/>
          <a:noFill/>
        </p:spPr>
      </p:pic>
      <p:pic>
        <p:nvPicPr>
          <p:cNvPr id="2097162" name="Picture 4" descr="ÐÐ°ÑÑÐ¸Ð½ÐºÐ¸ Ð¿Ð¾ Ð·Ð°Ð¿ÑÐ¾ÑÑ ÐºÐ°ÑÑÐ¸Ð½ÐºÐ¸ Ð¿ÑÐ¾ Ð¿ÑÐ°Ð·Ð´Ð½Ð¸Ðº Ð¼ÐµÐ´Ð¾Ð²ÑÐ¹ ÑÐ¿Ð°Ñ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4667252" y="3929066"/>
            <a:ext cx="4048149" cy="2428892"/>
          </a:xfrm>
          <a:prstGeom prst="rect"/>
          <a:noFill/>
        </p:spPr>
      </p:pic>
      <p:sp>
        <p:nvSpPr>
          <p:cNvPr id="1048599" name="AutoShape 2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600" name="AutoShape 4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601" name="AutoShape 6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602" name="AutoShape 8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603" name="TextBox 9"/>
          <p:cNvSpPr txBox="1"/>
          <p:nvPr/>
        </p:nvSpPr>
        <p:spPr>
          <a:xfrm>
            <a:off x="5643570" y="500042"/>
            <a:ext cx="3071834" cy="169164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Медовым первый Спас называют потому, что к этому дню соты в ульях наполнены до отказа, и пасечникам пора  приступать к сбору.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63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 bwMode="auto">
          <a:xfrm>
            <a:off x="500034" y="3929066"/>
            <a:ext cx="3903577" cy="2428892"/>
          </a:xfrm>
          <a:prstGeom prst="rect"/>
          <a:noFill/>
        </p:spPr>
      </p:pic>
    </p:spTree>
  </p:cSld>
  <p:clrMapOvr>
    <a:masterClrMapping/>
  </p:clrMapOvr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04" name="AutoShape 6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65" name="Picture 2" descr="ÐÐ°ÑÑÐ¸Ð½ÐºÐ¸ Ð¿Ð¾ Ð·Ð°Ð¿ÑÐ¾ÑÑ ÐºÐ°ÑÑÐ¸Ð½ÐºÐ¸ Ð¼ÐµÐ´Ð° Ð¸ Ð¿ÑÐµÐ»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928662" y="678605"/>
            <a:ext cx="7429552" cy="5572164"/>
          </a:xfrm>
          <a:prstGeom prst="rect"/>
          <a:noFill/>
        </p:spPr>
      </p:pic>
    </p:spTree>
  </p:cSld>
  <p:clrMapOvr>
    <a:masterClrMapping/>
  </p:clrMapOvr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6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05" name="TextBox 2"/>
          <p:cNvSpPr txBox="1"/>
          <p:nvPr/>
        </p:nvSpPr>
        <p:spPr>
          <a:xfrm>
            <a:off x="5715008" y="785794"/>
            <a:ext cx="2500330" cy="195834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itchFamily="18" charset="0"/>
                <a:cs typeface="Times New Roman" pitchFamily="18" charset="0"/>
              </a:rPr>
              <a:t>В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 день Спаса мёд несли в церковь, для освящения. Уже освещенный мед можно было пробовать и угощать им близких и соседей</a:t>
            </a:r>
            <a:r>
              <a:rPr dirty="0" lang="ru-RU" smtClean="0"/>
              <a:t>.</a:t>
            </a:r>
            <a:endParaRPr dirty="0" lang="ru-RU"/>
          </a:p>
        </p:txBody>
      </p:sp>
      <p:pic>
        <p:nvPicPr>
          <p:cNvPr id="2097167" name="Picture 2" descr="ÐÐ°ÑÑÐ¸Ð½ÐºÐ¸ Ð¿Ð¾ Ð·Ð°Ð¿ÑÐ¾ÑÑ ÐºÐ°ÑÑÐ¸Ð½ÐºÐ¸ Ð¾ÑÐ²ÑÑÐµÐ½Ð¸Ðµ Ð¼ÐµÐ´Ð° Ð² ÑÐµÑÐºÐ²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4000496" y="3214686"/>
            <a:ext cx="4857784" cy="3286148"/>
          </a:xfrm>
          <a:prstGeom prst="rect"/>
          <a:noFill/>
        </p:spPr>
      </p:pic>
      <p:pic>
        <p:nvPicPr>
          <p:cNvPr id="2097168" name="Picture 4" descr="ÐÐ°ÑÑÐ¸Ð½ÐºÐ¸ Ð¿Ð¾ Ð·Ð°Ð¿ÑÐ¾ÑÑ ÐºÐ°ÑÑÐ¸Ð½ÐºÐ¸ Ð¾ÑÐ²ÑÑÐµÐ½Ð¸Ðµ Ð¼ÐµÐ´Ð° Ð² ÑÐµÑÐºÐ²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500033" y="428604"/>
            <a:ext cx="4904697" cy="3286148"/>
          </a:xfrm>
          <a:prstGeom prst="rect"/>
          <a:noFill/>
        </p:spPr>
      </p:pic>
    </p:spTree>
  </p:cSld>
  <p:clrMapOvr>
    <a:masterClrMapping/>
  </p:clrMapOvr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9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06" name="TextBox 2"/>
          <p:cNvSpPr txBox="1"/>
          <p:nvPr/>
        </p:nvSpPr>
        <p:spPr>
          <a:xfrm>
            <a:off x="428596" y="428604"/>
            <a:ext cx="8286808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ru-RU">
                <a:latin typeface="Times New Roman" pitchFamily="18" charset="0"/>
                <a:cs typeface="Times New Roman" pitchFamily="18" charset="0"/>
              </a:rPr>
              <a:t>Из свежего меда готовили различные лакомства, варили медовые напитки, которые попадали затем на вечерний стол. </a:t>
            </a:r>
          </a:p>
        </p:txBody>
      </p:sp>
      <p:sp>
        <p:nvSpPr>
          <p:cNvPr id="1048607" name="AutoShape 2" descr="ÐÐ°ÑÑÐ¸Ð½ÐºÐ¸ Ð¿Ð¾ Ð·Ð°Ð¿ÑÐ¾ÑÑ ÐºÐ°ÑÑÐ¸Ð½ÐºÐ¸ Ð»Ð°ÐºÐ¾Ð¼ÑÑÐ²Ð° Ð¸Ð· Ð¼ÐµÐ´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608" name="AutoShape 4" descr="ÐÐ°ÑÑÐ¸Ð½ÐºÐ¸ Ð¿Ð¾ Ð·Ð°Ð¿ÑÐ¾ÑÑ ÐºÐ°ÑÑÐ¸Ð½ÐºÐ¸ Ð»Ð°ÐºÐ¾Ð¼ÑÑÐ²Ð° Ð¸Ð· Ð¼ÐµÐ´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70" name="Picture 6" descr="ÐÐ°ÑÑÐ¸Ð½ÐºÐ¸ Ð¿Ð¾ Ð·Ð°Ð¿ÑÐ¾ÑÑ ÐºÐ°ÑÑÐ¸Ð½ÐºÐ¸ Ð»Ð°ÐºÐ¾Ð¼ÑÑÐ²Ð° Ð¸Ð· Ð¼ÐµÐ´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 rot="20776274">
            <a:off x="399143" y="1454898"/>
            <a:ext cx="2857520" cy="1901861"/>
          </a:xfrm>
          <a:prstGeom prst="rect"/>
          <a:noFill/>
        </p:spPr>
      </p:pic>
      <p:pic>
        <p:nvPicPr>
          <p:cNvPr id="2097171" name="Picture 8" descr="ÐÐ°ÑÑÐ¸Ð½ÐºÐ¸ Ð¿Ð¾ Ð·Ð°Ð¿ÑÐ¾ÑÑ ÐºÐ°ÑÑÐ¸Ð½ÐºÐ¸ Ð»Ð°ÐºÐ¾Ð¼ÑÑÐ²Ð° Ð¸Ð· Ð¼ÐµÐ´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 rot="937098">
            <a:off x="5778329" y="4211704"/>
            <a:ext cx="2894830" cy="1928788"/>
          </a:xfrm>
          <a:prstGeom prst="rect"/>
          <a:noFill/>
        </p:spPr>
      </p:pic>
      <p:pic>
        <p:nvPicPr>
          <p:cNvPr id="2097172" name="Picture 10" descr="ÐÐ°ÑÑÐ¸Ð½ÐºÐ¸ Ð¿Ð¾ Ð·Ð°Ð¿ÑÐ¾ÑÑ ÐºÐ°ÑÑÐ¸Ð½ÐºÐ¸ Ð»Ð°ÐºÐ¾Ð¼ÑÑÐ²Ð° Ð¸Ð· Ð¼ÐµÐ´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 bwMode="auto">
          <a:xfrm rot="775840">
            <a:off x="5820361" y="1438560"/>
            <a:ext cx="2857520" cy="1903928"/>
          </a:xfrm>
          <a:prstGeom prst="rect"/>
          <a:noFill/>
        </p:spPr>
      </p:pic>
      <p:pic>
        <p:nvPicPr>
          <p:cNvPr id="2097173" name="Picture 12" descr="ÐÐ°ÑÑÐ¸Ð½ÐºÐ¸ Ð¿Ð¾ Ð·Ð°Ð¿ÑÐ¾ÑÑ ÐºÐ°ÑÑÐ¸Ð½ÐºÐ¸ Ð»Ð°ÐºÐ¾Ð¼ÑÑÐ²Ð° Ð¸Ð· Ð¼ÐµÐ´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/>
          <a:srcRect/>
          <a:stretch>
            <a:fillRect/>
          </a:stretch>
        </p:blipFill>
        <p:spPr bwMode="auto">
          <a:xfrm>
            <a:off x="3286116" y="4429132"/>
            <a:ext cx="2571715" cy="1928786"/>
          </a:xfrm>
          <a:prstGeom prst="rect"/>
          <a:noFill/>
        </p:spPr>
      </p:pic>
      <p:pic>
        <p:nvPicPr>
          <p:cNvPr id="2097174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/>
          <a:srcRect/>
          <a:stretch>
            <a:fillRect/>
          </a:stretch>
        </p:blipFill>
        <p:spPr bwMode="auto">
          <a:xfrm>
            <a:off x="3286116" y="1857364"/>
            <a:ext cx="2568093" cy="1857388"/>
          </a:xfrm>
          <a:prstGeom prst="rect"/>
          <a:noFill/>
        </p:spPr>
      </p:pic>
      <p:pic>
        <p:nvPicPr>
          <p:cNvPr id="2097175" name="Picture 16" descr="ÐÐ°ÑÑÐ¸Ð½ÐºÐ¸ Ð¿Ð¾ Ð·Ð°Ð¿ÑÐ¾ÑÑ ÐºÐ°ÑÑÐ¸Ð½ÐºÐ¸ Ð»Ð°ÐºÐ¾Ð¼ÑÑÐ²Ð° Ð¸Ð· Ð¼ÐµÐ´Ð°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/>
          <a:srcRect/>
          <a:stretch>
            <a:fillRect/>
          </a:stretch>
        </p:blipFill>
        <p:spPr bwMode="auto">
          <a:xfrm rot="20604174">
            <a:off x="562115" y="4232411"/>
            <a:ext cx="2895074" cy="1857350"/>
          </a:xfrm>
          <a:prstGeom prst="rect"/>
          <a:noFill/>
        </p:spPr>
      </p:pic>
    </p:spTree>
  </p:cSld>
  <p:clrMapOvr>
    <a:masterClrMapping/>
  </p:clrMapOvr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6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09" name="TextBox 2"/>
          <p:cNvSpPr txBox="1"/>
          <p:nvPr/>
        </p:nvSpPr>
        <p:spPr>
          <a:xfrm>
            <a:off x="571472" y="642918"/>
            <a:ext cx="7929618" cy="11582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itchFamily="18" charset="0"/>
                <a:cs typeface="Times New Roman" pitchFamily="18" charset="0"/>
              </a:rPr>
              <a:t>С Медового Спаса начинался Успенский пост. В первый день поста </a:t>
            </a:r>
            <a:r>
              <a:rPr dirty="0" lang="ru-RU" err="1" smtClean="0">
                <a:latin typeface="Times New Roman" pitchFamily="18" charset="0"/>
                <a:cs typeface="Times New Roman" pitchFamily="18" charset="0"/>
              </a:rPr>
              <a:t>яственный</a:t>
            </a:r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lang="ru-RU">
                <a:latin typeface="Times New Roman" pitchFamily="18" charset="0"/>
                <a:cs typeface="Times New Roman" pitchFamily="18" charset="0"/>
              </a:rPr>
              <a:t>стол всегда был богат на угощения: булки и пироги с маком и медом, выпечка из постного теста, в которое добавляли орехи, изюм, а теперь еще и корицу и пряности.</a:t>
            </a:r>
          </a:p>
        </p:txBody>
      </p:sp>
      <p:sp>
        <p:nvSpPr>
          <p:cNvPr id="1048610" name="TextBox 3"/>
          <p:cNvSpPr txBox="1"/>
          <p:nvPr/>
        </p:nvSpPr>
        <p:spPr>
          <a:xfrm>
            <a:off x="500034" y="5000636"/>
            <a:ext cx="2643205" cy="1424939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itchFamily="18" charset="0"/>
                <a:cs typeface="Times New Roman" pitchFamily="18" charset="0"/>
              </a:rPr>
              <a:t>С давних пор хозяйки любили готовить на Медовый Спас </a:t>
            </a:r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сбитень и медовый квас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77" name="Picture 4" descr="Ð¡Ð±Ð¸ÑÐµÐ½Ñ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500034" y="1857364"/>
            <a:ext cx="2286016" cy="2928958"/>
          </a:xfrm>
          <a:prstGeom prst="rect"/>
          <a:noFill/>
        </p:spPr>
      </p:pic>
      <p:pic>
        <p:nvPicPr>
          <p:cNvPr id="2097178" name="Picture 6" descr="ÐÐµÐ´Ð¾Ð²ÑÐµ ÑÐ±Ð»Ð¾Ðº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3571868" y="2428868"/>
            <a:ext cx="1905000" cy="2381250"/>
          </a:xfrm>
          <a:prstGeom prst="rect"/>
          <a:noFill/>
        </p:spPr>
      </p:pic>
      <p:sp>
        <p:nvSpPr>
          <p:cNvPr id="1048611" name="TextBox 8"/>
          <p:cNvSpPr txBox="1"/>
          <p:nvPr/>
        </p:nvSpPr>
        <p:spPr>
          <a:xfrm>
            <a:off x="3428992" y="5143512"/>
            <a:ext cx="257176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Медовые яблоки</a:t>
            </a:r>
            <a:endParaRPr b="1" dirty="0"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79" name="Picture 8" descr="ÐÑÑÐ½Ð¸ÐºÐ¸ Ð¼ÐµÐ´Ð¾Ð²Ñ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/>
          <a:srcRect/>
          <a:stretch>
            <a:fillRect/>
          </a:stretch>
        </p:blipFill>
        <p:spPr bwMode="auto">
          <a:xfrm>
            <a:off x="6357950" y="1857364"/>
            <a:ext cx="2333628" cy="2917035"/>
          </a:xfrm>
          <a:prstGeom prst="rect"/>
          <a:noFill/>
        </p:spPr>
      </p:pic>
      <p:sp>
        <p:nvSpPr>
          <p:cNvPr id="1048612" name="TextBox 10"/>
          <p:cNvSpPr txBox="1"/>
          <p:nvPr/>
        </p:nvSpPr>
        <p:spPr>
          <a:xfrm>
            <a:off x="6286512" y="5143512"/>
            <a:ext cx="2500330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lang="ru-RU" smtClean="0">
                <a:latin typeface="Times New Roman" pitchFamily="18" charset="0"/>
                <a:cs typeface="Times New Roman" pitchFamily="18" charset="0"/>
              </a:rPr>
              <a:t>Медовые пряники</a:t>
            </a:r>
            <a:endParaRPr b="1" dirty="0"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0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13" name="TextBox 2"/>
          <p:cNvSpPr txBox="1"/>
          <p:nvPr/>
        </p:nvSpPr>
        <p:spPr>
          <a:xfrm>
            <a:off x="428596" y="571480"/>
            <a:ext cx="8358246" cy="8915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ru-RU" smtClean="0">
                <a:latin typeface="Times New Roman" pitchFamily="18" charset="0"/>
                <a:cs typeface="Times New Roman" pitchFamily="18" charset="0"/>
              </a:rPr>
              <a:t>В старинных источниках мёд описан как «сок от ночной росы, той, что пчёлы собирают с цветов благоухания». Считали, мёд обладает особой силой и пригоден для лечения многих болезней.</a:t>
            </a:r>
            <a:endParaRPr dirty="0"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97181" name="Picture 4" descr="ÐÐ°ÑÑÐ¸Ð½ÐºÐ¸ Ð¿Ð¾ Ð·Ð°Ð¿ÑÐ¾ÑÑ ÐºÐ°ÑÑÐ¸Ð½ÐºÐ¸ Ð¼ÑÐ´ Ð¸ Ð°Ð»Ð¾Ñ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418962" y="1672793"/>
            <a:ext cx="8225004" cy="4592296"/>
          </a:xfrm>
          <a:prstGeom prst="rect"/>
          <a:noFill/>
        </p:spPr>
      </p:pic>
    </p:spTree>
  </p:cSld>
  <p:clrMapOvr>
    <a:masterClrMapping/>
  </p:clrMapOvr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2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14" name="TextBox 3"/>
          <p:cNvSpPr txBox="1"/>
          <p:nvPr/>
        </p:nvSpPr>
        <p:spPr>
          <a:xfrm>
            <a:off x="428596" y="357166"/>
            <a:ext cx="8215370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ru-RU" smtClean="0"/>
              <a:t>Первый Спас считался концом лета и началом осени, с этого дня природа начинала переход в новую </a:t>
            </a:r>
            <a:r>
              <a:rPr dirty="0" lang="ru-RU" smtClean="0"/>
              <a:t>стадию.</a:t>
            </a:r>
          </a:p>
        </p:txBody>
      </p:sp>
      <p:pic>
        <p:nvPicPr>
          <p:cNvPr id="2097183" name="Picture 2" descr="ÐÐ°ÑÑÐ¸Ð½ÐºÐ¸ Ð¿Ð¾ Ð·Ð°Ð¿ÑÐ¾ÑÑ ÐºÐ°ÑÑÐ¸Ð½ÐºÐ¸ ÑÐ°Ð½Ð½ÑÑ Ð¾ÑÐµÐ½Ñ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1071538" y="1071546"/>
            <a:ext cx="7191424" cy="5393568"/>
          </a:xfrm>
          <a:prstGeom prst="rect"/>
          <a:noFill/>
        </p:spPr>
      </p:pic>
    </p:spTree>
  </p:cSld>
  <p:clrMapOvr>
    <a:masterClrMapping/>
  </p:clrMapOvr>
  <p:timing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4" name="Picture 4" descr="ÐÐ°ÑÑÐ¸Ð½ÐºÐ¸ Ð¿Ð¾ Ð·Ð°Ð¿ÑÐ¾ÑÑ ÑÐ°Ð¼ÐºÐ¸ Ð´Ð»Ñ Ð¿ÑÐµÐ·ÐµÐ½ÑÐ°ÑÐ¸Ð¸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/>
          <a:noFill/>
        </p:spPr>
      </p:pic>
      <p:sp>
        <p:nvSpPr>
          <p:cNvPr id="1048615" name="AutoShape 6" descr="ÐÐ°ÑÑÐ¸Ð½ÐºÐ¸ Ð¿Ð¾ Ð·Ð°Ð¿ÑÐ¾ÑÑ ÐºÐ°ÑÑÐ¸Ð½ÐºÐ¸ Ð¾ÑÐ²ÑÑÐµÐ½Ð¸Ðµ Ð¼ÐµÐ´Ð° Ð² ÑÐµÑÐºÐ²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85" name="Picture 2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3143240" y="2214554"/>
            <a:ext cx="2476500" cy="3333750"/>
          </a:xfrm>
          <a:prstGeom prst="rect"/>
          <a:noFill/>
        </p:spPr>
      </p:pic>
      <p:sp>
        <p:nvSpPr>
          <p:cNvPr id="1048616" name="TextBox 4"/>
          <p:cNvSpPr txBox="1"/>
          <p:nvPr/>
        </p:nvSpPr>
        <p:spPr>
          <a:xfrm>
            <a:off x="642910" y="500042"/>
            <a:ext cx="7858180" cy="2143140"/>
          </a:xfrm>
          <a:prstGeom prst="rect"/>
          <a:noFill/>
        </p:spPr>
        <p:txBody>
          <a:bodyPr rtlCol="0" wrap="square">
            <a:prstTxWarp prst="textChevron"/>
            <a:spAutoFit/>
          </a:bodyPr>
          <a:p>
            <a:pPr algn="ctr"/>
            <a:r>
              <a:rPr dirty="0" sz="6600" lang="ru-RU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dirty="0" sz="6600" lang="ru-RU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/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lastClr="000000" val="windowText"/>
      </a:dk1>
      <a:lt1>
        <a:sysClr lastClr="FFFFFF" val="window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FFFF00"/>
      </a:accent6>
      <a:hlink>
        <a:srgbClr val="FF8119"/>
      </a:hlink>
      <a:folHlink>
        <a:srgbClr val="44B9E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Слайд 1</dc:title>
  <dc:creator>Пользователь</dc:creator>
  <cp:lastModifiedBy>Пользователь</cp:lastModifiedBy>
  <dcterms:created xsi:type="dcterms:W3CDTF">2019-08-07T11:39:00Z</dcterms:created>
  <dcterms:modified xsi:type="dcterms:W3CDTF">2026-08-14T06:26:20Z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1366110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  <property fmtid="{D5CDD505-2E9C-101B-9397-08002B2CF9AE}" pid="5" name="ICV">
    <vt:lpwstr>20fa0961acb44567b7de58b178fa6473_23</vt:lpwstr>
  </property>
</Properties>
</file>