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-49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3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092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034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936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546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811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722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32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855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489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0694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74189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9603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308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8075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4004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505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020B4CC-10D9-4944-9628-74BE3D8C4953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8D599-887A-4CE3-B58B-E5EB92A61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8337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2426B1A-FBEB-408A-8260-10914B53BE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29669" y="715617"/>
            <a:ext cx="4863548" cy="3244920"/>
          </a:xfrm>
        </p:spPr>
        <p:txBody>
          <a:bodyPr anchor="t">
            <a:noAutofit/>
          </a:bodyPr>
          <a:lstStyle/>
          <a:p>
            <a:pPr algn="ctr"/>
            <a:r>
              <a:rPr lang="ru-RU" sz="4400" dirty="0"/>
              <a:t> Роман в стихах </a:t>
            </a:r>
            <a:br>
              <a:rPr lang="ru-RU" sz="4400" dirty="0"/>
            </a:br>
            <a:r>
              <a:rPr lang="ru-RU" sz="4400" dirty="0"/>
              <a:t>«Евгений Онегин».</a:t>
            </a:r>
            <a:br>
              <a:rPr lang="ru-RU" sz="4400" dirty="0"/>
            </a:br>
            <a:r>
              <a:rPr lang="ru-RU" sz="4400" dirty="0"/>
              <a:t>История создания. Жанр. </a:t>
            </a:r>
            <a:r>
              <a:rPr lang="ru-RU" sz="4400" dirty="0" err="1"/>
              <a:t>Онегинская</a:t>
            </a:r>
            <a:r>
              <a:rPr lang="ru-RU" sz="4400" dirty="0"/>
              <a:t> строфа</a:t>
            </a:r>
            <a:br>
              <a:rPr lang="ru-RU" sz="4400" dirty="0"/>
            </a:br>
            <a:endParaRPr lang="ru-RU" sz="4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096E14F-C2EE-4340-A429-5CCA270FBD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347" y="1086678"/>
            <a:ext cx="6211682" cy="468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078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9B338EA-7D9B-4C1E-B6E0-8F24726651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1375"/>
            <a:ext cx="4953000" cy="575525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600" dirty="0"/>
              <a:t>1. Когда и где создавались главы романа?</a:t>
            </a:r>
          </a:p>
          <a:p>
            <a:pPr marL="0" indent="0">
              <a:buNone/>
            </a:pPr>
            <a:r>
              <a:rPr lang="ru-RU" sz="3600" dirty="0"/>
              <a:t>2. Какие пометы делает поэт?</a:t>
            </a:r>
          </a:p>
          <a:p>
            <a:pPr marL="0" indent="0">
              <a:buNone/>
            </a:pPr>
            <a:r>
              <a:rPr lang="ru-RU" sz="3600" dirty="0"/>
              <a:t>3. Сколько всего глав?</a:t>
            </a:r>
          </a:p>
          <a:p>
            <a:pPr marL="0" indent="0">
              <a:buNone/>
            </a:pPr>
            <a:r>
              <a:rPr lang="ru-RU" sz="3600" dirty="0"/>
              <a:t>4. Какова судьба 10 главы?  </a:t>
            </a:r>
          </a:p>
          <a:p>
            <a:pPr marL="0" indent="0">
              <a:buNone/>
            </a:pPr>
            <a:r>
              <a:rPr lang="ru-RU" sz="3600" dirty="0"/>
              <a:t>5. Что первоначально планировалось как девятая глава?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E5E187C-260E-423E-B27B-157D3BEB79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551375"/>
            <a:ext cx="5803210" cy="575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571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D9601C4-7B7F-4CF8-BEF1-FD865220B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473" y="452720"/>
            <a:ext cx="4668011" cy="5115340"/>
          </a:xfrm>
        </p:spPr>
        <p:txBody>
          <a:bodyPr>
            <a:noAutofit/>
          </a:bodyPr>
          <a:lstStyle/>
          <a:p>
            <a:r>
              <a:rPr lang="ru-RU" sz="2800" b="1" dirty="0"/>
              <a:t> «Выскажи свое отношение к прочитанному» </a:t>
            </a:r>
            <a:br>
              <a:rPr lang="ru-RU" sz="2800" b="1" dirty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1. В чем новаторство Пушкина по сравнению с его «байроническими поэмами»?</a:t>
            </a:r>
            <a:br>
              <a:rPr lang="ru-RU" sz="2800" dirty="0"/>
            </a:br>
            <a:r>
              <a:rPr lang="ru-RU" sz="2800" dirty="0"/>
              <a:t>2. Каким качеством обладает главный герой романа?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13D165B-FB1C-4860-9CFE-06E915B2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473" y="5340627"/>
            <a:ext cx="11029054" cy="151737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3200" dirty="0"/>
              <a:t>3. В чем особенность финала романа?</a:t>
            </a:r>
          </a:p>
          <a:p>
            <a:pPr marL="0" indent="0">
              <a:buNone/>
            </a:pPr>
            <a:r>
              <a:rPr lang="ru-RU" sz="3200" dirty="0"/>
              <a:t>4. Почему это роман реалистический, какой способностью не</a:t>
            </a:r>
          </a:p>
          <a:p>
            <a:pPr marL="0" indent="0">
              <a:buNone/>
            </a:pPr>
            <a:r>
              <a:rPr lang="ru-RU" sz="3200" dirty="0"/>
              <a:t> обладают герои классицизма, сентиментализма, романтизма?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2360210-9D7E-46D7-AD47-B13BDB892C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5751" y="452719"/>
            <a:ext cx="6220974" cy="4887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2268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374C3BC-A552-4D9C-A354-3C520A4D5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7181"/>
            <a:ext cx="5907157" cy="59097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/>
              <a:t>«Евгений Онегин» — роман, потребовавший от Пушкина самого продолжительного труда. В Болдине поэт подвел итоги: 7 лет, 4 месяца, 17 дней.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9BAAECE-21C4-48FA-8AC3-66275AB36A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8452" y="267181"/>
            <a:ext cx="4470360" cy="6174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394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1CE91A-80BC-4EC9-9F60-6651DDD76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92005" y="738527"/>
            <a:ext cx="4310090" cy="4005751"/>
          </a:xfrm>
        </p:spPr>
        <p:txBody>
          <a:bodyPr/>
          <a:lstStyle/>
          <a:p>
            <a:r>
              <a:rPr lang="ru-RU" sz="3600" dirty="0"/>
              <a:t>Домашнее задание Принести на урок полный текст романа.</a:t>
            </a:r>
            <a:br>
              <a:rPr lang="ru-RU" sz="3600" dirty="0"/>
            </a:br>
            <a:r>
              <a:rPr lang="ru-RU" sz="3600" dirty="0"/>
              <a:t> Выучить наизусть «Письмо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16F9C71-A5EE-4D31-9257-373C98E829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071" y="4744278"/>
            <a:ext cx="11641206" cy="19194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4000" dirty="0"/>
              <a:t>Татьяны» или «Письмо Онегина». </a:t>
            </a:r>
          </a:p>
          <a:p>
            <a:pPr marL="0" indent="0">
              <a:buNone/>
            </a:pPr>
            <a:r>
              <a:rPr lang="ru-RU" sz="4000" dirty="0"/>
              <a:t>Составить тезисные планы статей учебника: «Образ автора», «Онегин и Татьяна».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A6EC947-910D-4F5B-AC53-AED7DB46D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905" y="194227"/>
            <a:ext cx="6686162" cy="4430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615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9A6021-3C4A-4834-B87F-2FF697C10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881" y="147918"/>
            <a:ext cx="9404723" cy="1400530"/>
          </a:xfrm>
        </p:spPr>
        <p:txBody>
          <a:bodyPr/>
          <a:lstStyle/>
          <a:p>
            <a:r>
              <a:rPr lang="ru-RU" dirty="0"/>
              <a:t>Повторяем пройденное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67383E0-A0CE-4D09-A0F3-0D42E2CE4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881" y="969429"/>
            <a:ext cx="11432823" cy="4195481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b="1" dirty="0"/>
              <a:t>Докажите, что мир, в котором росли автор и Онегин, - это мир высокой культуры, просвещенных людей, в котором царят свобода мнений, светские удовольствия, человеческое достоинство.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/>
              <a:t>Докажите, что пушкинские герои знали и другой свет – полный предрассудков, зависти, сплетен, праздности и скуки. Похож ли этот мир на атмосферу </a:t>
            </a:r>
            <a:r>
              <a:rPr lang="ru-RU" sz="2400" b="1" dirty="0" err="1"/>
              <a:t>фамусовского</a:t>
            </a:r>
            <a:r>
              <a:rPr lang="ru-RU" sz="2400" b="1" dirty="0"/>
              <a:t> общества? Обоснуйте свой ответ.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87C1709-7550-4537-96EC-17498BB453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0830"/>
            <a:ext cx="12192000" cy="306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794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6E14F75-AAE2-4CA3-87D7-A503D52F7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2D0A259-43E7-473A-9801-74F32ACEED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3584" y="954614"/>
            <a:ext cx="3839642" cy="569089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2BF0F6D9-148B-482F-A277-BE5A1D4662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775" y="2040834"/>
            <a:ext cx="7584373" cy="4265863"/>
          </a:xfrm>
          <a:prstGeom prst="rect">
            <a:avLst/>
          </a:prstGeom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3B1D395C-937C-4BC1-BAF1-068568A7A0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6413" t="54512" r="35585" b="38715"/>
          <a:stretch/>
        </p:blipFill>
        <p:spPr>
          <a:xfrm>
            <a:off x="333835" y="386545"/>
            <a:ext cx="10029273" cy="1005021"/>
          </a:xfr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BC679D21-E317-4067-8708-A97A91C8DC8F}"/>
              </a:ext>
            </a:extLst>
          </p:cNvPr>
          <p:cNvSpPr/>
          <p:nvPr/>
        </p:nvSpPr>
        <p:spPr>
          <a:xfrm>
            <a:off x="473833" y="386545"/>
            <a:ext cx="1182689" cy="2894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687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37B6F470-501E-48D4-9381-D25A4FD4C4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5501" y="0"/>
            <a:ext cx="5486400" cy="6858000"/>
          </a:xfrm>
          <a:prstGeom prst="rect">
            <a:avLst/>
          </a:prstGeom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D2A29BEE-BEE8-4829-862E-8AF3A72B3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8011" t="36406" r="13921" b="29641"/>
          <a:stretch/>
        </p:blipFill>
        <p:spPr>
          <a:xfrm>
            <a:off x="0" y="3901925"/>
            <a:ext cx="7614983" cy="2503357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DC08F76-D97C-4E75-97B4-8D910E3CE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2" y="452718"/>
            <a:ext cx="5694728" cy="140053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70A70365-0FFE-468C-9317-84FEFEED770E}"/>
              </a:ext>
            </a:extLst>
          </p:cNvPr>
          <p:cNvSpPr/>
          <p:nvPr/>
        </p:nvSpPr>
        <p:spPr>
          <a:xfrm>
            <a:off x="145425" y="3901925"/>
            <a:ext cx="672423" cy="17974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894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350138-C187-46F0-8E12-54CC059C2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7316F81F-B3B8-4321-A34A-A6428A9E6F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1451" t="29733" r="9660" b="22899"/>
          <a:stretch/>
        </p:blipFill>
        <p:spPr>
          <a:xfrm>
            <a:off x="1321971" y="251277"/>
            <a:ext cx="9280667" cy="6355445"/>
          </a:xfrm>
        </p:spPr>
      </p:pic>
    </p:spTree>
    <p:extLst>
      <p:ext uri="{BB962C8B-B14F-4D97-AF65-F5344CB8AC3E}">
        <p14:creationId xmlns:p14="http://schemas.microsoft.com/office/powerpoint/2010/main" val="1100583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6BD640EA-1C62-4D50-9357-120413E756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A281662-535C-4F5A-A328-E701A4A3B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693" y="153960"/>
            <a:ext cx="9849611" cy="633960"/>
          </a:xfrm>
        </p:spPr>
        <p:txBody>
          <a:bodyPr/>
          <a:lstStyle/>
          <a:p>
            <a:r>
              <a:rPr lang="ru-RU" b="1" dirty="0">
                <a:solidFill>
                  <a:schemeClr val="accent2"/>
                </a:solidFill>
              </a:rPr>
              <a:t>Главные женские образы романа</a:t>
            </a:r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xmlns="" id="{88EEED2C-57E7-47AA-82E3-FF4FB5CA0B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3499" y="1060175"/>
            <a:ext cx="6796710" cy="5698434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ru-RU" b="0" i="0" dirty="0">
                <a:effectLst/>
                <a:latin typeface="Arial" panose="020B0604020202020204" pitchFamily="34" charset="0"/>
              </a:rPr>
              <a:t>1. Выразительное чтение фрагментов главы II (стр. XXIV XXXIV и др.). Почему Татьяна у себя дома казалась девочкой чужой.? Почему в начале романа героиня живёт только чувствами?</a:t>
            </a:r>
          </a:p>
          <a:p>
            <a:pPr marL="0" indent="0" algn="l">
              <a:buNone/>
            </a:pPr>
            <a:r>
              <a:rPr lang="ru-RU" b="0" i="0" dirty="0">
                <a:effectLst/>
                <a:latin typeface="Arial" panose="020B0604020202020204" pitchFamily="34" charset="0"/>
              </a:rPr>
              <a:t>2. Выразительное чтение фрагментов главы III (стр. VII-X,XII, XV и др.). Как изменило внутренний мир Татьяны знакомство с Онегиным? Каково авторское отношение к любви Татьяны? </a:t>
            </a:r>
          </a:p>
          <a:p>
            <a:pPr marL="0" indent="0" algn="l">
              <a:buNone/>
            </a:pPr>
            <a:r>
              <a:rPr lang="ru-RU" b="0" i="0" dirty="0">
                <a:effectLst/>
                <a:latin typeface="Arial" panose="020B0604020202020204" pitchFamily="34" charset="0"/>
              </a:rPr>
              <a:t>3. Выразительное чтение фрагментов главы V (стр. IV-X и др.). Почему автор говорит, что Татьяна «русская душою»? Какую роль в становлении характера Татьяны сыграла народная мораль? </a:t>
            </a:r>
          </a:p>
          <a:p>
            <a:pPr marL="0" indent="0" algn="l">
              <a:buNone/>
            </a:pPr>
            <a:r>
              <a:rPr lang="ru-RU" b="0" i="0" dirty="0">
                <a:effectLst/>
                <a:latin typeface="Arial" panose="020B0604020202020204" pitchFamily="34" charset="0"/>
              </a:rPr>
              <a:t>4. Выразительное чтение фрагментов главы VII (стр. XLIII XLIV, XLVI-XLIX, LI-LIII). Как чувствовала себя Татьяна в </a:t>
            </a:r>
            <a:r>
              <a:rPr lang="ru-RU" b="0" i="0" dirty="0" err="1">
                <a:effectLst/>
                <a:latin typeface="Arial" panose="020B0604020202020204" pitchFamily="34" charset="0"/>
              </a:rPr>
              <a:t>В</a:t>
            </a:r>
            <a:r>
              <a:rPr lang="ru-RU" b="0" i="0" dirty="0">
                <a:effectLst/>
                <a:latin typeface="Arial" panose="020B0604020202020204" pitchFamily="34" charset="0"/>
              </a:rPr>
              <a:t> окружении московского дворянства? Каков его облик? Каковы авторские приёмы изображения внутреннего мира Татьяны в VII главе?</a:t>
            </a:r>
          </a:p>
          <a:p>
            <a:endParaRPr lang="ru-RU" sz="900" dirty="0"/>
          </a:p>
        </p:txBody>
      </p:sp>
    </p:spTree>
    <p:extLst>
      <p:ext uri="{BB962C8B-B14F-4D97-AF65-F5344CB8AC3E}">
        <p14:creationId xmlns:p14="http://schemas.microsoft.com/office/powerpoint/2010/main" val="516451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>
            <a:extLst>
              <a:ext uri="{FF2B5EF4-FFF2-40B4-BE49-F238E27FC236}">
                <a16:creationId xmlns:a16="http://schemas.microsoft.com/office/drawing/2014/main" xmlns="" id="{5E6548C3-76F5-48C1-AFAD-D596F1A657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539" y="151295"/>
            <a:ext cx="11666849" cy="327770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2400" dirty="0"/>
              <a:t>Группа 1. Диалог Татьяны и няни (гл. III, стр. XVI-XXI, XXXII-XXXV). Какую роль в изображении состояния Татьяны играют особенности синтаксических конструкций в этих строфах? Группа 2. Ожидание Татьяной приезда Онегина (стр. ХXXVIII XXXIX, XL-XLI). Каковы способы изображения душевного состояния Татьяны? </a:t>
            </a:r>
          </a:p>
          <a:p>
            <a:pPr marL="0" indent="0">
              <a:buNone/>
            </a:pPr>
            <a:r>
              <a:rPr lang="ru-RU" sz="2400" dirty="0"/>
              <a:t>Группа 3. Сон Татьяны (гл. V. стр. Х-ХХI). Как сон характеризует героиню? Какова роль в нем образов-символов? </a:t>
            </a:r>
          </a:p>
          <a:p>
            <a:pPr marL="0" indent="0">
              <a:buNone/>
            </a:pPr>
            <a:r>
              <a:rPr lang="ru-RU" sz="2400" dirty="0"/>
              <a:t>Группа 4. Именины Татьяны (стр. ХХV-XLV). Как чувствуют себя Татьяна и Онегин в сцене именин? Аргументируйте свое мнение. </a:t>
            </a:r>
          </a:p>
          <a:p>
            <a:pPr marL="0" indent="0">
              <a:buNone/>
            </a:pPr>
            <a:r>
              <a:rPr lang="ru-RU" sz="2400" dirty="0"/>
              <a:t>Группа 5. Посещения Татьяной дома Онегина после отъезда Ольги (гл. VII, стр. XVII-XXIV). Какой предстаёт Татьяна в доме Онегина? Что она поняла в Онегине?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3D986EA-33AE-45D5-BB87-A03074007B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29000"/>
            <a:ext cx="12192000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0404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>
            <a:extLst>
              <a:ext uri="{FF2B5EF4-FFF2-40B4-BE49-F238E27FC236}">
                <a16:creationId xmlns:a16="http://schemas.microsoft.com/office/drawing/2014/main" xmlns="" id="{2034BF3A-4DCA-4A18-8EDB-A2744E3834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957" y="251791"/>
            <a:ext cx="6688966" cy="64140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/>
              <a:t>Какова роль этих эпизодов в понимании образа Татьяны и композиции романа?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r>
              <a:rPr lang="ru-RU" sz="2400" dirty="0"/>
              <a:t>Каков внутренний мир Татьяны? Почему он находится в противоречии с миром внешним?</a:t>
            </a:r>
          </a:p>
          <a:p>
            <a:pPr marL="0" indent="0">
              <a:buNone/>
            </a:pPr>
            <a:r>
              <a:rPr lang="ru-RU" sz="2400" dirty="0"/>
              <a:t> Какова композиционная роль сна Татьяны? *Как он связан с мотивом сна в русской литературе (по произведениям, изученным в 9 классе)?   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r>
              <a:rPr lang="ru-RU" sz="2400" dirty="0"/>
              <a:t>Что узнает Татьяна об Онегине в VII главе? Как это её характеризует? </a:t>
            </a:r>
          </a:p>
          <a:p>
            <a:pPr marL="0" indent="0">
              <a:buNone/>
            </a:pPr>
            <a:r>
              <a:rPr lang="ru-RU" sz="2400" dirty="0"/>
              <a:t>Как в образе Татьяны отразилась пушкинская мысль о необходимости сближения дворянства и народа?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89C93CA-3BC5-43C6-BD30-A5D5846194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8006" y="0"/>
            <a:ext cx="48539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559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959C2A1-1E6A-4781-9E10-0ACD5AE4B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6F77BD54-2F89-4694-9480-6F3B824A4B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9853" t="18354" r="10725" b="24793"/>
          <a:stretch/>
        </p:blipFill>
        <p:spPr>
          <a:xfrm>
            <a:off x="1821234" y="452718"/>
            <a:ext cx="8229600" cy="6017204"/>
          </a:xfrm>
        </p:spPr>
      </p:pic>
    </p:spTree>
    <p:extLst>
      <p:ext uri="{BB962C8B-B14F-4D97-AF65-F5344CB8AC3E}">
        <p14:creationId xmlns:p14="http://schemas.microsoft.com/office/powerpoint/2010/main" val="31009513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2918</TotalTime>
  <Words>566</Words>
  <Application>Microsoft Office PowerPoint</Application>
  <PresentationFormat>Произвольный</PresentationFormat>
  <Paragraphs>33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Ион</vt:lpstr>
      <vt:lpstr> Роман в стихах  «Евгений Онегин». История создания. Жанр. Онегинская строфа </vt:lpstr>
      <vt:lpstr>Презентация PowerPoint</vt:lpstr>
      <vt:lpstr> «Выскажи свое отношение к прочитанному»   1. В чем новаторство Пушкина по сравнению с его «байроническими поэмами»? 2. Каким качеством обладает главный герой романа? </vt:lpstr>
      <vt:lpstr>Презентация PowerPoint</vt:lpstr>
      <vt:lpstr>Домашнее задание Принести на урок полный текст романа.  Выучить наизусть «Письмо </vt:lpstr>
      <vt:lpstr>Повторяем пройденное</vt:lpstr>
      <vt:lpstr>Презентация PowerPoint</vt:lpstr>
      <vt:lpstr>Презентация PowerPoint</vt:lpstr>
      <vt:lpstr>Презентация PowerPoint</vt:lpstr>
      <vt:lpstr>Главные женские образы романа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Роман в стихах  «Евгений Онегин». История создания. Жанр. Онегинская строфа</dc:title>
  <dc:creator>User</dc:creator>
  <cp:lastModifiedBy>Учитель</cp:lastModifiedBy>
  <cp:revision>5</cp:revision>
  <dcterms:created xsi:type="dcterms:W3CDTF">2021-11-07T13:45:34Z</dcterms:created>
  <dcterms:modified xsi:type="dcterms:W3CDTF">2021-12-29T09:30:53Z</dcterms:modified>
</cp:coreProperties>
</file>