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6" r:id="rId4"/>
    <p:sldId id="258" r:id="rId5"/>
    <p:sldId id="259" r:id="rId6"/>
    <p:sldId id="261" r:id="rId7"/>
    <p:sldId id="262" r:id="rId8"/>
    <p:sldId id="260" r:id="rId9"/>
    <p:sldId id="263" r:id="rId10"/>
    <p:sldId id="267" r:id="rId11"/>
    <p:sldId id="264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FF3300"/>
    <a:srgbClr val="C8070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26" autoAdjust="0"/>
    <p:restoredTop sz="94660"/>
  </p:normalViewPr>
  <p:slideViewPr>
    <p:cSldViewPr snapToGrid="0">
      <p:cViewPr varScale="1">
        <p:scale>
          <a:sx n="71" d="100"/>
          <a:sy n="71" d="100"/>
        </p:scale>
        <p:origin x="-1380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94150" y="1520826"/>
            <a:ext cx="4927600" cy="2671763"/>
          </a:xfrm>
          <a:effectLst>
            <a:outerShdw blurRad="50800" dist="38100" sx="96000" sy="96000" algn="l" rotWithShape="0">
              <a:prstClr val="black">
                <a:alpha val="97000"/>
              </a:prstClr>
            </a:outerShdw>
          </a:effectLst>
        </p:spPr>
        <p:txBody>
          <a:bodyPr anchor="b"/>
          <a:lstStyle>
            <a:lvl1pPr algn="ctr">
              <a:defRPr sz="6000" b="1" cap="none" spc="0">
                <a:ln w="10160">
                  <a:solidFill>
                    <a:schemeClr val="tx1"/>
                  </a:solidFill>
                  <a:prstDash val="solid"/>
                </a:ln>
                <a:solidFill>
                  <a:schemeClr val="tx1"/>
                </a:solidFill>
                <a:effectLst>
                  <a:glow rad="101600">
                    <a:schemeClr val="bg1">
                      <a:alpha val="53000"/>
                    </a:schemeClr>
                  </a:glow>
                  <a:outerShdw dist="22860" dir="16080000" sx="101000" sy="101000" algn="tl" rotWithShape="0">
                    <a:schemeClr val="tx1">
                      <a:alpha val="68000"/>
                    </a:scheme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63735" y="5065714"/>
            <a:ext cx="5829300" cy="1655762"/>
          </a:xfrm>
        </p:spPr>
        <p:txBody>
          <a:bodyPr/>
          <a:lstStyle>
            <a:lvl1pPr marL="0" indent="0" algn="ctr">
              <a:buNone/>
              <a:defRPr sz="2400">
                <a:ln>
                  <a:solidFill>
                    <a:schemeClr val="tx1"/>
                  </a:solidFill>
                </a:ln>
                <a:solidFill>
                  <a:schemeClr val="tx1"/>
                </a:solidFill>
                <a:effectLst>
                  <a:glow rad="127000">
                    <a:schemeClr val="bg1">
                      <a:alpha val="24000"/>
                    </a:schemeClr>
                  </a:glow>
                </a:effectLst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0322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79033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9046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41141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3792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524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8608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7879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5074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8651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B38EA2-E1B3-40CF-99DC-020312789E9B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6B163-8467-47B5-BECE-0963EBB643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6102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38EA2-E1B3-40CF-99DC-020312789E9B}" type="datetimeFigureOut">
              <a:rPr lang="en-US" smtClean="0"/>
              <a:t>4/4/2026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F6B163-8467-47B5-BECE-0963EBB643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43346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mirpps.ru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2388" y="206062"/>
            <a:ext cx="8861612" cy="6452315"/>
          </a:xfrm>
          <a:noFill/>
        </p:spPr>
        <p:txBody>
          <a:bodyPr>
            <a:noAutofit/>
          </a:bodyPr>
          <a:lstStyle/>
          <a:p>
            <a:pPr algn="l"/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> </a:t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8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>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>«Гражданское и </a:t>
            </a:r>
            <a:r>
              <a:rPr lang="ru-RU" sz="240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>патриотическое    воспитание 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>в условиях современного     образования»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4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400" dirty="0" smtClean="0">
                <a:latin typeface="Georgia Pro Black" pitchFamily="18" charset="0"/>
              </a:rPr>
              <a:t/>
            </a:r>
            <a:br>
              <a:rPr lang="ru-RU" sz="2400" dirty="0" smtClean="0">
                <a:latin typeface="Georgia Pro Black" pitchFamily="18" charset="0"/>
              </a:rPr>
            </a:br>
            <a:r>
              <a:rPr lang="ru-RU" sz="2000" dirty="0">
                <a:solidFill>
                  <a:srgbClr val="FFC000"/>
                </a:solidFill>
                <a:latin typeface="Georgia Pro Black" pitchFamily="18" charset="0"/>
              </a:rPr>
              <a:t/>
            </a:r>
            <a:br>
              <a:rPr lang="ru-RU" sz="2000" dirty="0">
                <a:solidFill>
                  <a:srgbClr val="FFC000"/>
                </a:solidFill>
                <a:latin typeface="Georgia Pro Black" pitchFamily="18" charset="0"/>
              </a:rPr>
            </a:b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>                         Проектная                                                                                            исследовательская            деятельность</a:t>
            </a:r>
            <a:r>
              <a:rPr lang="ru-RU" sz="2400" i="1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>: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>  </a:t>
            </a:r>
            <a:r>
              <a:rPr lang="ru-RU" sz="2400" dirty="0" smtClean="0">
                <a:latin typeface="Georgia Pro Black" pitchFamily="18" charset="0"/>
              </a:rPr>
              <a:t/>
            </a:r>
            <a:br>
              <a:rPr lang="ru-RU" sz="2400" dirty="0" smtClean="0">
                <a:latin typeface="Georgia Pro Black" pitchFamily="18" charset="0"/>
              </a:rPr>
            </a:br>
            <a:r>
              <a:rPr lang="ru-RU" sz="2400" dirty="0" smtClean="0">
                <a:latin typeface="Georgia Pro Black" pitchFamily="18" charset="0"/>
              </a:rPr>
              <a:t>                </a:t>
            </a:r>
            <a:r>
              <a:rPr lang="ru-RU" sz="2400" dirty="0" smtClean="0">
                <a:solidFill>
                  <a:srgbClr val="FFFF00"/>
                </a:solidFill>
                <a:latin typeface="Georgia Pro Black" pitchFamily="18" charset="0"/>
              </a:rPr>
              <a:t>«</a:t>
            </a:r>
            <a:r>
              <a:rPr lang="ru-RU" sz="2400" dirty="0">
                <a:solidFill>
                  <a:srgbClr val="FFFF00"/>
                </a:solidFill>
                <a:latin typeface="Georgia Pro Black" pitchFamily="18" charset="0"/>
              </a:rPr>
              <a:t>Фамильные </a:t>
            </a:r>
            <a:r>
              <a:rPr lang="ru-RU" sz="2400" dirty="0" smtClean="0">
                <a:solidFill>
                  <a:srgbClr val="FFFF00"/>
                </a:solidFill>
                <a:latin typeface="Georgia Pro Black" pitchFamily="18" charset="0"/>
              </a:rPr>
              <a:t>ценности</a:t>
            </a:r>
            <a:r>
              <a:rPr lang="ru-RU" sz="2000" dirty="0" smtClean="0">
                <a:solidFill>
                  <a:srgbClr val="FFFF00"/>
                </a:solidFill>
                <a:latin typeface="Georgia Pro Black" pitchFamily="18" charset="0"/>
              </a:rPr>
              <a:t>»</a:t>
            </a:r>
            <a:br>
              <a:rPr lang="ru-RU" sz="2000" dirty="0" smtClean="0">
                <a:solidFill>
                  <a:srgbClr val="FFFF00"/>
                </a:solidFill>
                <a:latin typeface="Georgia Pro Black" pitchFamily="18" charset="0"/>
              </a:rPr>
            </a:br>
            <a:r>
              <a:rPr lang="ru-RU" sz="2000" dirty="0" smtClean="0">
                <a:solidFill>
                  <a:srgbClr val="FF3300"/>
                </a:solidFill>
                <a:latin typeface="Georgia Pro Black" pitchFamily="18" charset="0"/>
              </a:rPr>
              <a:t/>
            </a:r>
            <a:br>
              <a:rPr lang="ru-RU" sz="2000" dirty="0" smtClean="0">
                <a:solidFill>
                  <a:srgbClr val="FF3300"/>
                </a:solidFill>
                <a:latin typeface="Georgia Pro Black" pitchFamily="18" charset="0"/>
              </a:rPr>
            </a:br>
            <a:r>
              <a:rPr lang="ru-RU" sz="2000" dirty="0" smtClean="0">
                <a:solidFill>
                  <a:srgbClr val="FF3300"/>
                </a:solidFill>
                <a:latin typeface="Georgia Pro Black" pitchFamily="18" charset="0"/>
              </a:rPr>
              <a:t/>
            </a:r>
            <a:br>
              <a:rPr lang="ru-RU" sz="2000" dirty="0" smtClean="0">
                <a:solidFill>
                  <a:srgbClr val="FF3300"/>
                </a:solidFill>
                <a:latin typeface="Georgia Pro Black" pitchFamily="18" charset="0"/>
              </a:rPr>
            </a:br>
            <a:r>
              <a:rPr lang="ru-RU" sz="3200" dirty="0" smtClean="0">
                <a:solidFill>
                  <a:srgbClr val="FF3300"/>
                </a:solidFill>
                <a:latin typeface="Georgia Pro Black" pitchFamily="18" charset="0"/>
              </a:rPr>
              <a:t/>
            </a:r>
            <a:br>
              <a:rPr lang="ru-RU" sz="3200" dirty="0" smtClean="0">
                <a:solidFill>
                  <a:srgbClr val="FF3300"/>
                </a:solidFill>
                <a:latin typeface="Georgia Pro Black" pitchFamily="18" charset="0"/>
              </a:rPr>
            </a:br>
            <a:r>
              <a:rPr lang="ru-RU" sz="3200" dirty="0" smtClean="0">
                <a:solidFill>
                  <a:srgbClr val="FFC000"/>
                </a:solidFill>
                <a:latin typeface="Georgia Pro Black" pitchFamily="18" charset="0"/>
              </a:rPr>
              <a:t>    </a:t>
            </a:r>
            <a:r>
              <a:rPr lang="ru-RU" sz="3200" dirty="0" smtClean="0">
                <a:latin typeface="Georgia Pro Black" pitchFamily="18" charset="0"/>
              </a:rPr>
              <a:t> </a:t>
            </a:r>
            <a:r>
              <a:rPr lang="ru-RU" sz="3200" i="1" u="sng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>Тема </a:t>
            </a:r>
            <a:r>
              <a:rPr lang="ru-RU" sz="3200" i="1" u="sng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>проекта:    </a:t>
            </a:r>
            <a:r>
              <a:rPr lang="ru-RU" sz="3200" i="1" u="sng" dirty="0" smtClean="0">
                <a:latin typeface="Georgia Pro Black" pitchFamily="18" charset="0"/>
              </a:rPr>
              <a:t/>
            </a:r>
            <a:br>
              <a:rPr lang="ru-RU" sz="3200" i="1" u="sng" dirty="0" smtClean="0">
                <a:latin typeface="Georgia Pro Black" pitchFamily="18" charset="0"/>
              </a:rPr>
            </a:br>
            <a:r>
              <a:rPr lang="ru-RU" sz="3200" dirty="0" smtClean="0">
                <a:solidFill>
                  <a:srgbClr val="FFFF00"/>
                </a:solidFill>
                <a:latin typeface="Georgia Pro Black" pitchFamily="18" charset="0"/>
              </a:rPr>
              <a:t>« Китель прапрадеда–</a:t>
            </a:r>
            <a:br>
              <a:rPr lang="ru-RU" sz="3200" dirty="0" smtClean="0">
                <a:solidFill>
                  <a:srgbClr val="FFFF00"/>
                </a:solidFill>
                <a:latin typeface="Georgia Pro Black" pitchFamily="18" charset="0"/>
              </a:rPr>
            </a:br>
            <a:r>
              <a:rPr lang="ru-RU" sz="3200" dirty="0" smtClean="0">
                <a:solidFill>
                  <a:srgbClr val="FFFF00"/>
                </a:solidFill>
                <a:latin typeface="Georgia Pro Black" pitchFamily="18" charset="0"/>
              </a:rPr>
              <a:t> </a:t>
            </a:r>
            <a:r>
              <a:rPr lang="ru-RU" sz="3200" dirty="0">
                <a:solidFill>
                  <a:srgbClr val="FFFF00"/>
                </a:solidFill>
                <a:latin typeface="Georgia Pro Black" pitchFamily="18" charset="0"/>
              </a:rPr>
              <a:t>гордость всей  нашей </a:t>
            </a:r>
            <a:r>
              <a:rPr lang="ru-RU" sz="3200" dirty="0" smtClean="0">
                <a:solidFill>
                  <a:srgbClr val="FFFF00"/>
                </a:solidFill>
                <a:latin typeface="Georgia Pro Black" pitchFamily="18" charset="0"/>
              </a:rPr>
              <a:t/>
            </a:r>
            <a:br>
              <a:rPr lang="ru-RU" sz="3200" dirty="0" smtClean="0">
                <a:solidFill>
                  <a:srgbClr val="FFFF00"/>
                </a:solidFill>
                <a:latin typeface="Georgia Pro Black" pitchFamily="18" charset="0"/>
              </a:rPr>
            </a:br>
            <a:r>
              <a:rPr lang="ru-RU" sz="3200" dirty="0" smtClean="0">
                <a:solidFill>
                  <a:srgbClr val="FFFF00"/>
                </a:solidFill>
                <a:latin typeface="Georgia Pro Black" pitchFamily="18" charset="0"/>
              </a:rPr>
              <a:t>             семьи»</a:t>
            </a:r>
            <a:br>
              <a:rPr lang="ru-RU" sz="3200" dirty="0" smtClean="0">
                <a:solidFill>
                  <a:srgbClr val="FFFF00"/>
                </a:solidFill>
                <a:latin typeface="Georgia Pro Black" pitchFamily="18" charset="0"/>
              </a:rPr>
            </a:br>
            <a:r>
              <a:rPr lang="ru-RU" sz="3200" dirty="0" smtClean="0">
                <a:solidFill>
                  <a:srgbClr val="FFFF00"/>
                </a:solidFill>
                <a:latin typeface="Georgia Pro Black" pitchFamily="18" charset="0"/>
              </a:rPr>
              <a:t/>
            </a:r>
            <a:br>
              <a:rPr lang="ru-RU" sz="3200" dirty="0" smtClean="0">
                <a:solidFill>
                  <a:srgbClr val="FFFF00"/>
                </a:solidFill>
                <a:latin typeface="Georgia Pro Black" pitchFamily="18" charset="0"/>
              </a:rPr>
            </a:br>
            <a:r>
              <a:rPr lang="ru-RU" sz="2000" dirty="0" smtClean="0">
                <a:solidFill>
                  <a:srgbClr val="FFFF00"/>
                </a:solidFill>
                <a:latin typeface="Georgia Pro Black" pitchFamily="18" charset="0"/>
              </a:rPr>
              <a:t> 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>Горохова Мария Геннадьевна</a:t>
            </a: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r>
              <a:rPr lang="ru-RU" sz="2000" dirty="0" smtClean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>             г. Буй</a:t>
            </a:r>
            <a:r>
              <a:rPr lang="ru-RU" sz="20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  <a:t/>
            </a:r>
            <a:br>
              <a:rPr lang="ru-RU" sz="2000" dirty="0">
                <a:solidFill>
                  <a:schemeClr val="accent2">
                    <a:lumMod val="50000"/>
                  </a:schemeClr>
                </a:solidFill>
                <a:latin typeface="Georgia Pro Black" pitchFamily="18" charset="0"/>
              </a:rPr>
            </a:br>
            <a:endParaRPr lang="en-US" sz="2000" dirty="0">
              <a:solidFill>
                <a:schemeClr val="accent2">
                  <a:lumMod val="50000"/>
                </a:schemeClr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94562" y="6352090"/>
            <a:ext cx="2380980" cy="370681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>
                <a:latin typeface="Arial Narrow" panose="020B0606020202030204" pitchFamily="34" charset="0"/>
                <a:hlinkClick r:id="rId2"/>
              </a:rPr>
              <a:t>Mirpps.ru</a:t>
            </a:r>
            <a:endParaRPr lang="en-US" dirty="0">
              <a:latin typeface="Arial Narrow" panose="020B0606020202030204" pitchFamily="34" charset="0"/>
              <a:hlinkClick r:id="rId2"/>
            </a:endParaRPr>
          </a:p>
        </p:txBody>
      </p:sp>
      <p:pic>
        <p:nvPicPr>
          <p:cNvPr id="1026" name="Picture 2" descr="C:\Users\User\Desktop\китель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3835" y="4603649"/>
            <a:ext cx="2362563" cy="225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62436">
            <a:off x="7398196" y="2856215"/>
            <a:ext cx="1432941" cy="1772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74672">
            <a:off x="5447341" y="2562127"/>
            <a:ext cx="2286000" cy="2462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251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Цель проекта:</a:t>
            </a:r>
            <a:endParaRPr lang="ru-RU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 Pro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8650" y="1416676"/>
            <a:ext cx="6905491" cy="4760287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На примере биографий моих прадедов показать мужество, героизм, любовь к Родине, стойкость советского солдата.</a:t>
            </a:r>
          </a:p>
          <a:p>
            <a:pPr marL="0" indent="0">
              <a:buNone/>
            </a:pP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Задачи проекта: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Изучить документальные источники об истории моей семьи.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Воспитывать патриотизм и гордость за своих предков у детей.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Прививать любовь к Родине.</a:t>
            </a:r>
          </a:p>
        </p:txBody>
      </p:sp>
    </p:spTree>
    <p:extLst>
      <p:ext uri="{BB962C8B-B14F-4D97-AF65-F5344CB8AC3E}">
        <p14:creationId xmlns:p14="http://schemas.microsoft.com/office/powerpoint/2010/main" val="319787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-193183"/>
            <a:ext cx="7886700" cy="1423672"/>
          </a:xfrm>
        </p:spPr>
        <p:txBody>
          <a:bodyPr/>
          <a:lstStyle/>
          <a:p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Актуальность проекта</a:t>
            </a:r>
            <a:endParaRPr lang="en-US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 Pro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4406" y="785611"/>
            <a:ext cx="8593156" cy="662874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 </a:t>
            </a:r>
            <a:r>
              <a:rPr lang="ru-RU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Считаю данную тему актуальной, так как: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к</a:t>
            </a:r>
            <a:r>
              <a:rPr lang="ru-RU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аждый год наша страна празднует «День Победы» – тот самый день, когда советский народ ценой огромных потерь одержал великую победу над фашистами – главный государственный праздник страны.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к сожалению все меньше остается живых свидетелей тех событий, поэтому наша задача – собирать, изучать и хранить материал о людях, защищавших нашу Родину.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к</a:t>
            </a:r>
            <a:r>
              <a:rPr lang="ru-RU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аждый человек должен знать свою родословную: жизненный путь своих дедов и прадедов, а затем свои знания передавать будущим поколениям.</a:t>
            </a:r>
          </a:p>
          <a:p>
            <a:pPr>
              <a:buFont typeface="Wingdings" pitchFamily="2" charset="2"/>
              <a:buChar char="Ø"/>
            </a:pPr>
            <a:r>
              <a:rPr lang="ru-RU" sz="2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д</a:t>
            </a:r>
            <a:r>
              <a:rPr lang="ru-RU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ля нашей семьи очень важно, чтобы осталась память о наших прадедах не только в виде нескольких фотографий, наград и грамот, а как целый рассказ, построенный на основе документов.</a:t>
            </a:r>
          </a:p>
        </p:txBody>
      </p:sp>
    </p:spTree>
    <p:extLst>
      <p:ext uri="{BB962C8B-B14F-4D97-AF65-F5344CB8AC3E}">
        <p14:creationId xmlns:p14="http://schemas.microsoft.com/office/powerpoint/2010/main" val="3452887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09320" y="365126"/>
            <a:ext cx="8736375" cy="5308561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Мой прапрадед был на войне</a:t>
            </a:r>
            <a:b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</a:br>
            <a: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Он страну от врагов защищал</a:t>
            </a:r>
            <a:b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</a:br>
            <a: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И когда все горело в огне</a:t>
            </a:r>
            <a:b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</a:br>
            <a: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Ангел его крылом укрывал</a:t>
            </a:r>
            <a:b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</a:br>
            <a:r>
              <a:rPr lang="ru-RU" sz="360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Сегодня я дедушкин </a:t>
            </a:r>
            <a: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китель</a:t>
            </a:r>
            <a:b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</a:br>
            <a: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На плечи  гордо надел</a:t>
            </a:r>
            <a:b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</a:br>
            <a: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Для нашей семьи –это ценность</a:t>
            </a:r>
            <a:b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</a:br>
            <a: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В нем дед попал в огнестрел</a:t>
            </a:r>
            <a:b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</a:br>
            <a:r>
              <a:rPr lang="ru-RU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               </a:t>
            </a:r>
            <a:r>
              <a:rPr lang="ru-RU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(М. Горохова)</a:t>
            </a:r>
            <a:endParaRPr lang="ru-RU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0387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18" name="Рисунок 17"/>
          <p:cNvSpPr>
            <a:spLocks noGrp="1"/>
          </p:cNvSpPr>
          <p:nvPr>
            <p:ph type="pic" idx="1"/>
          </p:nvPr>
        </p:nvSpPr>
        <p:spPr>
          <a:xfrm>
            <a:off x="3618965" y="1984375"/>
            <a:ext cx="4629150" cy="4873625"/>
          </a:xfrm>
        </p:spPr>
      </p:sp>
      <p:sp>
        <p:nvSpPr>
          <p:cNvPr id="19" name="Текст 18"/>
          <p:cNvSpPr>
            <a:spLocks noGrp="1"/>
          </p:cNvSpPr>
          <p:nvPr>
            <p:ph type="body" sz="half" idx="2"/>
          </p:nvPr>
        </p:nvSpPr>
        <p:spPr>
          <a:xfrm>
            <a:off x="629841" y="462708"/>
            <a:ext cx="2949178" cy="540628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FFFF00"/>
                </a:solidFill>
              </a:rPr>
              <a:t>Попов Василий Тихонович 26.01.1900 рождения Архангельской губернии Архангельского уезда </a:t>
            </a:r>
            <a:r>
              <a:rPr lang="ru-RU" sz="2000" dirty="0" err="1" smtClean="0">
                <a:solidFill>
                  <a:srgbClr val="FFFF00"/>
                </a:solidFill>
              </a:rPr>
              <a:t>Исакогорской</a:t>
            </a:r>
            <a:r>
              <a:rPr lang="ru-RU" sz="2000" dirty="0" smtClean="0">
                <a:solidFill>
                  <a:srgbClr val="FFFF00"/>
                </a:solidFill>
              </a:rPr>
              <a:t> волости деревни Малые озерки. Был призван 15.10.1918 г </a:t>
            </a:r>
            <a:r>
              <a:rPr lang="ru-RU" sz="2000" dirty="0" err="1" smtClean="0">
                <a:solidFill>
                  <a:srgbClr val="FFFF00"/>
                </a:solidFill>
              </a:rPr>
              <a:t>Холмагорским</a:t>
            </a:r>
            <a:r>
              <a:rPr lang="ru-RU" sz="2000" dirty="0" smtClean="0">
                <a:solidFill>
                  <a:srgbClr val="FFFF00"/>
                </a:solidFill>
              </a:rPr>
              <a:t> УВК Архангельской области в 54 строевой полк, стрелком. Дед уволен в запас в мае 1922 </a:t>
            </a:r>
            <a:r>
              <a:rPr lang="ru-RU" sz="2000" dirty="0">
                <a:solidFill>
                  <a:srgbClr val="FFFF00"/>
                </a:solidFill>
              </a:rPr>
              <a:t>года. С 1931 года работал народным  </a:t>
            </a:r>
            <a:r>
              <a:rPr lang="ru-RU" sz="2000" dirty="0" smtClean="0">
                <a:solidFill>
                  <a:srgbClr val="FFFF00"/>
                </a:solidFill>
              </a:rPr>
              <a:t>судьей.</a:t>
            </a:r>
            <a:endParaRPr lang="ru-RU" sz="2000" dirty="0">
              <a:solidFill>
                <a:srgbClr val="FFFF00"/>
              </a:solidFill>
            </a:endParaRPr>
          </a:p>
          <a:p>
            <a:endParaRPr lang="ru-RU" sz="2000" dirty="0">
              <a:solidFill>
                <a:srgbClr val="FFFF00"/>
              </a:solidFill>
            </a:endParaRPr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229" y="594912"/>
            <a:ext cx="3743954" cy="5067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44958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629841" y="704085"/>
            <a:ext cx="2949178" cy="5164903"/>
          </a:xfrm>
        </p:spPr>
        <p:txBody>
          <a:bodyPr>
            <a:normAutofit lnSpcReduction="1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Был призван по мобилизации  Кандалакшским РВК 3 августа 1941 года стрелком в 246 стрелковый полк, который защищал советское Заполярье. Он воевал пулеметчиком на Кандалакшском направлении. Получил тяжелое ранение в левую руку 23.08.1941 и был отправлен на лечение в госпиталь.№1221, проходил лечение по апрель1942 года был уволен  по ранению в запас (протез-культя). За свою короткую военную службу был представлен к награде, вручение было уже после войны16.05.47 года медалью «За отвагу». Награда нашла своего героя.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3075" name="Picture 3" descr="C:\Users\User\Desktop\tua-o71Lo1I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909" y="0"/>
            <a:ext cx="3024131" cy="4032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ser\Desktop\1TyqblyBy7g (1)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3364" y="2323564"/>
            <a:ext cx="2551881" cy="3845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ser\Desktop\VBDmT73XYRE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909" y="3382178"/>
            <a:ext cx="3144973" cy="3271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7937" y="583893"/>
            <a:ext cx="2177308" cy="2456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008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half" idx="1"/>
          </p:nvPr>
        </p:nvSpPr>
        <p:spPr>
          <a:xfrm>
            <a:off x="595600" y="2472744"/>
            <a:ext cx="3568777" cy="4985523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800" dirty="0" smtClean="0"/>
          </a:p>
          <a:p>
            <a:pPr marL="0" indent="0">
              <a:buNone/>
            </a:pPr>
            <a:r>
              <a:rPr lang="ru-RU" sz="1800" dirty="0" smtClean="0">
                <a:solidFill>
                  <a:srgbClr val="FFFF00"/>
                </a:solidFill>
              </a:rPr>
              <a:t>Но наш дед никогда не мог стоять тихонько в стороне. С 29.09.1942 года его пригласили в Государственный Лесной Трест «</a:t>
            </a:r>
            <a:r>
              <a:rPr lang="ru-RU" sz="1800" dirty="0" err="1" smtClean="0">
                <a:solidFill>
                  <a:srgbClr val="FFFF00"/>
                </a:solidFill>
              </a:rPr>
              <a:t>Кареллес</a:t>
            </a:r>
            <a:r>
              <a:rPr lang="ru-RU" sz="1800" dirty="0" smtClean="0">
                <a:solidFill>
                  <a:srgbClr val="FFFF00"/>
                </a:solidFill>
              </a:rPr>
              <a:t>» Кандалакшский леспромхоз  на лесозаготовки, сплав и поставки дров для армии и Кировской железной дороги обвязчиком леса. В апреле 1943 года вступил в ряды Коммунистической партии, с 1944 года снова стал работать народным судьей. Умер дед в 1972 году. </a:t>
            </a:r>
            <a:endParaRPr lang="ru-RU" sz="1800" dirty="0">
              <a:solidFill>
                <a:srgbClr val="FFFF00"/>
              </a:solidFill>
            </a:endParaRP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4033" y="-224471"/>
            <a:ext cx="3910988" cy="39991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640" y="187287"/>
            <a:ext cx="4230478" cy="2555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377" y="2357762"/>
            <a:ext cx="2223284" cy="3756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0463" y="2228159"/>
            <a:ext cx="2853368" cy="3092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72288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629841" y="451692"/>
            <a:ext cx="2949178" cy="5750804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>
                <a:solidFill>
                  <a:srgbClr val="FFFF00"/>
                </a:solidFill>
              </a:rPr>
              <a:t>Жигалов Тимофей Васильевич 1915 года рождения(дата, месяц неизвестна) уроженец Архангельской губернии Архангельского уезда станции Обозерская.  Призван на фронт был с первых дней </a:t>
            </a:r>
            <a:r>
              <a:rPr lang="ru-RU" dirty="0" err="1" smtClean="0">
                <a:solidFill>
                  <a:srgbClr val="FFFF00"/>
                </a:solidFill>
              </a:rPr>
              <a:t>войны.На</a:t>
            </a:r>
            <a:r>
              <a:rPr lang="ru-RU" dirty="0" smtClean="0">
                <a:solidFill>
                  <a:srgbClr val="FFFF00"/>
                </a:solidFill>
              </a:rPr>
              <a:t> родине остались ждать его молодая жена (Мария Васильевна) с 6 летним ребенком на руках(моим дедом). Был простым солдатом, воевал в пехотных войсках. Прошел войну без единого ранения. Мы считаем он был счастливым, не смотря  на все тяготы и ужасы каждодневной </a:t>
            </a:r>
            <a:r>
              <a:rPr lang="ru-RU" dirty="0" err="1" smtClean="0">
                <a:solidFill>
                  <a:srgbClr val="FFFF00"/>
                </a:solidFill>
              </a:rPr>
              <a:t>войны.Выстоял</a:t>
            </a:r>
            <a:r>
              <a:rPr lang="ru-RU" dirty="0" smtClean="0">
                <a:solidFill>
                  <a:srgbClr val="FFFF00"/>
                </a:solidFill>
              </a:rPr>
              <a:t> все </a:t>
            </a:r>
            <a:r>
              <a:rPr lang="ru-RU" dirty="0" err="1" smtClean="0">
                <a:solidFill>
                  <a:srgbClr val="FFFF00"/>
                </a:solidFill>
              </a:rPr>
              <a:t>достойно.Встретил</a:t>
            </a:r>
            <a:r>
              <a:rPr lang="ru-RU" dirty="0" smtClean="0">
                <a:solidFill>
                  <a:srgbClr val="FFFF00"/>
                </a:solidFill>
              </a:rPr>
              <a:t> Победу в Австрии. Имел много наград, и медаль «За отвагу»(все награды не знаем) Вернулся домой к жене, построил большой дом, родили еще 6 детей. Всех </a:t>
            </a:r>
            <a:r>
              <a:rPr lang="ru-RU" dirty="0">
                <a:solidFill>
                  <a:srgbClr val="FFFF00"/>
                </a:solidFill>
              </a:rPr>
              <a:t> </a:t>
            </a:r>
            <a:r>
              <a:rPr lang="ru-RU" dirty="0" smtClean="0">
                <a:solidFill>
                  <a:srgbClr val="FFFF00"/>
                </a:solidFill>
              </a:rPr>
              <a:t>семерых подняли на ноги. Прожил достойную жизнь. Умер в 1985 году. Наша семья гордится ,что у нас есть такая фамильная ценность – как память и личные вещи наших прадедов. Мы будем помнить, хранить, чтить это из поколения в поколения.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2075" y="-2754"/>
            <a:ext cx="3351925" cy="4744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9465" y="1956872"/>
            <a:ext cx="3099664" cy="43874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9129" y="3470313"/>
            <a:ext cx="2074552" cy="1344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96242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3183" y="365126"/>
            <a:ext cx="8448541" cy="544324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Давайте встанем, 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помолчим 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…</a:t>
            </a:r>
            <a:b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</a:b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Х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оть 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пол 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минутки…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/>
            </a:r>
            <a:b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</a:b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Прислушаемся к 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тишине…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/>
            </a:r>
            <a:b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</a:b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Давайте 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тех…</a:t>
            </a:r>
            <a:b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</a:b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С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егодня вспомним…</a:t>
            </a: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/>
            </a:r>
            <a:b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</a:b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Кто там остался на </a:t>
            </a:r>
            <a:r>
              <a:rPr lang="ru-RU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" pitchFamily="34" charset="0"/>
              </a:rPr>
              <a:t>войне…</a:t>
            </a: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8991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3183" y="365126"/>
            <a:ext cx="8448541" cy="544324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" name="1538645737_z_uk-metronoma.mp3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40793.259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511630" y="5045336"/>
            <a:ext cx="594549" cy="594549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1897" y="601067"/>
            <a:ext cx="2965488" cy="4202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904" y="601066"/>
            <a:ext cx="3105638" cy="42027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3992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03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749147" y="365126"/>
            <a:ext cx="7763788" cy="5018243"/>
          </a:xfrm>
        </p:spPr>
        <p:txBody>
          <a:bodyPr>
            <a:normAutofit/>
          </a:bodyPr>
          <a:lstStyle/>
          <a:p>
            <a:pPr algn="ctr"/>
            <a:r>
              <a:rPr lang="ru-RU" sz="7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СПАСИБО </a:t>
            </a:r>
            <a:br>
              <a:rPr lang="ru-RU" sz="7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</a:br>
            <a:r>
              <a:rPr lang="ru-RU" sz="72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 Pro" pitchFamily="18" charset="0"/>
              </a:rPr>
              <a:t>ЗА ВНИМАНИЕ</a:t>
            </a:r>
            <a:endParaRPr lang="ru-RU" sz="7200" b="1" i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 Pro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06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657</TotalTime>
  <Words>538</Words>
  <Application>Microsoft Office PowerPoint</Application>
  <PresentationFormat>Экран (4:3)</PresentationFormat>
  <Paragraphs>23</Paragraphs>
  <Slides>11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Office Theme</vt:lpstr>
      <vt:lpstr>               «Гражданское и патриотическое    воспитание  в условиях современного     образования»                            Проектная                                                                                            исследовательская            деятельность:                    «Фамильные ценности»         Тема проекта:     « Китель прапрадеда–  гордость всей  нашей               семьи»   Горохова Мария Геннадьевна              г. Буй </vt:lpstr>
      <vt:lpstr>Цель проекта:</vt:lpstr>
      <vt:lpstr>Актуальность проекта</vt:lpstr>
      <vt:lpstr>Мой прапрадед был на войне Он страну от врагов защищал И когда все горело в огне Ангел его крылом укрывал Сегодня я дедушкин китель На плечи  гордо надел Для нашей семьи –это ценность В нем дед попал в огнестрел                (М. Горохова)</vt:lpstr>
      <vt:lpstr>Презентация PowerPoint</vt:lpstr>
      <vt:lpstr>Презентация PowerPoint</vt:lpstr>
      <vt:lpstr>Презентация PowerPoint</vt:lpstr>
      <vt:lpstr>Презентация PowerPoint</vt:lpstr>
      <vt:lpstr>Давайте встанем, помолчим … Хоть пол минутки… Прислушаемся к тишине… Давайте тех… Сегодня вспомним… Кто там остался на войне…</vt:lpstr>
      <vt:lpstr>        </vt:lpstr>
      <vt:lpstr>СПАСИБО 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pptforschool.ru</dc:creator>
  <cp:lastModifiedBy>User</cp:lastModifiedBy>
  <cp:revision>54</cp:revision>
  <dcterms:created xsi:type="dcterms:W3CDTF">2018-04-28T16:26:06Z</dcterms:created>
  <dcterms:modified xsi:type="dcterms:W3CDTF">2026-04-04T17:08:39Z</dcterms:modified>
</cp:coreProperties>
</file>