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274" r:id="rId3"/>
    <p:sldId id="278" r:id="rId4"/>
    <p:sldId id="281" r:id="rId5"/>
    <p:sldId id="279" r:id="rId6"/>
    <p:sldId id="275" r:id="rId7"/>
    <p:sldId id="282" r:id="rId8"/>
    <p:sldId id="276" r:id="rId9"/>
    <p:sldId id="277" r:id="rId10"/>
    <p:sldId id="280" r:id="rId11"/>
    <p:sldId id="273" r:id="rId12"/>
    <p:sldId id="270" r:id="rId13"/>
    <p:sldId id="271" r:id="rId14"/>
    <p:sldId id="283" r:id="rId15"/>
    <p:sldId id="28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FFCCFF"/>
    <a:srgbClr val="FFFF66"/>
    <a:srgbClr val="00FF00"/>
    <a:srgbClr val="7DFFCA"/>
    <a:srgbClr val="0033CC"/>
    <a:srgbClr val="CC00CC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20D56-1C12-4E3D-BFF8-2D1F9251C018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1519-EA4E-4C57-A660-2DFE2785B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11519-EA4E-4C57-A660-2DFE2785BC0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C4548-AE8A-49E5-BAD5-2E8C70077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0FB83-AE4A-4065-911E-776D4CD390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0F590-4E67-41E0-88BC-80EA5C60ED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EE784-69DF-4E22-8087-980A0406E8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DA2B8-8719-4ED0-B07A-CEA0B33F10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E1595-9250-4995-9067-A64477587D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2E6CD-2F94-4823-A8A8-B0434F6C1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4C41A-6371-4793-A81F-CAA414AF1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58DF6-0A32-4430-9665-7A660451C8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B0AF1-B1B0-44AB-8720-B4CD87F1CF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BC9D2-1C45-4866-860A-875A6C3D0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F2D3B8-A3BB-4B06-91AB-5366F2102F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5thdimension.org/magazine-files/027/Leave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5thdimension.org/magazine-files/027/Leaves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astenow.ru/3V4TD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http://5thdimension.org/magazine-files/027/Leav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356725" y="544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" name="Рисунок 5" descr="ле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982201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2057400"/>
          <a:ext cx="7924800" cy="4582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895600"/>
                <a:gridCol w="2057400"/>
              </a:tblGrid>
              <a:tr h="671388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существительные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прилагательные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глаголы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5029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грусть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Грустный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грустить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58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зелень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Calibri" pitchFamily="34" charset="0"/>
                        </a:rPr>
                        <a:t>Зелёный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зеленеть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07447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синева </a:t>
                      </a:r>
                      <a:endParaRPr lang="ru-RU" sz="32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синий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синеть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07447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веселье </a:t>
                      </a:r>
                      <a:endParaRPr lang="ru-RU" sz="32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весёлый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веселить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88979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мороз</a:t>
                      </a:r>
                      <a:endParaRPr lang="ru-RU" sz="32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морозный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морозить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8897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звонок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звонкий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alibri" pitchFamily="34" charset="0"/>
                        </a:rPr>
                        <a:t>звонить</a:t>
                      </a:r>
                      <a:endParaRPr lang="ru-RU" sz="3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3400" y="457200"/>
            <a:ext cx="8388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Образовать от имен существительных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однокоренные слова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прилагательные и глаголы. Выделить корень.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609600" y="30480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3581400" y="29718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6477000" y="30480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685800" y="35052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3657600" y="35814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6553200" y="35814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>
            <a:off x="609600" y="4191000"/>
            <a:ext cx="609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3581400" y="4267200"/>
            <a:ext cx="609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6477000" y="4191000"/>
            <a:ext cx="609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685800" y="48006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3581400" y="48768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>
          <a:xfrm>
            <a:off x="6553200" y="4876800"/>
            <a:ext cx="8382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>
            <a:off x="609600" y="5486400"/>
            <a:ext cx="990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3657600" y="5486400"/>
            <a:ext cx="990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>
            <a:off x="6553200" y="5486400"/>
            <a:ext cx="990600" cy="2286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609600" y="6096000"/>
            <a:ext cx="685800" cy="1524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Арка 21"/>
          <p:cNvSpPr/>
          <p:nvPr/>
        </p:nvSpPr>
        <p:spPr>
          <a:xfrm>
            <a:off x="6553200" y="6096000"/>
            <a:ext cx="685800" cy="1524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>
          <a:xfrm>
            <a:off x="3657600" y="6096000"/>
            <a:ext cx="685800" cy="152400"/>
          </a:xfrm>
          <a:prstGeom prst="blockArc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http://5thdimension.org/magazine-files/027/Leav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600200" y="0"/>
            <a:ext cx="10744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356725" y="544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2743200"/>
            <a:ext cx="6019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Calibri" pitchFamily="34" charset="0"/>
              </a:rPr>
              <a:t>Домашнее задание: </a:t>
            </a:r>
          </a:p>
          <a:p>
            <a:r>
              <a:rPr lang="ru-RU" sz="4400" b="1" dirty="0" err="1" smtClean="0">
                <a:solidFill>
                  <a:srgbClr val="FFFF00"/>
                </a:solidFill>
                <a:latin typeface="Calibri" pitchFamily="34" charset="0"/>
              </a:rPr>
              <a:t>Уч</a:t>
            </a:r>
            <a:r>
              <a:rPr lang="ru-RU" sz="4400" b="1" dirty="0" smtClean="0">
                <a:solidFill>
                  <a:srgbClr val="FFFF00"/>
                </a:solidFill>
                <a:latin typeface="Calibri" pitchFamily="34" charset="0"/>
              </a:rPr>
              <a:t>.  с. 58 </a:t>
            </a:r>
            <a:r>
              <a:rPr lang="ru-RU" sz="4400" b="1" dirty="0" err="1" smtClean="0">
                <a:solidFill>
                  <a:srgbClr val="FFFF00"/>
                </a:solidFill>
                <a:latin typeface="Calibri" pitchFamily="34" charset="0"/>
              </a:rPr>
              <a:t>упр</a:t>
            </a:r>
            <a:r>
              <a:rPr lang="ru-RU" sz="4400" b="1" dirty="0" smtClean="0">
                <a:solidFill>
                  <a:srgbClr val="FFFF00"/>
                </a:solidFill>
                <a:latin typeface="Calibri" pitchFamily="34" charset="0"/>
              </a:rPr>
              <a:t> 93, выучить правило с. 56.</a:t>
            </a:r>
            <a:endParaRPr lang="ru-RU" sz="4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WordArt 11"/>
          <p:cNvSpPr>
            <a:spLocks noChangeArrowheads="1" noChangeShapeType="1" noTextEdit="1"/>
          </p:cNvSpPr>
          <p:nvPr/>
        </p:nvSpPr>
        <p:spPr bwMode="auto">
          <a:xfrm>
            <a:off x="838200" y="228600"/>
            <a:ext cx="8001000" cy="2057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5199"/>
                <a:gd name="adj2" fmla="val 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22500">
                      <a:srgbClr val="FF7A00"/>
                    </a:gs>
                    <a:gs pos="35000">
                      <a:srgbClr val="FF0300"/>
                    </a:gs>
                    <a:gs pos="50000">
                      <a:srgbClr val="4D0808"/>
                    </a:gs>
                    <a:gs pos="65000">
                      <a:srgbClr val="FF0300"/>
                    </a:gs>
                    <a:gs pos="77500">
                      <a:srgbClr val="FF7A00"/>
                    </a:gs>
                    <a:gs pos="100000">
                      <a:srgbClr val="FFF200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"Осенние" слова </a:t>
            </a:r>
          </a:p>
          <a:p>
            <a:pPr algn="ctr"/>
            <a:r>
              <a:rPr lang="ru-RU" sz="28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22500">
                      <a:srgbClr val="FF7A00"/>
                    </a:gs>
                    <a:gs pos="35000">
                      <a:srgbClr val="FF0300"/>
                    </a:gs>
                    <a:gs pos="50000">
                      <a:srgbClr val="4D0808"/>
                    </a:gs>
                    <a:gs pos="65000">
                      <a:srgbClr val="FF0300"/>
                    </a:gs>
                    <a:gs pos="77500">
                      <a:srgbClr val="FF7A00"/>
                    </a:gs>
                    <a:gs pos="100000">
                      <a:srgbClr val="FFF200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для разбора по составу:</a:t>
            </a:r>
          </a:p>
          <a:p>
            <a:pPr algn="ctr"/>
            <a:endParaRPr lang="ru-RU" sz="28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200"/>
                  </a:gs>
                  <a:gs pos="22500">
                    <a:srgbClr val="FF7A00"/>
                  </a:gs>
                  <a:gs pos="35000">
                    <a:srgbClr val="FF0300"/>
                  </a:gs>
                  <a:gs pos="50000">
                    <a:srgbClr val="4D0808"/>
                  </a:gs>
                  <a:gs pos="65000">
                    <a:srgbClr val="FF0300"/>
                  </a:gs>
                  <a:gs pos="77500">
                    <a:srgbClr val="FF7A00"/>
                  </a:gs>
                  <a:gs pos="100000">
                    <a:srgbClr val="FFF200"/>
                  </a:gs>
                </a:gsLst>
                <a:lin ang="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2590800" y="2082800"/>
            <a:ext cx="41200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/>
              <a:t>Г Р И Б Н И К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762000" y="3228975"/>
            <a:ext cx="5234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П Е Р Е Л Ё Т Н Ы Е 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143000" y="5105400"/>
            <a:ext cx="36840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/>
              <a:t>Ж Е Л Т Е Т Ь 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914683" y="4267200"/>
            <a:ext cx="52293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/>
              <a:t>П Р О Х Л А Д Н Ы Е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6324600" y="6019800"/>
            <a:ext cx="1973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(дополнительно)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endParaRPr lang="ru-RU" sz="2400" dirty="0" smtClean="0">
              <a:solidFill>
                <a:srgbClr val="0070C0"/>
              </a:solidFill>
            </a:endParaRPr>
          </a:p>
          <a:p>
            <a:pPr marL="342900" indent="-342900" algn="ctr"/>
            <a:r>
              <a:rPr lang="en-US" sz="2400" dirty="0" smtClean="0">
                <a:solidFill>
                  <a:srgbClr val="0070C0"/>
                </a:solidFill>
                <a:hlinkClick r:id="rId3"/>
              </a:rPr>
              <a:t>https://pastenow.ru/3V4TD</a:t>
            </a:r>
            <a:r>
              <a:rPr lang="ru-RU" sz="2400" dirty="0" smtClean="0">
                <a:solidFill>
                  <a:srgbClr val="0070C0"/>
                </a:solidFill>
              </a:rPr>
              <a:t>   фон для слайда презентации</a:t>
            </a:r>
          </a:p>
          <a:p>
            <a:pPr marL="342900" indent="-342900" algn="ctr"/>
            <a:r>
              <a:rPr lang="ru-RU" sz="2400" dirty="0" smtClean="0">
                <a:solidFill>
                  <a:srgbClr val="0070C0"/>
                </a:solidFill>
              </a:rPr>
              <a:t>Учебник «Русский язык», </a:t>
            </a:r>
            <a:r>
              <a:rPr lang="ru-RU" sz="2400" dirty="0" err="1" smtClean="0">
                <a:solidFill>
                  <a:srgbClr val="0070C0"/>
                </a:solidFill>
              </a:rPr>
              <a:t>Канакина</a:t>
            </a:r>
            <a:r>
              <a:rPr lang="ru-RU" sz="2400" dirty="0" smtClean="0">
                <a:solidFill>
                  <a:srgbClr val="0070C0"/>
                </a:solidFill>
              </a:rPr>
              <a:t>, 4 класс, 1 часть.</a:t>
            </a:r>
          </a:p>
          <a:p>
            <a:pPr marL="342900" indent="-342900" algn="ctr"/>
            <a:endParaRPr lang="ru-RU" sz="2400" dirty="0" smtClean="0"/>
          </a:p>
          <a:p>
            <a:pPr marL="342900" indent="-342900" algn="ctr"/>
            <a:endParaRPr lang="ru-RU" sz="2400" dirty="0"/>
          </a:p>
          <a:p>
            <a:pPr marL="342900" indent="-342900" algn="ctr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67000" y="990600"/>
            <a:ext cx="4495800" cy="1524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softRound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endParaRPr lang="ru-RU" sz="2400" dirty="0" smtClean="0">
              <a:solidFill>
                <a:srgbClr val="0070C0"/>
              </a:solidFill>
            </a:endParaRPr>
          </a:p>
          <a:p>
            <a:pPr marL="342900" indent="-342900" algn="ctr"/>
            <a:endParaRPr lang="ru-RU" sz="2400" dirty="0" smtClean="0"/>
          </a:p>
          <a:p>
            <a:pPr marL="342900" indent="-342900" algn="ctr"/>
            <a:endParaRPr lang="ru-RU" sz="2400" dirty="0"/>
          </a:p>
          <a:p>
            <a:pPr marL="342900" indent="-342900" algn="ctr"/>
            <a:endParaRPr lang="ru-RU" sz="2400" dirty="0"/>
          </a:p>
        </p:txBody>
      </p:sp>
      <p:pic>
        <p:nvPicPr>
          <p:cNvPr id="5" name="Объект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488832" cy="4851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04800" y="5029200"/>
            <a:ext cx="861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Прочный. 2. Смелый. 3. Твёрдый.    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4. Широкий. 5. Высокий. 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6. Горький.                        7. Далёкий.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0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х</a:t>
            </a:r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 р  у  п к  и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730697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 р  о  б к  и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25014" y="1375250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м  я  г  к и 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2060848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у  з  к  и 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2780928"/>
            <a:ext cx="41582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н и  з   к и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3356992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с л  а  д  к  и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55168" y="4077072"/>
            <a:ext cx="5361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  <a:latin typeface="Times New Roman"/>
              </a:rPr>
              <a:t>б  л  и  з  к и  й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1066801"/>
            <a:ext cx="8571193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36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«Сконструируй слово»</a:t>
            </a:r>
            <a:endParaRPr kumimoji="0" lang="ru-RU" sz="36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Даны морфемы. Составьте из них слова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ть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   -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ех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     -на-       -да-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-в-     -и-        -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     -ключ-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ый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  -чист-   -воз-    -дум-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-а-      ход-    -пере-   -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стир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533400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Волшебный помощник:</a:t>
            </a:r>
            <a:r>
              <a:rPr lang="ru-RU" sz="3200" b="1" dirty="0" smtClean="0">
                <a:solidFill>
                  <a:schemeClr val="accent3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 переехать, наехать, ключом, чистый, передумать, возить, входить, перестирать.</a:t>
            </a:r>
            <a:endParaRPr lang="ru-RU" sz="3200" b="1" dirty="0" smtClean="0">
              <a:solidFill>
                <a:schemeClr val="accent3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5146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Calibri" pitchFamily="34" charset="0"/>
              </a:rPr>
              <a:t>В городке стоит грустная осень.</a:t>
            </a:r>
            <a:endParaRPr lang="ru-RU" sz="4400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.jpg"/>
          <p:cNvPicPr>
            <a:picLocks noChangeAspect="1"/>
          </p:cNvPicPr>
          <p:nvPr/>
        </p:nvPicPr>
        <p:blipFill>
          <a:blip r:embed="rId3"/>
          <a:srcRect t="27778" r="12727" b="7778"/>
          <a:stretch>
            <a:fillRect/>
          </a:stretch>
        </p:blipFill>
        <p:spPr>
          <a:xfrm>
            <a:off x="838200" y="1447800"/>
            <a:ext cx="7315200" cy="44196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2514600"/>
            <a:ext cx="86369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latin typeface="Calibri" pitchFamily="34" charset="0"/>
                <a:cs typeface="Times New Roman" pitchFamily="18" charset="0"/>
              </a:rPr>
              <a:t>В городке стоит грустная осень.</a:t>
            </a:r>
            <a:endParaRPr lang="ru-RU" sz="4400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2743200"/>
            <a:ext cx="78622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latin typeface="Calibri" pitchFamily="34" charset="0"/>
              </a:rPr>
              <a:t>В г</a:t>
            </a:r>
            <a:r>
              <a:rPr lang="ru-RU" sz="4000" b="1" i="1" u="sng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4000" b="1" i="1" dirty="0" smtClean="0">
                <a:latin typeface="Calibri" pitchFamily="34" charset="0"/>
              </a:rPr>
              <a:t>р</a:t>
            </a:r>
            <a:r>
              <a:rPr lang="ru-RU" sz="4000" b="1" i="1" u="sng" dirty="0" smtClean="0">
                <a:solidFill>
                  <a:srgbClr val="FF0000"/>
                </a:solidFill>
                <a:latin typeface="Calibri" pitchFamily="34" charset="0"/>
              </a:rPr>
              <a:t>од</a:t>
            </a:r>
            <a:r>
              <a:rPr lang="ru-RU" sz="4000" b="1" i="1" dirty="0" smtClean="0">
                <a:latin typeface="Calibri" pitchFamily="34" charset="0"/>
              </a:rPr>
              <a:t>ке ст</a:t>
            </a:r>
            <a:r>
              <a:rPr lang="ru-RU" sz="4000" b="1" i="1" u="sng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4000" b="1" i="1" dirty="0" smtClean="0">
                <a:latin typeface="Calibri" pitchFamily="34" charset="0"/>
              </a:rPr>
              <a:t>ит грус</a:t>
            </a:r>
            <a:r>
              <a:rPr lang="ru-RU" sz="4000" b="1" i="1" u="sng" dirty="0" smtClean="0">
                <a:solidFill>
                  <a:srgbClr val="FF0000"/>
                </a:solidFill>
                <a:latin typeface="Calibri" pitchFamily="34" charset="0"/>
              </a:rPr>
              <a:t>т</a:t>
            </a:r>
            <a:r>
              <a:rPr lang="ru-RU" sz="4000" b="1" i="1" dirty="0" smtClean="0">
                <a:latin typeface="Calibri" pitchFamily="34" charset="0"/>
              </a:rPr>
              <a:t>ная ос</a:t>
            </a:r>
            <a:r>
              <a:rPr lang="ru-RU" sz="4000" b="1" i="1" u="sng" dirty="0" smtClean="0">
                <a:solidFill>
                  <a:srgbClr val="FF0000"/>
                </a:solidFill>
                <a:latin typeface="Calibri" pitchFamily="34" charset="0"/>
              </a:rPr>
              <a:t>е</a:t>
            </a:r>
            <a:r>
              <a:rPr lang="ru-RU" sz="4000" b="1" i="1" dirty="0" smtClean="0">
                <a:latin typeface="Calibri" pitchFamily="34" charset="0"/>
              </a:rPr>
              <a:t>нь.</a:t>
            </a:r>
            <a:endParaRPr lang="ru-RU" sz="4000" b="1" i="1" dirty="0">
              <a:latin typeface="Calibri" pitchFamily="34" charset="0"/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4876800" y="2514600"/>
            <a:ext cx="1143000" cy="6858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1295400" y="2514600"/>
            <a:ext cx="1066800" cy="6096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>
            <a:off x="7086600" y="2590800"/>
            <a:ext cx="914400" cy="533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3124200" y="2590800"/>
            <a:ext cx="762000" cy="533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895600" y="2590800"/>
            <a:ext cx="304800" cy="152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4191000" y="2590800"/>
            <a:ext cx="304800" cy="152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410200" y="2590800"/>
            <a:ext cx="3810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086600" y="2590800"/>
            <a:ext cx="3810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143000"/>
            <a:ext cx="7162800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noFill/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Тема урока: «Правописание гласных и согласных в корне слова»</a:t>
            </a:r>
            <a:endParaRPr lang="ru-RU" sz="5400" b="1" cap="all" dirty="0">
              <a:ln w="9000" cmpd="sng">
                <a:noFill/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00600" y="2438400"/>
            <a:ext cx="45719" cy="7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800600" y="2438400"/>
            <a:ext cx="45719" cy="7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43200" y="175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Упр. 97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685800" y="990600"/>
            <a:ext cx="8001000" cy="501675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Исправь ошибки в тексте.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дв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 моро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Выпал пушистый сне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Саша надел теплую шу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 и м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ховую ша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ку. Он бежит на пру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Там много ребя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Зина и Яша играют в сн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жки. Вес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 и радос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зимой.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81000" y="914400"/>
            <a:ext cx="8077200" cy="5262979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Подчеркни букву, которую нужно вставить в слове, напиши проверочное слово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  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прин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сти -  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ё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остро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остро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чурка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гиган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ский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гиган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ненас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ный –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ненас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ье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грус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ный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ыг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нять 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нка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жинка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</TotalTime>
  <Words>330</Words>
  <Application>Microsoft PowerPoint</Application>
  <PresentationFormat>Экран (4:3)</PresentationFormat>
  <Paragraphs>77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57</cp:revision>
  <cp:lastPrinted>1601-01-01T00:00:00Z</cp:lastPrinted>
  <dcterms:created xsi:type="dcterms:W3CDTF">1601-01-01T00:00:00Z</dcterms:created>
  <dcterms:modified xsi:type="dcterms:W3CDTF">2024-12-01T12:31:13Z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