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5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4" d="100"/>
          <a:sy n="84" d="100"/>
        </p:scale>
        <p:origin x="120" y="5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DC08-83F2-4A50-A9F9-64E662272877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182FE3F5-EAB3-4842-B703-558E85912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3179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DC08-83F2-4A50-A9F9-64E662272877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FE3F5-EAB3-4842-B703-558E85912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3229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DC08-83F2-4A50-A9F9-64E662272877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82FE3F5-EAB3-4842-B703-558E85912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7242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DC08-83F2-4A50-A9F9-64E662272877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82FE3F5-EAB3-4842-B703-558E85912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1119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DC08-83F2-4A50-A9F9-64E662272877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82FE3F5-EAB3-4842-B703-558E85912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5727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DC08-83F2-4A50-A9F9-64E662272877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FE3F5-EAB3-4842-B703-558E85912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059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DC08-83F2-4A50-A9F9-64E662272877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FE3F5-EAB3-4842-B703-558E85912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4274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DC08-83F2-4A50-A9F9-64E662272877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FE3F5-EAB3-4842-B703-558E85912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4986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DC08-83F2-4A50-A9F9-64E662272877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82FE3F5-EAB3-4842-B703-558E85912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7375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DC08-83F2-4A50-A9F9-64E662272877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82FE3F5-EAB3-4842-B703-558E85912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3538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DC08-83F2-4A50-A9F9-64E662272877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82FE3F5-EAB3-4842-B703-558E85912FF6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984557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DC08-83F2-4A50-A9F9-64E662272877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82FE3F5-EAB3-4842-B703-558E85912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57908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DC08-83F2-4A50-A9F9-64E662272877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82FE3F5-EAB3-4842-B703-558E85912FF6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615792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DC08-83F2-4A50-A9F9-64E662272877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82FE3F5-EAB3-4842-B703-558E85912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3527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DC08-83F2-4A50-A9F9-64E662272877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FE3F5-EAB3-4842-B703-558E85912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55976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BDC08-83F2-4A50-A9F9-64E662272877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FE3F5-EAB3-4842-B703-558E85912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094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BDC08-83F2-4A50-A9F9-64E662272877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82FE3F5-EAB3-4842-B703-558E85912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6522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5D4384-AFAA-4080-84C5-73740F2F0A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89213" y="796954"/>
            <a:ext cx="8915399" cy="2209135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rgbClr val="0070C0"/>
                </a:solidFill>
              </a:rPr>
              <a:t>Family</a:t>
            </a:r>
            <a:br>
              <a:rPr lang="en-US" sz="4000" b="1" dirty="0">
                <a:solidFill>
                  <a:srgbClr val="0070C0"/>
                </a:solidFill>
              </a:rPr>
            </a:br>
            <a:r>
              <a:rPr lang="en-US" sz="4000" b="1" dirty="0">
                <a:solidFill>
                  <a:srgbClr val="0070C0"/>
                </a:solidFill>
              </a:rPr>
              <a:t>2 form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C71B1BC-D29F-4549-96FC-206AD541E1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486261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en-US" sz="2400" dirty="0"/>
              <a:t>Done by </a:t>
            </a:r>
            <a:r>
              <a:rPr lang="en-US" sz="2400" dirty="0" err="1"/>
              <a:t>Grack</a:t>
            </a:r>
            <a:r>
              <a:rPr lang="en-US" sz="2400" dirty="0"/>
              <a:t> S.A., English teacher</a:t>
            </a:r>
          </a:p>
          <a:p>
            <a:pPr algn="ctr"/>
            <a:r>
              <a:rPr lang="en-US" sz="2400" dirty="0"/>
              <a:t>Gymnasium #2</a:t>
            </a:r>
          </a:p>
          <a:p>
            <a:pPr algn="ctr"/>
            <a:r>
              <a:rPr lang="en-US" sz="2400" dirty="0" err="1"/>
              <a:t>Yuzhno-Sakhalinsk</a:t>
            </a:r>
            <a:endParaRPr lang="en-US" sz="2400" dirty="0"/>
          </a:p>
          <a:p>
            <a:pPr algn="ctr"/>
            <a:r>
              <a:rPr lang="en-US" sz="2400" dirty="0"/>
              <a:t>2025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22288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4FDADD-78D6-4803-81C1-0218C39D1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0"/>
            <a:ext cx="8911687" cy="1703070"/>
          </a:xfrm>
        </p:spPr>
        <p:txBody>
          <a:bodyPr>
            <a:normAutofit/>
          </a:bodyPr>
          <a:lstStyle/>
          <a:p>
            <a:r>
              <a:rPr lang="en-US" dirty="0"/>
              <a:t>Professor Owl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CC83ADA-6F70-4E24-A1D3-A120DFEC28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908810"/>
            <a:ext cx="8915400" cy="4526280"/>
          </a:xfrm>
        </p:spPr>
        <p:txBody>
          <a:bodyPr/>
          <a:lstStyle/>
          <a:p>
            <a:r>
              <a:rPr lang="en-US" sz="2800" dirty="0"/>
              <a:t>Alright, buckle up, little learners! Get ready for some family fun with your friendly teacher, Professor Owl! </a:t>
            </a:r>
            <a:r>
              <a:rPr lang="en-US" sz="2800" dirty="0" err="1"/>
              <a:t>Hoo-hoo</a:t>
            </a:r>
            <a:r>
              <a:rPr lang="en-US" sz="2800" dirty="0"/>
              <a:t>!</a:t>
            </a:r>
            <a:br>
              <a:rPr lang="en-US" sz="2800" dirty="0"/>
            </a:br>
            <a:br>
              <a:rPr lang="en-US" dirty="0"/>
            </a:br>
            <a:r>
              <a:rPr lang="en-US" i="1" dirty="0">
                <a:solidFill>
                  <a:srgbClr val="0070C0"/>
                </a:solidFill>
              </a:rPr>
              <a:t>(Professor Owl waves his wing excitedly!)</a:t>
            </a:r>
            <a:br>
              <a:rPr lang="en-US" dirty="0"/>
            </a:br>
            <a:br>
              <a:rPr lang="en-US" dirty="0"/>
            </a:br>
            <a:r>
              <a:rPr lang="en-US" sz="2800" dirty="0"/>
              <a:t>"Greetings, bright young English learners! Professor Owl here, and I've got two super fun family challenges for you! Are you ready to become family word wizards?"</a:t>
            </a:r>
            <a:endParaRPr lang="ru-RU" sz="28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CCEC739-1FC9-4665-B1E2-C895D60E748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830" y="0"/>
            <a:ext cx="1741170" cy="1794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5486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B7BFF4-9EDA-46D6-971C-E675AF0A31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0"/>
            <a:ext cx="8911687" cy="491490"/>
          </a:xfrm>
        </p:spPr>
        <p:txBody>
          <a:bodyPr>
            <a:normAutofit fontScale="90000"/>
          </a:bodyPr>
          <a:lstStyle/>
          <a:p>
            <a:r>
              <a:rPr lang="en-US" dirty="0"/>
              <a:t>Task 1: Family Photo Match-Up!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C2A2F07-6E89-4534-B2C0-A4ADAC2AFA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40180" y="491490"/>
            <a:ext cx="10664190" cy="6366510"/>
          </a:xfrm>
        </p:spPr>
        <p:txBody>
          <a:bodyPr/>
          <a:lstStyle/>
          <a:p>
            <a:r>
              <a:rPr lang="en-US" dirty="0"/>
              <a:t>"</a:t>
            </a:r>
            <a:r>
              <a:rPr lang="en-US" dirty="0" err="1"/>
              <a:t>Hoo-hoo</a:t>
            </a:r>
            <a:r>
              <a:rPr lang="en-US" dirty="0"/>
              <a:t>! Look at these family photos! But oh dear, some of the words are missing. Can you match the correct picture with the correct sentence describing the family member?“</a:t>
            </a:r>
          </a:p>
          <a:p>
            <a:r>
              <a:rPr lang="en-US" dirty="0"/>
              <a:t>Instructions: 1. Draw a line to connect the picture to the correct sentence. 2. Fill in the words.</a:t>
            </a:r>
            <a:br>
              <a:rPr lang="en-US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156FFBC-747C-4BEB-8EC8-67F7A1C7B55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" y="1988820"/>
            <a:ext cx="1764982" cy="144018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6AC2FE0-8C29-43B5-A62B-A0667629B1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" y="5098881"/>
            <a:ext cx="1764982" cy="166264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EB586E8-D676-4DC5-BA81-54C13315646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" y="3674745"/>
            <a:ext cx="1764982" cy="131350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76FFE6B-DEA8-4B04-AEAF-2D111E6974A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6304" y="1988820"/>
            <a:ext cx="1727065" cy="161163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2A60C41-28C8-4F8F-9958-D79993BDC95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1053" y="3749040"/>
            <a:ext cx="1822316" cy="1577340"/>
          </a:xfrm>
          <a:prstGeom prst="rect">
            <a:avLst/>
          </a:prstGeom>
        </p:spPr>
      </p:pic>
      <p:graphicFrame>
        <p:nvGraphicFramePr>
          <p:cNvPr id="14" name="Таблица 13">
            <a:extLst>
              <a:ext uri="{FF2B5EF4-FFF2-40B4-BE49-F238E27FC236}">
                <a16:creationId xmlns:a16="http://schemas.microsoft.com/office/drawing/2014/main" id="{19B0B110-9556-486A-95C2-2BDB548637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7517324"/>
              </p:ext>
            </p:extLst>
          </p:nvPr>
        </p:nvGraphicFramePr>
        <p:xfrm>
          <a:off x="2592925" y="1600200"/>
          <a:ext cx="7168295" cy="51613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68295">
                  <a:extLst>
                    <a:ext uri="{9D8B030D-6E8A-4147-A177-3AD203B41FA5}">
                      <a16:colId xmlns:a16="http://schemas.microsoft.com/office/drawing/2014/main" val="1211098904"/>
                    </a:ext>
                  </a:extLst>
                </a:gridCol>
              </a:tblGrid>
              <a:tr h="1032266">
                <a:tc>
                  <a:txBody>
                    <a:bodyPr/>
                    <a:lstStyle/>
                    <a:p>
                      <a:r>
                        <a:rPr lang="en-US" sz="2400" dirty="0"/>
                        <a:t>Mother, father, brother, grandmother, grandfather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0898378"/>
                  </a:ext>
                </a:extLst>
              </a:tr>
              <a:tr h="1032266">
                <a:tc>
                  <a:txBody>
                    <a:bodyPr/>
                    <a:lstStyle/>
                    <a:p>
                      <a:r>
                        <a:rPr lang="en-US" sz="2400" dirty="0"/>
                        <a:t>My___________________________ is laughing.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8105754"/>
                  </a:ext>
                </a:extLst>
              </a:tr>
              <a:tr h="1032266">
                <a:tc>
                  <a:txBody>
                    <a:bodyPr/>
                    <a:lstStyle/>
                    <a:p>
                      <a:r>
                        <a:rPr lang="en-US" sz="2400" dirty="0"/>
                        <a:t>My ___________ _______________is in the garden.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238488"/>
                  </a:ext>
                </a:extLst>
              </a:tr>
              <a:tr h="1032266">
                <a:tc>
                  <a:txBody>
                    <a:bodyPr/>
                    <a:lstStyle/>
                    <a:p>
                      <a:r>
                        <a:rPr lang="en-US" sz="2400" dirty="0"/>
                        <a:t>My ____________________________ is reading.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1650227"/>
                  </a:ext>
                </a:extLst>
              </a:tr>
              <a:tr h="1032266">
                <a:tc>
                  <a:txBody>
                    <a:bodyPr/>
                    <a:lstStyle/>
                    <a:p>
                      <a:r>
                        <a:rPr lang="en-US" sz="2400" dirty="0"/>
                        <a:t>My ____________________________is knitting.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24360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10725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6D88D0-D671-4184-B09A-C6FEC1BE71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0210" y="80010"/>
            <a:ext cx="10321289" cy="61722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000000"/>
                </a:solidFill>
                <a:latin typeface="-apple-system"/>
              </a:rPr>
              <a:t>Task 2: The "</a:t>
            </a:r>
            <a:r>
              <a:rPr lang="en-US" dirty="0" err="1">
                <a:solidFill>
                  <a:srgbClr val="000000"/>
                </a:solidFill>
                <a:latin typeface="-apple-system"/>
              </a:rPr>
              <a:t>th</a:t>
            </a:r>
            <a:r>
              <a:rPr lang="en-US" dirty="0">
                <a:solidFill>
                  <a:srgbClr val="000000"/>
                </a:solidFill>
                <a:latin typeface="-apple-system"/>
              </a:rPr>
              <a:t>" Family Secret!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36501C1-B6A5-41E3-9BA6-8D87661733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1589" y="697230"/>
            <a:ext cx="10709909" cy="5886450"/>
          </a:xfrm>
        </p:spPr>
        <p:txBody>
          <a:bodyPr>
            <a:normAutofit/>
          </a:bodyPr>
          <a:lstStyle/>
          <a:p>
            <a:r>
              <a:rPr lang="en-US" sz="2400" dirty="0"/>
              <a:t>"</a:t>
            </a:r>
            <a:r>
              <a:rPr lang="en-US" sz="2400" dirty="0" err="1"/>
              <a:t>Hoo-hoo</a:t>
            </a:r>
            <a:r>
              <a:rPr lang="en-US" sz="2400" dirty="0"/>
              <a:t>! Some special families have a secret sound! It's the "</a:t>
            </a:r>
            <a:r>
              <a:rPr lang="en-US" sz="2400" b="1" dirty="0" err="1">
                <a:solidFill>
                  <a:srgbClr val="FF0000"/>
                </a:solidFill>
              </a:rPr>
              <a:t>th</a:t>
            </a:r>
            <a:r>
              <a:rPr lang="en-US" sz="2400" dirty="0"/>
              <a:t>" sound! Can you help me finish writing the family words by adding the correct letters?"</a:t>
            </a:r>
            <a:br>
              <a:rPr lang="en-US" sz="2400" dirty="0"/>
            </a:br>
            <a:endParaRPr lang="en-US" sz="2400" dirty="0"/>
          </a:p>
          <a:p>
            <a:r>
              <a:rPr lang="en-US" sz="2400" dirty="0"/>
              <a:t>Instructions: Fill in the missing letters "</a:t>
            </a:r>
            <a:r>
              <a:rPr lang="en-US" sz="2400" dirty="0" err="1"/>
              <a:t>th</a:t>
            </a:r>
            <a:r>
              <a:rPr lang="en-US" sz="2400" dirty="0"/>
              <a:t>" in these family words.</a:t>
            </a:r>
            <a:br>
              <a:rPr lang="en-US" sz="2400" dirty="0"/>
            </a:br>
            <a:br>
              <a:rPr lang="en-US" sz="2400" dirty="0"/>
            </a:br>
            <a:r>
              <a:rPr lang="en-US" sz="2400" dirty="0"/>
              <a:t>1. </a:t>
            </a:r>
            <a:r>
              <a:rPr lang="en-US" sz="3200" dirty="0"/>
              <a:t>Mo ____ </a:t>
            </a:r>
            <a:r>
              <a:rPr lang="en-US" sz="3200" dirty="0" err="1"/>
              <a:t>er</a:t>
            </a:r>
            <a:br>
              <a:rPr lang="en-US" sz="3200" dirty="0"/>
            </a:br>
            <a:r>
              <a:rPr lang="en-US" sz="3200" dirty="0"/>
              <a:t>2. Fa____</a:t>
            </a:r>
            <a:r>
              <a:rPr lang="en-US" sz="3200" dirty="0" err="1"/>
              <a:t>er</a:t>
            </a:r>
            <a:br>
              <a:rPr lang="en-US" sz="3200" dirty="0"/>
            </a:br>
            <a:r>
              <a:rPr lang="en-US" sz="3200" dirty="0"/>
              <a:t>3. Bro ____</a:t>
            </a:r>
            <a:r>
              <a:rPr lang="en-US" sz="3200" dirty="0" err="1"/>
              <a:t>er</a:t>
            </a:r>
            <a:br>
              <a:rPr lang="en-US" sz="3200" dirty="0"/>
            </a:br>
            <a:r>
              <a:rPr lang="en-US" sz="3200" dirty="0"/>
              <a:t>4. </a:t>
            </a:r>
            <a:r>
              <a:rPr lang="en-US" sz="3200" dirty="0" err="1"/>
              <a:t>Grandmo</a:t>
            </a:r>
            <a:r>
              <a:rPr lang="en-US" sz="3200" dirty="0"/>
              <a:t>____</a:t>
            </a:r>
            <a:r>
              <a:rPr lang="en-US" sz="3200" dirty="0" err="1"/>
              <a:t>er</a:t>
            </a:r>
            <a:br>
              <a:rPr lang="en-US" sz="3200" dirty="0"/>
            </a:br>
            <a:r>
              <a:rPr lang="en-US" sz="3200" dirty="0"/>
              <a:t>5. </a:t>
            </a:r>
            <a:r>
              <a:rPr lang="en-US" sz="3200" dirty="0" err="1"/>
              <a:t>Grandfa</a:t>
            </a:r>
            <a:r>
              <a:rPr lang="en-US" sz="3200" dirty="0"/>
              <a:t>____</a:t>
            </a:r>
            <a:r>
              <a:rPr lang="en-US" sz="3200" dirty="0" err="1"/>
              <a:t>er</a:t>
            </a:r>
            <a:br>
              <a:rPr lang="en-US" sz="3200" dirty="0"/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8456006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28E24E-C021-445E-958E-479B122BB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91440"/>
            <a:ext cx="8911687" cy="548640"/>
          </a:xfrm>
        </p:spPr>
        <p:txBody>
          <a:bodyPr>
            <a:normAutofit fontScale="90000"/>
          </a:bodyPr>
          <a:lstStyle/>
          <a:p>
            <a:r>
              <a:rPr lang="en-US" dirty="0"/>
              <a:t>Transcription and translation.</a:t>
            </a: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E453953-5DD1-40A6-B189-CA8C92588A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8" t="6875" r="7012" b="7918"/>
          <a:stretch/>
        </p:blipFill>
        <p:spPr>
          <a:xfrm>
            <a:off x="986790" y="731520"/>
            <a:ext cx="10218419" cy="6035040"/>
          </a:xfrm>
        </p:spPr>
      </p:pic>
    </p:spTree>
    <p:extLst>
      <p:ext uri="{BB962C8B-B14F-4D97-AF65-F5344CB8AC3E}">
        <p14:creationId xmlns:p14="http://schemas.microsoft.com/office/powerpoint/2010/main" val="41192652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FBD7B9-5AEE-4986-BC81-C0E38437C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42F2A64-CED0-43E9-91C6-D235E8C1D3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3" t="5601" r="7502" b="13919"/>
          <a:stretch/>
        </p:blipFill>
        <p:spPr>
          <a:xfrm>
            <a:off x="1177290" y="0"/>
            <a:ext cx="11014710" cy="6858000"/>
          </a:xfrm>
        </p:spPr>
      </p:pic>
    </p:spTree>
    <p:extLst>
      <p:ext uri="{BB962C8B-B14F-4D97-AF65-F5344CB8AC3E}">
        <p14:creationId xmlns:p14="http://schemas.microsoft.com/office/powerpoint/2010/main" val="23617607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B3592D-EE5D-454D-B374-EF3DB7DE1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851" y="75502"/>
            <a:ext cx="10019761" cy="402670"/>
          </a:xfrm>
        </p:spPr>
        <p:txBody>
          <a:bodyPr>
            <a:noAutofit/>
          </a:bodyPr>
          <a:lstStyle/>
          <a:p>
            <a:r>
              <a:rPr lang="en-US" sz="2800" dirty="0"/>
              <a:t>Draw the members of your family and name them</a:t>
            </a:r>
            <a:endParaRPr lang="ru-RU" sz="28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0ADEA003-90AC-4707-AF12-C0B0E7D8F8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3" t="8609" r="4928" b="3967"/>
          <a:stretch/>
        </p:blipFill>
        <p:spPr>
          <a:xfrm>
            <a:off x="4941117" y="1157682"/>
            <a:ext cx="4697833" cy="5452844"/>
          </a:xfrm>
        </p:spPr>
      </p:pic>
    </p:spTree>
    <p:extLst>
      <p:ext uri="{BB962C8B-B14F-4D97-AF65-F5344CB8AC3E}">
        <p14:creationId xmlns:p14="http://schemas.microsoft.com/office/powerpoint/2010/main" val="34332935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72204"/>
          </a:xfrm>
        </p:spPr>
        <p:txBody>
          <a:bodyPr/>
          <a:lstStyle/>
          <a:p>
            <a:r>
              <a:rPr lang="en-US" sz="2800" dirty="0"/>
              <a:t>Lesson is over. Mr. Owl says Goodbye</a:t>
            </a:r>
            <a:r>
              <a:rPr lang="en-US" dirty="0"/>
              <a:t>!</a:t>
            </a:r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FCCEC739-1FC9-4665-B1E2-C895D60E74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5766" y="1590393"/>
            <a:ext cx="2559454" cy="2867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454974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101</TotalTime>
  <Words>300</Words>
  <Application>Microsoft Office PowerPoint</Application>
  <PresentationFormat>Широкоэкранный</PresentationFormat>
  <Paragraphs>21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-apple-system</vt:lpstr>
      <vt:lpstr>Arial</vt:lpstr>
      <vt:lpstr>Century Gothic</vt:lpstr>
      <vt:lpstr>Wingdings 3</vt:lpstr>
      <vt:lpstr>Легкий дым</vt:lpstr>
      <vt:lpstr>Family 2 form</vt:lpstr>
      <vt:lpstr>Professor Owl</vt:lpstr>
      <vt:lpstr>Task 1: Family Photo Match-Up!</vt:lpstr>
      <vt:lpstr>Task 2: The "th" Family Secret!</vt:lpstr>
      <vt:lpstr>Transcription and translation.</vt:lpstr>
      <vt:lpstr>Презентация PowerPoint</vt:lpstr>
      <vt:lpstr>Draw the members of your family and name them</vt:lpstr>
      <vt:lpstr>Lesson is over. Mr. Owl says Goodbye!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Family</dc:title>
  <dc:creator>kab201</dc:creator>
  <cp:lastModifiedBy>kab201</cp:lastModifiedBy>
  <cp:revision>15</cp:revision>
  <dcterms:created xsi:type="dcterms:W3CDTF">2025-10-21T04:44:04Z</dcterms:created>
  <dcterms:modified xsi:type="dcterms:W3CDTF">2025-10-22T06:32:52Z</dcterms:modified>
</cp:coreProperties>
</file>