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4" r:id="rId3"/>
    <p:sldId id="300" r:id="rId4"/>
    <p:sldId id="306" r:id="rId5"/>
    <p:sldId id="276" r:id="rId6"/>
    <p:sldId id="265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280" r:id="rId15"/>
    <p:sldId id="283" r:id="rId16"/>
    <p:sldId id="285" r:id="rId17"/>
    <p:sldId id="301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C63A51"/>
    <a:srgbClr val="DA2691"/>
    <a:srgbClr val="FF7A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441" autoAdjust="0"/>
    <p:restoredTop sz="93638" autoAdjust="0"/>
  </p:normalViewPr>
  <p:slideViewPr>
    <p:cSldViewPr>
      <p:cViewPr varScale="1">
        <p:scale>
          <a:sx n="102" d="100"/>
          <a:sy n="102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OrangeEtudMas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11638" y="2349500"/>
            <a:ext cx="4752975" cy="792163"/>
          </a:xfrm>
        </p:spPr>
        <p:txBody>
          <a:bodyPr/>
          <a:lstStyle>
            <a:lvl1pPr>
              <a:defRPr sz="2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43438" y="3357563"/>
            <a:ext cx="4321175" cy="1223962"/>
          </a:xfrm>
        </p:spPr>
        <p:txBody>
          <a:bodyPr/>
          <a:lstStyle>
            <a:lvl1pPr marL="0" indent="0" algn="ctr">
              <a:buFontTx/>
              <a:buNone/>
              <a:defRPr sz="2800" b="1">
                <a:solidFill>
                  <a:srgbClr val="FF7A01"/>
                </a:solidFill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55650" y="1600200"/>
            <a:ext cx="38893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97425" y="1600200"/>
            <a:ext cx="38893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4013" y="274638"/>
            <a:ext cx="1982787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55650" y="274638"/>
            <a:ext cx="5795963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OrangeEtudSlaid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03575" y="274638"/>
            <a:ext cx="5483225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55650" y="1600200"/>
            <a:ext cx="793115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hyperlink" Target="http://3.bp.blogspot.com/_Vtye6G9zSE0/S4pwZjmkGcI/AAAAAAAADDY/1J50iwBXNts/s1600-h/%D0%9A%D0%BE%D0%BB%D1%8C%D1%86%D0%B0+%D0%9B%D1%83%D0%BB%D0%BB%D0%B8%D1%8F+2.pn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3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3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3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5" Type="http://schemas.openxmlformats.org/officeDocument/2006/relationships/image" Target="../media/image3.pn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5" Type="http://schemas.openxmlformats.org/officeDocument/2006/relationships/image" Target="../media/image3.pn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5" Type="http://schemas.openxmlformats.org/officeDocument/2006/relationships/image" Target="../media/image3.pn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5" Type="http://schemas.openxmlformats.org/officeDocument/2006/relationships/image" Target="../media/image3.pn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5" Type="http://schemas.openxmlformats.org/officeDocument/2006/relationships/image" Target="../media/image3.pn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6" Type="http://schemas.openxmlformats.org/officeDocument/2006/relationships/image" Target="../media/image3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1720" y="4221088"/>
            <a:ext cx="6481415" cy="2376090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  <a:p>
            <a:pPr algn="l">
              <a:spcBef>
                <a:spcPts val="0"/>
              </a:spcBef>
            </a:pP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251520" y="476672"/>
            <a:ext cx="8640960" cy="345638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  <a:scene3d>
            <a:camera prst="perspectiveContrastingLeftFacing"/>
            <a:lightRig rig="threePt" dir="t"/>
          </a:scene3d>
        </p:spPr>
        <p:txBody>
          <a:bodyPr wrap="none" anchor="ctr"/>
          <a:lstStyle/>
          <a:p>
            <a:pPr algn="ctr"/>
            <a:r>
              <a:rPr lang="ru-RU" sz="8800" b="1" dirty="0">
                <a:solidFill>
                  <a:srgbClr val="000066"/>
                </a:solidFill>
              </a:rPr>
              <a:t>«Круги Луллия»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987824" y="4653136"/>
            <a:ext cx="47880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ru-RU" b="1" dirty="0">
                <a:solidFill>
                  <a:schemeClr val="bg2">
                    <a:lumMod val="25000"/>
                  </a:schemeClr>
                </a:solidFill>
              </a:rPr>
              <a:t>Подготовила воспитатель МБДОУ ЦРР детский сад №8 «Буратино» г. Охи</a:t>
            </a:r>
          </a:p>
          <a:p>
            <a:pPr>
              <a:spcBef>
                <a:spcPts val="0"/>
              </a:spcBef>
            </a:pPr>
            <a:endParaRPr lang="ru-RU" b="1" dirty="0">
              <a:solidFill>
                <a:schemeClr val="bg2">
                  <a:lumMod val="25000"/>
                </a:schemeClr>
              </a:solidFill>
            </a:endParaRPr>
          </a:p>
          <a:p>
            <a:pPr>
              <a:spcBef>
                <a:spcPts val="0"/>
              </a:spcBef>
            </a:pPr>
            <a:r>
              <a:rPr lang="ru-RU" b="1" dirty="0">
                <a:solidFill>
                  <a:schemeClr val="bg2">
                    <a:lumMod val="25000"/>
                  </a:schemeClr>
                </a:solidFill>
              </a:rPr>
              <a:t>            Кобозева Дарья Николаевна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8379">
        <p14:reveal/>
      </p:transition>
    </mc:Choice>
    <mc:Fallback>
      <p:transition spd="slow" advTm="183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%D0%9A%D0%BE%D0%BB%D1%8C%D1%86%D0%B0+%D0%9B%D1%83%D0%BB%D0%BB%D0%B8%D1%8F+2">
            <a:hlinkClick r:id="rId4"/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221087"/>
            <a:ext cx="4608512" cy="1872209"/>
          </a:xfrm>
          <a:prstGeom prst="rect">
            <a:avLst/>
          </a:prstGeom>
          <a:noFill/>
          <a:ln>
            <a:noFill/>
          </a:ln>
        </p:spPr>
      </p:pic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1331640" y="2564904"/>
            <a:ext cx="6984776" cy="352839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XIII веке французский монах Раймонд Луллий создал логическую машину в   </a:t>
            </a:r>
          </a:p>
          <a:p>
            <a:pPr>
              <a:buNone/>
            </a:pPr>
            <a:r>
              <a:rPr lang="ru-RU" sz="28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виде бумажных кругов.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1033316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/>
              <a:t>Раймонд  Луллий (1235-1315 гг.) </a:t>
            </a:r>
          </a:p>
          <a:p>
            <a:pPr algn="ctr"/>
            <a:r>
              <a:rPr lang="ru-RU" sz="3600" b="1" dirty="0"/>
              <a:t>- поэт, философ</a:t>
            </a: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076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9368">
        <p:circle/>
      </p:transition>
    </mc:Choice>
    <mc:Fallback>
      <p:transition spd="slow" advTm="19368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548680"/>
            <a:ext cx="7408333" cy="5577483"/>
          </a:xfrm>
        </p:spPr>
        <p:txBody>
          <a:bodyPr>
            <a:normAutofit/>
          </a:bodyPr>
          <a:lstStyle/>
          <a:p>
            <a:endParaRPr lang="ru-RU" dirty="0"/>
          </a:p>
          <a:p>
            <a:pPr marL="0" indent="0" algn="just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Математика для дошкольников довольно непростая наука, которая может вызвать трудности во время  обучения. Далеко не все дети имеют математический склад ума, и не у всех есть природная тяга к точным наукам. Максимального эффекта при формировании элементарных математических представлений можно добиться, используя занимательные упражнения, дидактические игры, задачи, интересные и яркие пособия.</a:t>
            </a:r>
          </a:p>
          <a:p>
            <a:endParaRPr lang="ru-RU" dirty="0"/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23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671"/>
    </mc:Choice>
    <mc:Fallback>
      <p:transition spd="slow" advTm="276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Рабочий стол\Фото Круги Луллия для презентации\IMG_20200505_0956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75167">
            <a:off x="1974751" y="4811824"/>
            <a:ext cx="4968552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7" y="274638"/>
            <a:ext cx="7211144" cy="1498178"/>
          </a:xfrm>
        </p:spPr>
        <p:txBody>
          <a:bodyPr/>
          <a:lstStyle/>
          <a:p>
            <a:r>
              <a:rPr lang="ru-RU" sz="2400" b="1" dirty="0">
                <a:solidFill>
                  <a:schemeClr val="tx1"/>
                </a:solidFill>
                <a:latin typeface="+mn-lt"/>
              </a:rPr>
              <a:t>Одним из инновационных средств математического развития является дидактическое пособие </a:t>
            </a:r>
            <a:r>
              <a:rPr lang="ru-RU" sz="2400" b="1" dirty="0" smtClean="0">
                <a:solidFill>
                  <a:schemeClr val="tx1"/>
                </a:solidFill>
                <a:latin typeface="+mn-lt"/>
              </a:rPr>
              <a:t>«Круги Луллия»</a:t>
            </a:r>
            <a:endParaRPr lang="ru-RU" sz="24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1916833"/>
            <a:ext cx="6264696" cy="2880320"/>
          </a:xfrm>
        </p:spPr>
        <p:txBody>
          <a:bodyPr>
            <a:normAutofit lnSpcReduction="10000"/>
          </a:bodyPr>
          <a:lstStyle/>
          <a:p>
            <a:r>
              <a:rPr lang="ru-RU" sz="1800" dirty="0"/>
              <a:t>Пособие представляет собой несколько кругов разного диаметра, нанизанных на общий стержень (по типу пи­рамидки). В верхней ча­сти стержня ус­танавливается стрелка. Круги подвижны. Все они разделены на одинаковое количество сек­торов. При сво­бодном враще­нии кругов под стрелкой оказы­ваются опреде­ленные сектора. Луллий на секто­рах размещал рисунки,   писал слова и целые изречения. Любой желающий мог задать вопрос и с помощью полученной комбинации получить ответ, который надо бы­ло расшифровать, подключив воображение.</a:t>
            </a:r>
          </a:p>
          <a:p>
            <a:endParaRPr lang="ru-RU" dirty="0"/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56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920"/>
    </mc:Choice>
    <mc:Fallback>
      <p:transition spd="slow" advTm="42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980728"/>
            <a:ext cx="7704856" cy="489654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800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Круги Луллия позволяют   решать задачи по формированию элементарных математических представлений у дошкольников: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составлять и решать простые арифметические задачи на сложение и на вычитание на наглядной основе;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закреплять состав числа из двух меньших чисел;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называть последующее и предыдущее число к названному или обозначенному цифрой, определять пропущенное число;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распознавать геометрические фигуры независимо от их пространственного положения;</a:t>
            </a:r>
          </a:p>
          <a:p>
            <a:pPr marL="0" indent="0" algn="just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развивать у детей геометрическую зоркость: умение анализировать и сравнивать предметы по форме, находить предметы одинаковой и разной формы.</a:t>
            </a:r>
          </a:p>
          <a:p>
            <a:pPr algn="ctr">
              <a:buNone/>
            </a:pPr>
            <a:endParaRPr lang="ru-RU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21024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813793"/>
            <a:ext cx="8531819" cy="1143343"/>
          </a:xfrm>
        </p:spPr>
        <p:txBody>
          <a:bodyPr>
            <a:noAutofit/>
          </a:bodyPr>
          <a:lstStyle/>
          <a:p>
            <a:pPr lvl="0"/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ИГРЫ С «КРУГАМИ ЛУЛИЯ» МОЖНО УСЛОВНО</a:t>
            </a: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/>
            </a:r>
            <a:b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</a:b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РАЗДЕЛИТЬ НА ТРИ ТИПА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  <a:t/>
            </a:r>
            <a:b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</a:rPr>
            </a:br>
            <a:endParaRPr lang="ru-RU" sz="2800" dirty="0">
              <a:solidFill>
                <a:srgbClr val="FFFF00"/>
              </a:solidFill>
            </a:endParaRPr>
          </a:p>
        </p:txBody>
      </p:sp>
      <p:grpSp>
        <p:nvGrpSpPr>
          <p:cNvPr id="14340" name="Group 4"/>
          <p:cNvGrpSpPr>
            <a:grpSpLocks/>
          </p:cNvGrpSpPr>
          <p:nvPr/>
        </p:nvGrpSpPr>
        <p:grpSpPr bwMode="auto">
          <a:xfrm>
            <a:off x="1093788" y="2132857"/>
            <a:ext cx="2170112" cy="4035425"/>
            <a:chOff x="720" y="1296"/>
            <a:chExt cx="1367" cy="2542"/>
          </a:xfrm>
        </p:grpSpPr>
        <p:sp>
          <p:nvSpPr>
            <p:cNvPr id="14341" name="AutoShape 5"/>
            <p:cNvSpPr>
              <a:spLocks noChangeArrowheads="1"/>
            </p:cNvSpPr>
            <p:nvPr/>
          </p:nvSpPr>
          <p:spPr bwMode="gray"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42" name="AutoShape 6"/>
            <p:cNvSpPr>
              <a:spLocks noChangeArrowheads="1"/>
            </p:cNvSpPr>
            <p:nvPr/>
          </p:nvSpPr>
          <p:spPr bwMode="gray">
            <a:xfrm>
              <a:off x="741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43" name="AutoShape 7"/>
            <p:cNvSpPr>
              <a:spLocks noChangeArrowheads="1"/>
            </p:cNvSpPr>
            <p:nvPr/>
          </p:nvSpPr>
          <p:spPr bwMode="gray">
            <a:xfrm>
              <a:off x="752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3CA1E6">
                    <a:gamma/>
                    <a:tint val="51373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44" name="AutoShape 8"/>
            <p:cNvSpPr>
              <a:spLocks noChangeArrowheads="1"/>
            </p:cNvSpPr>
            <p:nvPr/>
          </p:nvSpPr>
          <p:spPr bwMode="gray">
            <a:xfrm>
              <a:off x="752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gamma/>
                    <a:tint val="33333"/>
                    <a:invGamma/>
                  </a:srgbClr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45" name="AutoShape 9"/>
            <p:cNvSpPr>
              <a:spLocks noChangeArrowheads="1"/>
            </p:cNvSpPr>
            <p:nvPr/>
          </p:nvSpPr>
          <p:spPr bwMode="gray">
            <a:xfrm>
              <a:off x="724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729EB4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46" name="AutoShape 10"/>
            <p:cNvSpPr>
              <a:spLocks noChangeArrowheads="1"/>
            </p:cNvSpPr>
            <p:nvPr/>
          </p:nvSpPr>
          <p:spPr bwMode="gray">
            <a:xfrm>
              <a:off x="752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DAFD4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14347" name="Group 11"/>
            <p:cNvGrpSpPr>
              <a:grpSpLocks/>
            </p:cNvGrpSpPr>
            <p:nvPr/>
          </p:nvGrpSpPr>
          <p:grpSpPr bwMode="auto">
            <a:xfrm>
              <a:off x="1189" y="1296"/>
              <a:ext cx="405" cy="405"/>
              <a:chOff x="1289" y="582"/>
              <a:chExt cx="668" cy="668"/>
            </a:xfrm>
          </p:grpSpPr>
          <p:sp>
            <p:nvSpPr>
              <p:cNvPr id="14348" name="Oval 12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14349" name="Oval 13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4350" name="Oval 14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4351" name="Oval 15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4352" name="Oval 16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14353" name="Text Box 17"/>
            <p:cNvSpPr txBox="1">
              <a:spLocks noChangeArrowheads="1"/>
            </p:cNvSpPr>
            <p:nvPr/>
          </p:nvSpPr>
          <p:spPr bwMode="gray">
            <a:xfrm>
              <a:off x="1276" y="1354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400"/>
                <a:t>1</a:t>
              </a:r>
              <a:endParaRPr lang="en-US"/>
            </a:p>
          </p:txBody>
        </p:sp>
        <p:sp>
          <p:nvSpPr>
            <p:cNvPr id="14354" name="Text Box 18"/>
            <p:cNvSpPr txBox="1">
              <a:spLocks noChangeArrowheads="1"/>
            </p:cNvSpPr>
            <p:nvPr/>
          </p:nvSpPr>
          <p:spPr bwMode="gray">
            <a:xfrm>
              <a:off x="768" y="1776"/>
              <a:ext cx="1296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en-US" dirty="0"/>
            </a:p>
          </p:txBody>
        </p:sp>
      </p:grpSp>
      <p:grpSp>
        <p:nvGrpSpPr>
          <p:cNvPr id="14355" name="Group 19"/>
          <p:cNvGrpSpPr>
            <a:grpSpLocks/>
          </p:cNvGrpSpPr>
          <p:nvPr/>
        </p:nvGrpSpPr>
        <p:grpSpPr bwMode="auto">
          <a:xfrm>
            <a:off x="3503777" y="2204865"/>
            <a:ext cx="2166938" cy="4035425"/>
            <a:chOff x="2208" y="1296"/>
            <a:chExt cx="1365" cy="2542"/>
          </a:xfrm>
        </p:grpSpPr>
        <p:sp>
          <p:nvSpPr>
            <p:cNvPr id="14356" name="AutoShape 20"/>
            <p:cNvSpPr>
              <a:spLocks noChangeArrowheads="1"/>
            </p:cNvSpPr>
            <p:nvPr/>
          </p:nvSpPr>
          <p:spPr bwMode="gray">
            <a:xfrm>
              <a:off x="2208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57" name="AutoShape 21"/>
            <p:cNvSpPr>
              <a:spLocks noChangeArrowheads="1"/>
            </p:cNvSpPr>
            <p:nvPr/>
          </p:nvSpPr>
          <p:spPr bwMode="gray">
            <a:xfrm>
              <a:off x="2229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58" name="AutoShape 22"/>
            <p:cNvSpPr>
              <a:spLocks noChangeArrowheads="1"/>
            </p:cNvSpPr>
            <p:nvPr/>
          </p:nvSpPr>
          <p:spPr bwMode="gray"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73E77E">
                    <a:gamma/>
                    <a:tint val="54510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59" name="AutoShape 23"/>
            <p:cNvSpPr>
              <a:spLocks noChangeArrowheads="1"/>
            </p:cNvSpPr>
            <p:nvPr/>
          </p:nvSpPr>
          <p:spPr bwMode="gray">
            <a:xfrm>
              <a:off x="2240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>
                    <a:gamma/>
                    <a:tint val="33333"/>
                    <a:invGamma/>
                  </a:srgbClr>
                </a:gs>
                <a:gs pos="100000">
                  <a:srgbClr val="73E77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60" name="Oval 24"/>
            <p:cNvSpPr>
              <a:spLocks noChangeArrowheads="1"/>
            </p:cNvSpPr>
            <p:nvPr/>
          </p:nvSpPr>
          <p:spPr bwMode="gray">
            <a:xfrm>
              <a:off x="2677" y="1296"/>
              <a:ext cx="405" cy="405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14361" name="Oval 25"/>
            <p:cNvSpPr>
              <a:spLocks noChangeArrowheads="1"/>
            </p:cNvSpPr>
            <p:nvPr/>
          </p:nvSpPr>
          <p:spPr bwMode="gray"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4362" name="Oval 26"/>
            <p:cNvSpPr>
              <a:spLocks noChangeArrowheads="1"/>
            </p:cNvSpPr>
            <p:nvPr/>
          </p:nvSpPr>
          <p:spPr bwMode="gray"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4363" name="Oval 27"/>
            <p:cNvSpPr>
              <a:spLocks noChangeArrowheads="1"/>
            </p:cNvSpPr>
            <p:nvPr/>
          </p:nvSpPr>
          <p:spPr bwMode="gray"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4364" name="Oval 28"/>
            <p:cNvSpPr>
              <a:spLocks noChangeArrowheads="1"/>
            </p:cNvSpPr>
            <p:nvPr/>
          </p:nvSpPr>
          <p:spPr bwMode="gray"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14365" name="Text Box 29"/>
            <p:cNvSpPr txBox="1">
              <a:spLocks noChangeArrowheads="1"/>
            </p:cNvSpPr>
            <p:nvPr/>
          </p:nvSpPr>
          <p:spPr bwMode="gray">
            <a:xfrm>
              <a:off x="2764" y="1354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2</a:t>
              </a:r>
              <a:endParaRPr lang="en-US"/>
            </a:p>
          </p:txBody>
        </p:sp>
        <p:sp>
          <p:nvSpPr>
            <p:cNvPr id="14366" name="Text Box 30"/>
            <p:cNvSpPr txBox="1">
              <a:spLocks noChangeArrowheads="1"/>
            </p:cNvSpPr>
            <p:nvPr/>
          </p:nvSpPr>
          <p:spPr bwMode="gray">
            <a:xfrm>
              <a:off x="2256" y="1776"/>
              <a:ext cx="1296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en-US" dirty="0"/>
            </a:p>
          </p:txBody>
        </p:sp>
        <p:sp>
          <p:nvSpPr>
            <p:cNvPr id="14367" name="AutoShape 31"/>
            <p:cNvSpPr>
              <a:spLocks noChangeArrowheads="1"/>
            </p:cNvSpPr>
            <p:nvPr/>
          </p:nvSpPr>
          <p:spPr bwMode="gray"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68" name="AutoShape 32"/>
            <p:cNvSpPr>
              <a:spLocks noChangeArrowheads="1"/>
            </p:cNvSpPr>
            <p:nvPr/>
          </p:nvSpPr>
          <p:spPr bwMode="gray">
            <a:xfrm>
              <a:off x="2238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4369" name="Group 33"/>
          <p:cNvGrpSpPr>
            <a:grpSpLocks/>
          </p:cNvGrpSpPr>
          <p:nvPr/>
        </p:nvGrpSpPr>
        <p:grpSpPr bwMode="auto">
          <a:xfrm>
            <a:off x="5977572" y="2127577"/>
            <a:ext cx="2192774" cy="4035425"/>
            <a:chOff x="3692" y="1296"/>
            <a:chExt cx="1367" cy="2542"/>
          </a:xfrm>
        </p:grpSpPr>
        <p:sp>
          <p:nvSpPr>
            <p:cNvPr id="14370" name="AutoShape 34"/>
            <p:cNvSpPr>
              <a:spLocks noChangeArrowheads="1"/>
            </p:cNvSpPr>
            <p:nvPr/>
          </p:nvSpPr>
          <p:spPr bwMode="gray">
            <a:xfrm>
              <a:off x="3696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71" name="AutoShape 35"/>
            <p:cNvSpPr>
              <a:spLocks noChangeArrowheads="1"/>
            </p:cNvSpPr>
            <p:nvPr/>
          </p:nvSpPr>
          <p:spPr bwMode="gray">
            <a:xfrm>
              <a:off x="3717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72" name="AutoShape 36"/>
            <p:cNvSpPr>
              <a:spLocks noChangeArrowheads="1"/>
            </p:cNvSpPr>
            <p:nvPr/>
          </p:nvSpPr>
          <p:spPr bwMode="gray">
            <a:xfrm>
              <a:off x="3728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E9E065">
                    <a:gamma/>
                    <a:tint val="57647"/>
                    <a:invGamma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73" name="AutoShape 37"/>
            <p:cNvSpPr>
              <a:spLocks noChangeArrowheads="1"/>
            </p:cNvSpPr>
            <p:nvPr/>
          </p:nvSpPr>
          <p:spPr bwMode="gray">
            <a:xfrm>
              <a:off x="3728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>
                    <a:gamma/>
                    <a:tint val="33333"/>
                    <a:invGamma/>
                  </a:srgbClr>
                </a:gs>
                <a:gs pos="100000">
                  <a:srgbClr val="E9E065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14374" name="Group 38"/>
            <p:cNvGrpSpPr>
              <a:grpSpLocks/>
            </p:cNvGrpSpPr>
            <p:nvPr/>
          </p:nvGrpSpPr>
          <p:grpSpPr bwMode="auto">
            <a:xfrm>
              <a:off x="4165" y="1296"/>
              <a:ext cx="405" cy="405"/>
              <a:chOff x="1289" y="582"/>
              <a:chExt cx="668" cy="668"/>
            </a:xfrm>
          </p:grpSpPr>
          <p:sp>
            <p:nvSpPr>
              <p:cNvPr id="14375" name="Oval 39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 w="38100" algn="ctr">
                <a:noFill/>
                <a:round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14376" name="Oval 40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4377" name="Oval 41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4378" name="Oval 42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4379" name="Oval 43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14380" name="Text Box 44"/>
            <p:cNvSpPr txBox="1">
              <a:spLocks noChangeArrowheads="1"/>
            </p:cNvSpPr>
            <p:nvPr/>
          </p:nvSpPr>
          <p:spPr bwMode="gray">
            <a:xfrm>
              <a:off x="4252" y="1354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3</a:t>
              </a:r>
              <a:endParaRPr lang="en-US"/>
            </a:p>
          </p:txBody>
        </p:sp>
        <p:sp>
          <p:nvSpPr>
            <p:cNvPr id="14381" name="Text Box 45"/>
            <p:cNvSpPr txBox="1">
              <a:spLocks noChangeArrowheads="1"/>
            </p:cNvSpPr>
            <p:nvPr/>
          </p:nvSpPr>
          <p:spPr bwMode="gray">
            <a:xfrm>
              <a:off x="3744" y="1776"/>
              <a:ext cx="1296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en-US" dirty="0"/>
            </a:p>
          </p:txBody>
        </p:sp>
        <p:sp>
          <p:nvSpPr>
            <p:cNvPr id="14382" name="AutoShape 46"/>
            <p:cNvSpPr>
              <a:spLocks noChangeArrowheads="1"/>
            </p:cNvSpPr>
            <p:nvPr/>
          </p:nvSpPr>
          <p:spPr bwMode="gray">
            <a:xfrm>
              <a:off x="3692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99BACC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83" name="AutoShape 47"/>
            <p:cNvSpPr>
              <a:spLocks noChangeArrowheads="1"/>
            </p:cNvSpPr>
            <p:nvPr/>
          </p:nvSpPr>
          <p:spPr bwMode="gray">
            <a:xfrm>
              <a:off x="3720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C8DAD4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48" name="Прямоугольник 47"/>
          <p:cNvSpPr/>
          <p:nvPr/>
        </p:nvSpPr>
        <p:spPr>
          <a:xfrm>
            <a:off x="1331640" y="2204864"/>
            <a:ext cx="15841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kumimoji="0" lang="ru-RU" b="0" i="0" u="none" strike="noStrike" cap="none" normalizeH="0" baseline="0" dirty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ctr"/>
            <a:endParaRPr lang="ru-RU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ctr"/>
            <a:endParaRPr kumimoji="0" lang="ru-RU" b="0" i="0" u="none" strike="noStrike" cap="none" normalizeH="0" baseline="0" dirty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ctr"/>
            <a:r>
              <a:rPr kumimoji="0" lang="ru-RU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ПОДБОР ПАРЫ</a:t>
            </a:r>
            <a:endParaRPr lang="ru-RU" dirty="0"/>
          </a:p>
        </p:txBody>
      </p:sp>
      <p:sp>
        <p:nvSpPr>
          <p:cNvPr id="50" name="Прямоугольник 49"/>
          <p:cNvSpPr/>
          <p:nvPr/>
        </p:nvSpPr>
        <p:spPr>
          <a:xfrm>
            <a:off x="3447998" y="2190551"/>
            <a:ext cx="20882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kumimoji="0" lang="ru-RU" b="0" i="0" u="none" strike="noStrike" cap="none" normalizeH="0" baseline="0" dirty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endParaRPr lang="ru-RU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ctr"/>
            <a:endParaRPr kumimoji="0" lang="ru-RU" b="0" i="0" u="none" strike="noStrike" cap="none" normalizeH="0" baseline="0" dirty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ctr"/>
            <a:r>
              <a:rPr kumimoji="0" lang="ru-RU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 ЭЛЕМЕНТАМИ СЛУЧАЙНОСТИ В УСТАНОВКЕ КОЛЕЦ</a:t>
            </a:r>
            <a:endParaRPr lang="ru-RU" dirty="0"/>
          </a:p>
        </p:txBody>
      </p:sp>
      <p:sp>
        <p:nvSpPr>
          <p:cNvPr id="66" name="Прямоугольник 65"/>
          <p:cNvSpPr/>
          <p:nvPr/>
        </p:nvSpPr>
        <p:spPr>
          <a:xfrm>
            <a:off x="6065847" y="2247579"/>
            <a:ext cx="20162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kumimoji="0" lang="ru-RU" b="0" i="0" u="none" strike="noStrike" cap="none" normalizeH="0" baseline="0" dirty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ctr"/>
            <a:endParaRPr lang="ru-RU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ctr"/>
            <a:r>
              <a:rPr kumimoji="0" lang="ru-RU" b="0" i="0" u="none" strike="noStrike" cap="none" normalizeH="0" baseline="0" dirty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ИГРЫ НА РАЗВИТИЕ ТВОРЧЕСКОГО ВООБРАЖЕНИЯ</a:t>
            </a:r>
            <a:endParaRPr lang="ru-RU" dirty="0"/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44139">
        <p14:switch dir="r"/>
      </p:transition>
    </mc:Choice>
    <mc:Fallback>
      <p:transition spd="slow" advTm="441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Д/</a:t>
            </a:r>
            <a:r>
              <a:rPr lang="ru-RU" dirty="0" err="1" smtClean="0">
                <a:solidFill>
                  <a:schemeClr val="tx1"/>
                </a:solidFill>
              </a:rPr>
              <a:t>И«Сколько</a:t>
            </a:r>
            <a:r>
              <a:rPr lang="ru-RU" dirty="0" smtClean="0">
                <a:solidFill>
                  <a:schemeClr val="tx1"/>
                </a:solidFill>
              </a:rPr>
              <a:t> всего?»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Цель игры: освоение количественного счета в пределах 10;сравнение количеств предметов, воспроизведение последовательности чисел от 1 до 10 в прямом и обратном порядке; определение места числа в этой последовательности.</a:t>
            </a:r>
            <a:endParaRPr lang="ru-RU" sz="2400" dirty="0"/>
          </a:p>
        </p:txBody>
      </p:sp>
      <p:pic>
        <p:nvPicPr>
          <p:cNvPr id="2051" name="Picture 3" descr="D:\Рабочий стол\Фото Круги Луллия для презентации\IMG_20200505_0957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78000" y="-10858500"/>
            <a:ext cx="48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Рабочий стол\Фото Круги Луллия для презентации\IMG_20200505_0957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78000" y="-10858500"/>
            <a:ext cx="48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D:\Рабочий стол\Фото Круги Луллия для презентации\IMG_20200506_11413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789040"/>
            <a:ext cx="2439541" cy="2436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D:\Рабочий стол\Фото Круги Луллия для презентации\IMG_20200506_114058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414" y="4005064"/>
            <a:ext cx="2246630" cy="2436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29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375"/>
    </mc:Choice>
    <mc:Fallback>
      <p:transition spd="slow" advTm="293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3" y="274638"/>
            <a:ext cx="5987008" cy="777875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Д/И «Который по счету?»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Цель: порядковый счет в пределах 4; количественный счет в пределах10;описание взаимного расположения предмета на плоскости.</a:t>
            </a:r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/>
          </a:p>
          <a:p>
            <a:endParaRPr lang="ru-RU" sz="2400" dirty="0"/>
          </a:p>
        </p:txBody>
      </p:sp>
      <p:pic>
        <p:nvPicPr>
          <p:cNvPr id="1026" name="Picture 2" descr="D:\Рабочий стол\Фото Круги Луллия для презентации\IMG_20200505_10481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13976" y="-19325528"/>
            <a:ext cx="10800000" cy="14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D:\Рабочий стол\Фото Круги Луллия для презентации\IMG_20200505_104816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852936"/>
            <a:ext cx="4176464" cy="367240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547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001"/>
    </mc:Choice>
    <mc:Fallback>
      <p:transition spd="slow" advTm="320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7" y="274638"/>
            <a:ext cx="6131024" cy="77787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Д/И «Сколько треугольников на рисунке?» 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Цель: распознавание геометрических фигур; синтез и анализ объектов.</a:t>
            </a:r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/>
          </a:p>
        </p:txBody>
      </p:sp>
      <p:pic>
        <p:nvPicPr>
          <p:cNvPr id="4" name="Рисунок 3" descr="D:\Рабочий стол\Фото Круги Луллия для презентации\IMG_20200505_09570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924944"/>
            <a:ext cx="4464496" cy="3240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079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935"/>
    </mc:Choice>
    <mc:Fallback>
      <p:transition spd="slow" advTm="299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Д/И «Где столько точек, сколько сладостей на картинке?»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Цель: количественный счет в пределах 12; сравнение количеств.    </a:t>
            </a:r>
          </a:p>
          <a:p>
            <a:endParaRPr lang="ru-RU" sz="2400" dirty="0" smtClean="0"/>
          </a:p>
          <a:p>
            <a:endParaRPr lang="ru-RU" sz="2400" dirty="0"/>
          </a:p>
        </p:txBody>
      </p:sp>
      <p:pic>
        <p:nvPicPr>
          <p:cNvPr id="3074" name="Picture 2" descr="D:\Рабочий стол\Фото Круги Луллия для презентации\IMG_20200505_09571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50" t="4833" r="-10550" b="-4833"/>
          <a:stretch/>
        </p:blipFill>
        <p:spPr bwMode="auto">
          <a:xfrm>
            <a:off x="-11341768" y="-1971600"/>
            <a:ext cx="48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Рабочий стол\Фото Круги Луллия для презентации\IMG_20200505_0957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02808" y="-1899592"/>
            <a:ext cx="48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D:\Рабочий стол\Фото Круги Луллия для презентации\IMG_20200505_09571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564904"/>
            <a:ext cx="4645402" cy="345638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402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804"/>
    </mc:Choice>
    <mc:Fallback>
      <p:transition spd="slow" advTm="328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3" y="274638"/>
            <a:ext cx="5987008" cy="77787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Д/И «Из скольких кубиков составлена фигура?»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Цель: анализ и синтез геометрических объектов; соотнесение объемной фигуры с ее плоским рисунком; определение элементов, из которых составлена фигура; определение вида объемных геометрических  фигур с разных сторон.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   </a:t>
            </a:r>
            <a:endParaRPr lang="ru-RU" sz="2400" dirty="0"/>
          </a:p>
        </p:txBody>
      </p:sp>
      <p:pic>
        <p:nvPicPr>
          <p:cNvPr id="4" name="Рисунок 3" descr="D:\Рабочий стол\Фото Круги Луллия для презентации\IMG_20200505_09571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451920"/>
            <a:ext cx="4192270" cy="328944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368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245"/>
    </mc:Choice>
    <mc:Fallback>
      <p:transition spd="slow" advTm="352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Д/И «Какой вид сверху у фигур?»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Цель: распознавание и название геометрических тел (куб, шар, пирамида, цилиндр, конус); определение вида геометрических тел с разных сторон.</a:t>
            </a:r>
          </a:p>
          <a:p>
            <a:endParaRPr lang="ru-RU" sz="2400" dirty="0"/>
          </a:p>
        </p:txBody>
      </p:sp>
      <p:pic>
        <p:nvPicPr>
          <p:cNvPr id="4" name="Рисунок 3" descr="D:\Рабочий стол\Фото Круги Луллия для презентации\IMG_20200505_09571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284983"/>
            <a:ext cx="4941570" cy="30618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80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776"/>
    </mc:Choice>
    <mc:Fallback>
      <p:transition spd="slow" advTm="29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</a:rPr>
              <a:t>Д/И «</a:t>
            </a:r>
            <a:r>
              <a:rPr lang="ru-RU" sz="2400" dirty="0">
                <a:solidFill>
                  <a:schemeClr val="tx1"/>
                </a:solidFill>
              </a:rPr>
              <a:t>Ч</a:t>
            </a:r>
            <a:r>
              <a:rPr lang="ru-RU" sz="2400" dirty="0" smtClean="0">
                <a:solidFill>
                  <a:schemeClr val="tx1"/>
                </a:solidFill>
              </a:rPr>
              <a:t>то дальше? </a:t>
            </a:r>
            <a:r>
              <a:rPr lang="ru-RU" sz="2400" smtClean="0">
                <a:solidFill>
                  <a:schemeClr val="tx1"/>
                </a:solidFill>
              </a:rPr>
              <a:t>Что ближе?»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Цель: описание взаимного расположения предметов в пространстве; определение предмета, который ближе и который дальше; соотнесение предметной и схематической модели задачи.</a:t>
            </a:r>
          </a:p>
          <a:p>
            <a:endParaRPr lang="ru-RU" sz="2400" dirty="0"/>
          </a:p>
          <a:p>
            <a:endParaRPr lang="ru-RU" sz="2400" dirty="0"/>
          </a:p>
        </p:txBody>
      </p:sp>
      <p:pic>
        <p:nvPicPr>
          <p:cNvPr id="4" name="Рисунок 3" descr="D:\Рабочий стол\Фото Круги Луллия для презентации\IMG_20200505_10480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356993"/>
            <a:ext cx="4392488" cy="3096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312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940"/>
    </mc:Choice>
    <mc:Fallback>
      <p:transition spd="slow" advTm="399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260648"/>
            <a:ext cx="8424936" cy="388843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32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Дидактическая игра «Сочиняем задачи»</a:t>
            </a:r>
          </a:p>
          <a:p>
            <a:pPr marL="0" indent="0" algn="just">
              <a:buNone/>
            </a:pP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 закрепить умение составлять и решать арифметические задачи.</a:t>
            </a:r>
          </a:p>
          <a:p>
            <a:pPr marL="0" indent="0" algn="just">
              <a:buNone/>
            </a:pP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Ход игры: На нижнее кольцо разложить предметные картинки, на среднее – цифры 1 или 2 со знаком на сложение или на вычитание, на верхнее – цифры от 1 до 9. Кольца раскрутить и с помощью стрелки определить, какую задачу будут составлять. Например, стрелка показала: шарики, +1, 6. Дети составляют задачу на сложение о шариках. «У Маши было 6 шариков. Папа купил ещё один. Сколько шариков стало у Маши?»</a:t>
            </a:r>
          </a:p>
          <a:p>
            <a:pPr marL="0" indent="0" algn="just">
              <a:buNone/>
            </a:pPr>
            <a:endParaRPr lang="ru-RU" sz="3200" dirty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cs"/>
            </a:endParaRPr>
          </a:p>
          <a:p>
            <a:pPr algn="just">
              <a:buNone/>
            </a:pPr>
            <a:endParaRPr lang="ru-RU" sz="2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just">
              <a:buNone/>
            </a:pPr>
            <a:endParaRPr lang="ru-RU" sz="28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6896" y="400040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6C38379-C735-495B-9211-5C3B5A49497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90" b="4605"/>
          <a:stretch/>
        </p:blipFill>
        <p:spPr>
          <a:xfrm rot="-5400000">
            <a:off x="3466147" y="3598750"/>
            <a:ext cx="2283718" cy="3384377"/>
          </a:xfrm>
          <a:prstGeom prst="rect">
            <a:avLst/>
          </a:prstGeom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6564">
        <p:checker/>
      </p:transition>
    </mc:Choice>
    <mc:Fallback>
      <p:transition spd="slow" advTm="46564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20170208_14063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4" r="7067"/>
          <a:stretch/>
        </p:blipFill>
        <p:spPr bwMode="auto">
          <a:xfrm>
            <a:off x="2411760" y="3501008"/>
            <a:ext cx="3672407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260649"/>
            <a:ext cx="8712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Дидактическая игра «Подбери цифру»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Цель: закрепить умения соотносить цифру и количество предметов.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Ход игры: Используем два кольца: большое и среднее. На среднее кольцо раскладываем цифры, на нижнее – картинки с предметами. С помощью стрелки выбираем цифру. Предлагаю детям рассмотреть цифру, правильно назвать её, затем подобрать картинку на нижнем круге, количество предметов на которой соответствует этой цифре.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6947">
        <p:dissolve/>
      </p:transition>
    </mc:Choice>
    <mc:Fallback>
      <p:transition spd="slow" advTm="26947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404664"/>
            <a:ext cx="8640960" cy="518457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None/>
            </a:pPr>
            <a:endParaRPr lang="ru-RU" sz="2800" dirty="0">
              <a:solidFill>
                <a:schemeClr val="hlink"/>
              </a:solidFill>
            </a:endParaRPr>
          </a:p>
          <a:p>
            <a:pPr algn="just">
              <a:lnSpc>
                <a:spcPct val="90000"/>
              </a:lnSpc>
              <a:buNone/>
            </a:pPr>
            <a:r>
              <a:rPr lang="ru-RU" b="1" dirty="0">
                <a:solidFill>
                  <a:schemeClr val="tx1"/>
                </a:solidFill>
              </a:rPr>
              <a:t>   </a:t>
            </a:r>
            <a:endParaRPr lang="ru-RU" b="1" dirty="0" smtClean="0">
              <a:solidFill>
                <a:schemeClr val="tx1"/>
              </a:solidFill>
            </a:endParaRPr>
          </a:p>
          <a:p>
            <a:pPr algn="just">
              <a:lnSpc>
                <a:spcPct val="90000"/>
              </a:lnSpc>
              <a:buNone/>
            </a:pP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Круги Луллия позволили мне, создавая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непринуждённую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увлекательную атмосферу, сделать образовательный процесс  познавательным и эффективным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90000"/>
              </a:lnSpc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buFontTx/>
              <a:buNone/>
            </a:pP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D:\Рабочий стол\Фото Круги Луллия для презентации\IMG_20200505_0956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78000" y="-10858500"/>
            <a:ext cx="12000000" cy="90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D:\Рабочий стол\Фото Круги Луллия для презентации\IMG_20200505_095657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1" y="3501008"/>
            <a:ext cx="4102611" cy="3024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2758">
        <p14:flip dir="r"/>
      </p:transition>
    </mc:Choice>
    <mc:Fallback>
      <p:transition spd="slow" advTm="427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  <a:r>
              <a:rPr lang="ru-RU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br>
              <a:rPr lang="ru-RU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внимание!!!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423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439"/>
    </mc:Choice>
    <mc:Fallback>
      <p:transition spd="slow" advTm="26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rangeEtud">
  <a:themeElements>
    <a:clrScheme name="Оформление по умолчанию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CCCC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B9B9E7"/>
      </a:accent6>
      <a:hlink>
        <a:srgbClr val="3333CC"/>
      </a:hlink>
      <a:folHlink>
        <a:srgbClr val="AF67FF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982</TotalTime>
  <Words>661</Words>
  <Application>Microsoft Office PowerPoint</Application>
  <PresentationFormat>Экран (4:3)</PresentationFormat>
  <Paragraphs>65</Paragraphs>
  <Slides>17</Slides>
  <Notes>0</Notes>
  <HiddenSlides>0</HiddenSlides>
  <MMClips>17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OrangeEtud</vt:lpstr>
      <vt:lpstr>Презентация PowerPoint</vt:lpstr>
      <vt:lpstr>Презентация PowerPoint</vt:lpstr>
      <vt:lpstr>Презентация PowerPoint</vt:lpstr>
      <vt:lpstr>Одним из инновационных средств математического развития является дидактическое пособие «Круги Луллия»</vt:lpstr>
      <vt:lpstr>Презентация PowerPoint</vt:lpstr>
      <vt:lpstr>ИГРЫ С «КРУГАМИ ЛУЛИЯ» МОЖНО УСЛОВНО РАЗДЕЛИТЬ НА ТРИ ТИПА </vt:lpstr>
      <vt:lpstr>Д/И«Сколько всего?»</vt:lpstr>
      <vt:lpstr>Д/И «Который по счету?»</vt:lpstr>
      <vt:lpstr>Д/И «Сколько треугольников на рисунке?» </vt:lpstr>
      <vt:lpstr>Д/И «Где столько точек, сколько сладостей на картинке?»</vt:lpstr>
      <vt:lpstr>Д/И «Из скольких кубиков составлена фигура?»</vt:lpstr>
      <vt:lpstr>Д/И «Какой вид сверху у фигур?»</vt:lpstr>
      <vt:lpstr>Д/И «Что дальше? Что ближе?»</vt:lpstr>
      <vt:lpstr>Презентация PowerPoint</vt:lpstr>
      <vt:lpstr>Презентация PowerPoint</vt:lpstr>
      <vt:lpstr>Презентация PowerPoint</vt:lpstr>
      <vt:lpstr>          Спасибо  за  внимание!!!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эксперт</dc:creator>
  <cp:lastModifiedBy>Пользователь Windows</cp:lastModifiedBy>
  <cp:revision>83</cp:revision>
  <dcterms:created xsi:type="dcterms:W3CDTF">2013-11-27T17:46:11Z</dcterms:created>
  <dcterms:modified xsi:type="dcterms:W3CDTF">2020-05-07T07:26:20Z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0008007202000000000001023620</vt:lpwstr>
  </property>
</Properties>
</file>