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7" r:id="rId1"/>
  </p:sldMasterIdLst>
  <p:notesMasterIdLst>
    <p:notesMasterId r:id="rId17"/>
  </p:notesMasterIdLst>
  <p:handoutMasterIdLst>
    <p:handoutMasterId r:id="rId18"/>
  </p:handoutMasterIdLst>
  <p:sldIdLst>
    <p:sldId id="256" r:id="rId2"/>
    <p:sldId id="322" r:id="rId3"/>
    <p:sldId id="296" r:id="rId4"/>
    <p:sldId id="324" r:id="rId5"/>
    <p:sldId id="326" r:id="rId6"/>
    <p:sldId id="328" r:id="rId7"/>
    <p:sldId id="330" r:id="rId8"/>
    <p:sldId id="332" r:id="rId9"/>
    <p:sldId id="334" r:id="rId10"/>
    <p:sldId id="339" r:id="rId11"/>
    <p:sldId id="340" r:id="rId12"/>
    <p:sldId id="341" r:id="rId13"/>
    <p:sldId id="344" r:id="rId14"/>
    <p:sldId id="342" r:id="rId15"/>
    <p:sldId id="346" r:id="rId16"/>
  </p:sldIdLst>
  <p:sldSz cx="9144000" cy="6858000" type="screen4x3"/>
  <p:notesSz cx="6797675" cy="992663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003366"/>
    <a:srgbClr val="0091FE"/>
    <a:srgbClr val="09E8FF"/>
    <a:srgbClr val="AFF7FF"/>
    <a:srgbClr val="000066"/>
    <a:srgbClr val="C7CDD7"/>
    <a:srgbClr val="327FBE"/>
    <a:srgbClr val="E5F6FB"/>
    <a:srgbClr val="D1FB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8" autoAdjust="0"/>
    <p:restoredTop sz="99645" autoAdjust="0"/>
  </p:normalViewPr>
  <p:slideViewPr>
    <p:cSldViewPr>
      <p:cViewPr>
        <p:scale>
          <a:sx n="86" d="100"/>
          <a:sy n="86" d="100"/>
        </p:scale>
        <p:origin x="-53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3306" y="90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plotArea>
      <c:layout>
        <c:manualLayout>
          <c:layoutTarget val="inner"/>
          <c:xMode val="edge"/>
          <c:yMode val="edge"/>
          <c:x val="3.0849121517715038E-2"/>
          <c:y val="0.17499370800961406"/>
          <c:w val="0.93830175696457163"/>
          <c:h val="0.63111765359404604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/>
            </a:solidFill>
            <a:ln w="25400" cap="flat" cmpd="sng" algn="ctr">
              <a:solidFill>
                <a:schemeClr val="accent2">
                  <a:shade val="50000"/>
                </a:schemeClr>
              </a:solidFill>
              <a:prstDash val="solid"/>
            </a:ln>
            <a:effectLst/>
          </c:spPr>
          <c:dLbls>
            <c:dLbl>
              <c:idx val="0"/>
              <c:layout>
                <c:manualLayout>
                  <c:x val="0.20341841304326994"/>
                  <c:y val="0.2306116455763285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 минут</a:t>
                    </a:r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1DB-4AB5-88BF-39FA7DB32FD5}"/>
                </c:ext>
              </c:extLst>
            </c:dLbl>
            <c:dLbl>
              <c:idx val="1"/>
              <c:layout>
                <c:manualLayout>
                  <c:x val="0.10656969251574255"/>
                  <c:y val="-5.2753437665815202E-2"/>
                </c:manualLayout>
              </c:layout>
              <c:tx>
                <c:rich>
                  <a:bodyPr rot="0" vert="horz"/>
                  <a:lstStyle/>
                  <a:p>
                    <a:pPr>
                      <a:defRPr sz="1400"/>
                    </a:pPr>
                    <a:r>
                      <a:rPr lang="ru-RU" sz="1800" dirty="0" smtClean="0"/>
                      <a:t>5 минут</a:t>
                    </a:r>
                    <a:endParaRPr lang="ru-RU" sz="1800" dirty="0"/>
                  </a:p>
                </c:rich>
              </c:tx>
              <c:spPr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1024354244194316"/>
                      <c:h val="0.200739672915610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01DB-4AB5-88BF-39FA7DB32FD5}"/>
                </c:ext>
              </c:extLst>
            </c:dLbl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Было</c:v>
                </c:pt>
                <c:pt idx="1">
                  <c:v>Стало</c:v>
                </c:pt>
              </c:strCache>
            </c:strRef>
          </c:cat>
          <c:val>
            <c:numRef>
              <c:f>Лист1!$B$2:$B$3</c:f>
              <c:numCache>
                <c:formatCode>0</c:formatCode>
                <c:ptCount val="2"/>
                <c:pt idx="0">
                  <c:v>135</c:v>
                </c:pt>
                <c:pt idx="1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1DB-4AB5-88BF-39FA7DB32FD5}"/>
            </c:ext>
          </c:extLst>
        </c:ser>
        <c:dLbls>
          <c:showVal val="1"/>
        </c:dLbls>
        <c:axId val="77032832"/>
        <c:axId val="77051008"/>
      </c:barChart>
      <c:catAx>
        <c:axId val="77032832"/>
        <c:scaling>
          <c:orientation val="minMax"/>
        </c:scaling>
        <c:axPos val="b"/>
        <c:numFmt formatCode="General" sourceLinked="1"/>
        <c:tickLblPos val="nextTo"/>
        <c:txPr>
          <a:bodyPr rot="-60000000" vert="horz"/>
          <a:lstStyle/>
          <a:p>
            <a:pPr>
              <a:defRPr/>
            </a:pPr>
            <a:endParaRPr lang="ru-RU"/>
          </a:p>
        </c:txPr>
        <c:crossAx val="77051008"/>
        <c:crosses val="autoZero"/>
        <c:auto val="1"/>
        <c:lblAlgn val="ctr"/>
        <c:lblOffset val="100"/>
      </c:catAx>
      <c:valAx>
        <c:axId val="77051008"/>
        <c:scaling>
          <c:orientation val="minMax"/>
        </c:scaling>
        <c:delete val="1"/>
        <c:axPos val="l"/>
        <c:numFmt formatCode="0" sourceLinked="1"/>
        <c:tickLblPos val="none"/>
        <c:crossAx val="7703283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0.42933</cdr:x>
      <cdr:y>0.2601</cdr:y>
    </cdr:from>
    <cdr:to>
      <cdr:x>0.73145</cdr:x>
      <cdr:y>0.2601</cdr:y>
    </cdr:to>
    <cdr:cxnSp macro="">
      <cdr:nvCxnSpPr>
        <cdr:cNvPr id="3" name="Прямая соединительная линия 2"/>
        <cdr:cNvCxnSpPr/>
      </cdr:nvCxnSpPr>
      <cdr:spPr bwMode="auto">
        <a:xfrm xmlns:a="http://schemas.openxmlformats.org/drawingml/2006/main" flipH="1">
          <a:off x="1944216" y="720080"/>
          <a:ext cx="1368148" cy="0"/>
        </a:xfrm>
        <a:prstGeom xmlns:a="http://schemas.openxmlformats.org/drawingml/2006/main" prst="line">
          <a:avLst/>
        </a:prstGeom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1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0.69965</cdr:x>
      <cdr:y>0.28611</cdr:y>
    </cdr:from>
    <cdr:to>
      <cdr:x>0.72955</cdr:x>
      <cdr:y>0.59458</cdr:y>
    </cdr:to>
    <cdr:sp macro="" textlink="">
      <cdr:nvSpPr>
        <cdr:cNvPr id="11" name="Стрелка вниз 10"/>
        <cdr:cNvSpPr/>
      </cdr:nvSpPr>
      <cdr:spPr bwMode="auto">
        <a:xfrm xmlns:a="http://schemas.openxmlformats.org/drawingml/2006/main">
          <a:off x="3168352" y="792088"/>
          <a:ext cx="135401" cy="854006"/>
        </a:xfrm>
        <a:prstGeom xmlns:a="http://schemas.openxmlformats.org/drawingml/2006/main" prst="downArrow">
          <a:avLst/>
        </a:prstGeom>
        <a:solidFill xmlns:a="http://schemas.openxmlformats.org/drawingml/2006/main">
          <a:srgbClr val="00B050"/>
        </a:solidFill>
        <a:ln xmlns:a="http://schemas.openxmlformats.org/drawingml/2006/main">
          <a:headEnd type="none" w="med" len="med"/>
          <a:tailEnd type="none" w="med" len="med"/>
        </a:ln>
      </cdr:spPr>
      <cdr:style>
        <a:lnRef xmlns:a="http://schemas.openxmlformats.org/drawingml/2006/main" idx="2">
          <a:schemeClr val="accent2">
            <a:shade val="50000"/>
          </a:schemeClr>
        </a:lnRef>
        <a:fillRef xmlns:a="http://schemas.openxmlformats.org/drawingml/2006/main" idx="1">
          <a:schemeClr val="accent2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vert="horz" wrap="square" lIns="91440" tIns="45720" rIns="91440" bIns="45720" numCol="1" anchor="t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B2E2F105-2052-41B7-A23C-CB3975CC293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163774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4F46F3E7-202C-435F-A887-8B752AD558F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9264606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A439A-D147-4D9D-82B4-5C3983CE8A23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206E5-AEC6-4229-80E9-7641E8D78F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8285951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779463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:\Work\Bachti\!!!ВНУТРЕННИЕ\декабрь\презентация\фотозона размер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81925" y="122238"/>
            <a:ext cx="1176338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E8E05-317D-48A2-8F1C-30E14AA7B7AF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8C5EF-F987-406B-BB8E-94A8A3B486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41085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2BB4F-460B-45E0-8F16-0DDAF26B349A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4C372-3E30-4278-9DFA-0B19E47E7A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11018547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241AF-B486-42DE-A247-6E29639B23D3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8E1C-1202-419F-A30D-54D0E9F814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4683731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BB51A-2424-419A-9A95-FE0E87CC4126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5B142-1D1C-40A6-AF76-8398EB5DB1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0573546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D0ACE-4C12-486F-8C98-6321B0CF4327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088D1-BD20-43A8-837C-BAB70168E5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5942125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1F69D-C59E-49A7-AB23-B79DDC890C98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43DA6-9F0E-4DFF-9B4A-311EC5077A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5860736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02D17-8A3A-4ED9-9877-EC3E73DF8934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F2A68-CC97-4D1C-9C37-526BBF2516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4602388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1032E-2575-44E7-B6D7-A394DEA7F55B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28C58-DFD7-4BB3-92E8-4EF9318D8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49502749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CB42D-C52D-41FB-8D45-A8BBB6DFAF5C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6D2EB-7EA0-4537-8409-614E366507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1747244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rgbClr val="C0E474"/>
                </a:solidFill>
                <a:latin typeface="Arial" pitchFamily="34" charset="0"/>
                <a:cs typeface="+mn-cs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rgbClr val="C0E474"/>
                </a:solidFill>
                <a:latin typeface="Arial" pitchFamily="34" charset="0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B958C-D725-4E34-9EFE-3D783BAF5023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8D21D-2AAE-4254-A0C1-489BB2FBDA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9149857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A5E29-6DF0-4529-8D3E-BA97EE107FED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591B5-A537-497B-9EB6-3293786127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581083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rgbClr val="C0E474"/>
                </a:solidFill>
                <a:latin typeface="Arial" pitchFamily="34" charset="0"/>
                <a:cs typeface="+mn-cs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rgbClr val="C0E474"/>
                </a:solidFill>
                <a:latin typeface="Arial" pitchFamily="34" charset="0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38A6C-309E-4557-9A6A-D5AB173025D4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23B10-D258-4FAD-9D15-7387F71630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2177725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499AF-6D85-4F30-A613-D13711BC8AFA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16872-7C07-4D37-A736-9C24021DC3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46388877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20011-ADC5-4A6E-A95B-936D52369CBA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1E882-66F4-44D9-BC15-2674BDB71E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72880782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9F431-1886-456A-BD67-59FAD87E1C26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7CF89-FF76-4823-9481-6DB8759E12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229004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84313"/>
            <a:ext cx="8328025" cy="514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:\Work\Bachti\!!!ВНУТРЕННИЕ\декабрь\презентация\gerb_obl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5350" y="122238"/>
            <a:ext cx="868363" cy="93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710007" y="1484784"/>
            <a:ext cx="7174361" cy="1015663"/>
          </a:xfrm>
          <a:prstGeom prst="rect">
            <a:avLst/>
          </a:prstGeom>
          <a:noFill/>
        </p:spPr>
        <p:txBody>
          <a:bodyPr rtlCol="0">
            <a:spAutoFit/>
          </a:bodyPr>
          <a:lstStyle>
            <a:lvl1pPr>
              <a:defRPr lang="ru-RU" sz="6000" kern="1200" baseline="0" dirty="0">
                <a:solidFill>
                  <a:srgbClr val="3B4555"/>
                </a:solidFill>
                <a:latin typeface="Futura PT Medium" pitchFamily="34" charset="-52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6" name="Текст 2"/>
          <p:cNvSpPr>
            <a:spLocks noGrp="1"/>
          </p:cNvSpPr>
          <p:nvPr>
            <p:ph idx="1"/>
          </p:nvPr>
        </p:nvSpPr>
        <p:spPr>
          <a:xfrm>
            <a:off x="891105" y="3594393"/>
            <a:ext cx="3600400" cy="461665"/>
          </a:xfrm>
          <a:prstGeom prst="rect">
            <a:avLst/>
          </a:prstGeom>
          <a:noFill/>
        </p:spPr>
        <p:txBody>
          <a:bodyPr rtlCol="0">
            <a:spAutoFit/>
          </a:bodyPr>
          <a:lstStyle>
            <a:lvl1pPr>
              <a:defRPr lang="ru-RU" sz="2400" dirty="0" smtClean="0">
                <a:solidFill>
                  <a:srgbClr val="3B4555"/>
                </a:solidFill>
                <a:latin typeface="Futura PT Book" pitchFamily="34" charset="-52"/>
              </a:defRPr>
            </a:lvl1pPr>
            <a:lvl2pPr>
              <a:defRPr lang="ru-RU" dirty="0" smtClean="0">
                <a:latin typeface="Arial" charset="0"/>
              </a:defRPr>
            </a:lvl2pPr>
            <a:lvl3pPr>
              <a:defRPr lang="ru-RU" dirty="0" smtClean="0">
                <a:latin typeface="Arial" charset="0"/>
              </a:defRPr>
            </a:lvl3pPr>
            <a:lvl4pPr>
              <a:defRPr lang="ru-RU" dirty="0" smtClean="0">
                <a:latin typeface="Arial" charset="0"/>
              </a:defRPr>
            </a:lvl4pPr>
            <a:lvl5pPr>
              <a:defRPr lang="ru-RU" dirty="0">
                <a:latin typeface="Arial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7" name="Объект 3"/>
          <p:cNvSpPr>
            <a:spLocks noGrp="1"/>
          </p:cNvSpPr>
          <p:nvPr>
            <p:ph sz="half" idx="2"/>
          </p:nvPr>
        </p:nvSpPr>
        <p:spPr>
          <a:xfrm>
            <a:off x="2051720" y="121714"/>
            <a:ext cx="1008112" cy="104187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9625393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779463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D:\Work\Bachti\!!!ВНУТРЕННИЕ\декабрь\презентация\фотозона размер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81925" y="122238"/>
            <a:ext cx="1176338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872981" y="760348"/>
            <a:ext cx="3629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>
              <a:defRPr lang="ru-RU" sz="3200" kern="1200" dirty="0">
                <a:solidFill>
                  <a:srgbClr val="3B4555"/>
                </a:solidFill>
                <a:latin typeface="Futura PT Medium" pitchFamily="34" charset="-52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Текст 2"/>
          <p:cNvSpPr>
            <a:spLocks noGrp="1"/>
          </p:cNvSpPr>
          <p:nvPr>
            <p:ph idx="1"/>
          </p:nvPr>
        </p:nvSpPr>
        <p:spPr>
          <a:xfrm>
            <a:off x="899592" y="1556792"/>
            <a:ext cx="7803475" cy="1569660"/>
          </a:xfrm>
          <a:prstGeom prst="rect">
            <a:avLst/>
          </a:prstGeom>
          <a:noFill/>
        </p:spPr>
        <p:txBody>
          <a:bodyPr rtlCol="0">
            <a:spAutoFit/>
          </a:bodyPr>
          <a:lstStyle>
            <a:lvl1pPr>
              <a:defRPr lang="ru-RU" sz="2400" dirty="0" smtClean="0">
                <a:solidFill>
                  <a:srgbClr val="3B4555"/>
                </a:solidFill>
                <a:latin typeface="Futura PT Book" pitchFamily="34" charset="-52"/>
              </a:defRPr>
            </a:lvl1pPr>
            <a:lvl2pPr>
              <a:defRPr lang="ru-RU" dirty="0" smtClean="0">
                <a:latin typeface="Arial" charset="0"/>
              </a:defRPr>
            </a:lvl2pPr>
            <a:lvl3pPr>
              <a:defRPr lang="ru-RU" dirty="0" smtClean="0">
                <a:latin typeface="Arial" charset="0"/>
              </a:defRPr>
            </a:lvl3pPr>
            <a:lvl4pPr>
              <a:defRPr lang="ru-RU" dirty="0" smtClean="0">
                <a:latin typeface="Arial" charset="0"/>
              </a:defRPr>
            </a:lvl4pPr>
            <a:lvl5pPr>
              <a:defRPr lang="ru-RU" dirty="0">
                <a:latin typeface="Arial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2913002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C7ABA51-6CA6-4012-B8E1-609EE88E064F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F23CA0E-62C2-4179-8B0B-3873CBF9D761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354100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910EC2-0A64-48B3-9C3B-5CA3354B913D}" type="datetimeFigureOut">
              <a:rPr lang="en-US"/>
              <a:pPr>
                <a:defRPr/>
              </a:pPr>
              <a:t>3/30/2024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chemeClr val="accent1"/>
                </a:solidFill>
                <a:cs typeface="+mn-cs"/>
              </a:defRPr>
            </a:lvl1pPr>
          </a:lstStyle>
          <a:p>
            <a:pPr>
              <a:defRPr/>
            </a:pPr>
            <a:fld id="{547658B0-0B75-4FA6-B9D5-836D17EC82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7" r:id="rId11"/>
    <p:sldLayoutId id="2147483971" r:id="rId12"/>
    <p:sldLayoutId id="2147483978" r:id="rId13"/>
    <p:sldLayoutId id="2147483972" r:id="rId14"/>
    <p:sldLayoutId id="2147483973" r:id="rId15"/>
    <p:sldLayoutId id="2147483974" r:id="rId16"/>
    <p:sldLayoutId id="2147483979" r:id="rId17"/>
    <p:sldLayoutId id="2147483980" r:id="rId18"/>
    <p:sldLayoutId id="2147483981" r:id="rId19"/>
  </p:sldLayoutIdLs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3200"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2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27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9613" y="1143000"/>
            <a:ext cx="7175500" cy="1569660"/>
          </a:xfrm>
        </p:spPr>
        <p:txBody>
          <a:bodyPr/>
          <a:lstStyle/>
          <a:p>
            <a:pPr algn="ctr">
              <a:defRPr/>
            </a:pPr>
            <a:r>
              <a:rPr sz="3200" b="1" dirty="0" err="1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Оптимизация</a:t>
            </a:r>
            <a:r>
              <a:rPr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процесса</a:t>
            </a:r>
            <a:r>
              <a:rPr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подготовки</a:t>
            </a:r>
            <a:r>
              <a:rPr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воспитанников</a:t>
            </a:r>
            <a:r>
              <a:rPr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ДОО к </a:t>
            </a:r>
            <a:r>
              <a:rPr sz="3200" b="1" dirty="0" err="1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самостоятельной</a:t>
            </a:r>
            <a:r>
              <a:rPr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3200" b="1" dirty="0" err="1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игре</a:t>
            </a:r>
            <a:r>
              <a:rPr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sz="32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Заголовок 1"/>
          <p:cNvSpPr txBox="1">
            <a:spLocks/>
          </p:cNvSpPr>
          <p:nvPr/>
        </p:nvSpPr>
        <p:spPr bwMode="auto">
          <a:xfrm>
            <a:off x="467544" y="4077072"/>
            <a:ext cx="717391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ru-RU" altLang="ru-RU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Авторы:</a:t>
            </a:r>
          </a:p>
          <a:p>
            <a:pPr eaLnBrk="1" hangingPunct="1"/>
            <a:r>
              <a:rPr lang="ru-RU" altLang="ru-RU" sz="16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Нагель Вероника Сергеевна, старший воспитатель</a:t>
            </a:r>
          </a:p>
          <a:p>
            <a:pPr eaLnBrk="1" hangingPunct="1"/>
            <a:r>
              <a:rPr lang="ru-RU" altLang="ru-RU" sz="1600" dirty="0" err="1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Баландина</a:t>
            </a:r>
            <a:r>
              <a:rPr lang="ru-RU" altLang="ru-RU" sz="16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Маргарита </a:t>
            </a:r>
            <a:r>
              <a:rPr lang="ru-RU" altLang="ru-RU" sz="1600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Владимировна</a:t>
            </a:r>
            <a:r>
              <a:rPr lang="ru-RU" altLang="ru-RU" sz="16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, воспитатель</a:t>
            </a:r>
            <a:endParaRPr lang="ru-RU" altLang="ru-RU" sz="1600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1600" dirty="0" smtClean="0">
                <a:solidFill>
                  <a:srgbClr val="003366"/>
                </a:solidFill>
                <a:latin typeface="Times New Roman" pitchFamily="18" charset="0"/>
              </a:rPr>
              <a:t>Лузина Елена Фёдоровна, воспитатель</a:t>
            </a:r>
            <a:endParaRPr lang="ru-RU" altLang="ru-RU" sz="1600" dirty="0">
              <a:solidFill>
                <a:srgbClr val="003366"/>
              </a:solidFill>
              <a:latin typeface="Times New Roman" pitchFamily="18" charset="0"/>
            </a:endParaRPr>
          </a:p>
          <a:p>
            <a:pPr eaLnBrk="1" hangingPunct="1"/>
            <a:endParaRPr lang="ru-RU" altLang="ru-RU" sz="2000" dirty="0">
              <a:solidFill>
                <a:srgbClr val="3B4555"/>
              </a:solidFill>
              <a:latin typeface="Times New Roman" pitchFamily="18" charset="0"/>
            </a:endParaRPr>
          </a:p>
          <a:p>
            <a:pPr eaLnBrk="1" hangingPunct="1"/>
            <a:endParaRPr lang="ru-RU" altLang="ru-RU" sz="2000" dirty="0">
              <a:solidFill>
                <a:srgbClr val="3B4555"/>
              </a:solidFill>
              <a:latin typeface="Futura P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Номер слайда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D4255EDF-F589-4FA6-8638-193449FB8AD3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4032250" y="2889250"/>
          <a:ext cx="1079500" cy="1079500"/>
        </p:xfrm>
        <a:graphic>
          <a:graphicData uri="http://schemas.openxmlformats.org/presentationml/2006/ole">
            <p:oleObj spid="_x0000_s1032" name="PDF" r:id="rId3" imgW="1080000" imgH="1080000" progId="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43608" y="188640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Паспорт проекта</a:t>
            </a:r>
          </a:p>
          <a:p>
            <a:pPr algn="ctr"/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Оптимизация процесса подготовки воспитанников ДОО к самостоятельной игре</a:t>
            </a:r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endParaRPr lang="ru-RU" sz="2000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3" name="Picture 9" descr="C:\Users\User\Desktop\проект.jpg"/>
          <p:cNvPicPr>
            <a:picLocks noChangeAspect="1" noChangeArrowheads="1"/>
          </p:cNvPicPr>
          <p:nvPr/>
        </p:nvPicPr>
        <p:blipFill>
          <a:blip r:embed="rId4" cstate="print"/>
          <a:srcRect t="11351" r="4065" b="17488"/>
          <a:stretch>
            <a:fillRect/>
          </a:stretch>
        </p:blipFill>
        <p:spPr bwMode="auto">
          <a:xfrm>
            <a:off x="0" y="1412776"/>
            <a:ext cx="9139926" cy="5112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188640"/>
            <a:ext cx="3468687" cy="584200"/>
          </a:xfrm>
        </p:spPr>
        <p:txBody>
          <a:bodyPr rtlCol="0">
            <a:normAutofit fontScale="90000"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Команда проекта</a:t>
            </a:r>
            <a:endParaRPr lang="ru-RU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0" name="Прямоугольник 19"/>
          <p:cNvSpPr>
            <a:spLocks noChangeArrowheads="1"/>
          </p:cNvSpPr>
          <p:nvPr/>
        </p:nvSpPr>
        <p:spPr bwMode="auto">
          <a:xfrm>
            <a:off x="928688" y="5715000"/>
            <a:ext cx="3714750" cy="417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endParaRPr lang="ru-RU" altLang="ru-RU" sz="2000" b="1" dirty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274" name="Прямоугольник 19"/>
          <p:cNvSpPr>
            <a:spLocks noChangeArrowheads="1"/>
          </p:cNvSpPr>
          <p:nvPr/>
        </p:nvSpPr>
        <p:spPr bwMode="auto">
          <a:xfrm>
            <a:off x="4643438" y="5643563"/>
            <a:ext cx="3714750" cy="417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endParaRPr lang="ru-RU" altLang="ru-RU" sz="2000" b="1" dirty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275" name="AutoShape 13" descr="https://webattach.mail.yandex.net/message_part_real/1688987593717.jpg?exif_rotate=y&amp;no_disposition=y&amp;name=1688987593717.jpg&amp;sid=YWVzX3NpZDp7ImFlc0tleUlkIjoiMTc4IiwiaG1hY0tleUlkIjoiMTc4IiwiaXZCYXNlNjQiOiJkc0xWNnZ0bkd2MjZLNENxMFRwWVJBPT0iLCJzaWRCYXNlNjQiOiJodjVtUkZKZGViMzJGOFM2M3E0bUxkbUxWTWI0ZDRnVnhVaStIQmcrQzlqUjl3V0ViR3BmRzhMNHp2NmlnK2tnZ0IybmFJNGY1SExEQ08xdFNNT1FBRHNpSjBzWndKblhZUmFyc0lvWERFbWhUb3BMUnlJeVkvSkhvRitUbjRHMyIsImhtYWNCYXNlNjQiOiJ2QmFUZnpOSDlqZTlLVjcrU3l3MzVOdFhHRFpIZ0FUMHNkUGJxYWRYbXIwPSJ9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11276" name="AutoShape 15" descr="https://webattach.mail.yandex.net/message_part_real/1688987593717.jpg?exif_rotate=y&amp;no_disposition=y&amp;name=1688987593717.jpg&amp;sid=YWVzX3NpZDp7ImFlc0tleUlkIjoiMTc4IiwiaG1hY0tleUlkIjoiMTc4IiwiaXZCYXNlNjQiOiJkc0xWNnZ0bkd2MjZLNENxMFRwWVJBPT0iLCJzaWRCYXNlNjQiOiJodjVtUkZKZGViMzJGOFM2M3E0bUxkbUxWTWI0ZDRnVnhVaStIQmcrQzlqUjl3V0ViR3BmRzhMNHp2NmlnK2tnZ0IybmFJNGY1SExEQ08xdFNNT1FBRHNpSjBzWndKblhZUmFyc0lvWERFbWhUb3BMUnlJeVkvSkhvRitUbjRHMyIsImhtYWNCYXNlNjQiOiJ2QmFUZnpOSDlqZTlLVjcrU3l3MzVOdFhHRFpIZ0FUMHNkUGJxYWRYbXIwPSJ9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ru-RU"/>
          </a:p>
        </p:txBody>
      </p:sp>
      <p:sp>
        <p:nvSpPr>
          <p:cNvPr id="11277" name="AutoShape 17" descr="https://webattach.mail.yandex.net/message_part_real/1688987593717.jpg?exif_rotate=y&amp;no_disposition=y&amp;name=1688987593717.jpg&amp;sid=YWVzX3NpZDp7ImFlc0tleUlkIjoiMTc4IiwiaG1hY0tleUlkIjoiMTc4IiwiaXZCYXNlNjQiOiJaTUU5MlZ5OTJWL1I2azQyTzMrK3JnPT0iLCJzaWRCYXNlNjQiOiJVWkxRbVcxU2h6MmtJc0U0YWt5Zi9CWW9qY1E1aEc0bkNpY0k4cmNqVnRRYUNReHpsYVI2T1VUaGJBS28zMDk3ZGFiY2VHbXFGZGpsTDdhSEZ4TnloVFJsL05aSzA4YXRRdVF5RW9mTFhPNnNuNDNzLzdtRHIrUjFJMVNPR1VmNyIsImhtYWNCYXNlNjQiOiI0d21ZdjNtbnc2bHNraHo3TzdhaEpyVk80blZuTDY0UUtPYldSWnE4MDFnPSJ9"/>
          <p:cNvSpPr>
            <a:spLocks noChangeAspect="1" noChangeArrowheads="1"/>
          </p:cNvSpPr>
          <p:nvPr/>
        </p:nvSpPr>
        <p:spPr bwMode="auto">
          <a:xfrm>
            <a:off x="160338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268760"/>
            <a:ext cx="792549" cy="60355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852936"/>
            <a:ext cx="792549" cy="60355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93573" y="4733104"/>
            <a:ext cx="792549" cy="603556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3419872" y="2780928"/>
            <a:ext cx="3195324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Нагель Вероника Сергеевна – старший воспитатель, руководитель проекта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096916" y="4446579"/>
            <a:ext cx="2160240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Лузина</a:t>
            </a:r>
          </a:p>
          <a:p>
            <a:pPr lvl="0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Елена Федоровна,</a:t>
            </a:r>
          </a:p>
          <a:p>
            <a:pPr lvl="0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воспитатель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1268760"/>
            <a:ext cx="4572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Жогова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Марина Валентиновна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</a:p>
          <a:p>
            <a:pPr lvl="0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Заведующий – заказчик проекта.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3" y="4726323"/>
            <a:ext cx="792549" cy="60355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80172" y="4446579"/>
            <a:ext cx="3003227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Баландина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lnSpc>
                <a:spcPct val="115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Маргарита Владимировна,</a:t>
            </a:r>
          </a:p>
          <a:p>
            <a:pPr lvl="0">
              <a:lnSpc>
                <a:spcPct val="115000"/>
              </a:lnSpc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воспитатель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8" name="object 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40768"/>
            <a:ext cx="1707108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Пятно 1 17"/>
          <p:cNvSpPr>
            <a:spLocks noChangeArrowheads="1"/>
          </p:cNvSpPr>
          <p:nvPr/>
        </p:nvSpPr>
        <p:spPr bwMode="auto">
          <a:xfrm>
            <a:off x="5796136" y="3284984"/>
            <a:ext cx="429195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Пятно 1 17"/>
          <p:cNvSpPr>
            <a:spLocks noChangeArrowheads="1"/>
          </p:cNvSpPr>
          <p:nvPr/>
        </p:nvSpPr>
        <p:spPr bwMode="auto">
          <a:xfrm>
            <a:off x="5148064" y="3284984"/>
            <a:ext cx="432048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320" name="object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340768"/>
            <a:ext cx="1800200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Пятно 1 17"/>
          <p:cNvSpPr>
            <a:spLocks noChangeArrowheads="1"/>
          </p:cNvSpPr>
          <p:nvPr/>
        </p:nvSpPr>
        <p:spPr bwMode="auto">
          <a:xfrm>
            <a:off x="3059832" y="3284984"/>
            <a:ext cx="429195" cy="572071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316" name="object 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340768"/>
            <a:ext cx="1653802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Пятно 1 17"/>
          <p:cNvSpPr>
            <a:spLocks noChangeArrowheads="1"/>
          </p:cNvSpPr>
          <p:nvPr/>
        </p:nvSpPr>
        <p:spPr bwMode="auto">
          <a:xfrm>
            <a:off x="7812360" y="3284984"/>
            <a:ext cx="432048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2" name="object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1704727" cy="262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object 6"/>
          <p:cNvSpPr txBox="1">
            <a:spLocks noChangeArrowheads="1"/>
          </p:cNvSpPr>
          <p:nvPr/>
        </p:nvSpPr>
        <p:spPr bwMode="auto">
          <a:xfrm>
            <a:off x="323528" y="1916832"/>
            <a:ext cx="1379537" cy="1140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2502" rIns="0" bIns="0">
            <a:spAutoFit/>
          </a:bodyPr>
          <a:lstStyle>
            <a:lvl1pPr marL="120650" indent="-112713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spcBef>
                <a:spcPts val="250"/>
              </a:spcBef>
              <a:buFontTx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Желание детей  играть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разные игры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7" name="object 15"/>
          <p:cNvSpPr txBox="1">
            <a:spLocks noChangeArrowheads="1"/>
          </p:cNvSpPr>
          <p:nvPr/>
        </p:nvSpPr>
        <p:spPr bwMode="auto">
          <a:xfrm>
            <a:off x="2555776" y="1484784"/>
            <a:ext cx="1656184" cy="1670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334" rIns="0" bIns="0">
            <a:spAutoFit/>
          </a:bodyPr>
          <a:lstStyle>
            <a:lvl1pPr marL="287338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spcBef>
                <a:spcPts val="900"/>
              </a:spcBef>
              <a:buFontTx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Поиск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 оформление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места для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самостоятельной игры.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9" name="object 17"/>
          <p:cNvSpPr txBox="1">
            <a:spLocks noChangeArrowheads="1"/>
          </p:cNvSpPr>
          <p:nvPr/>
        </p:nvSpPr>
        <p:spPr bwMode="auto">
          <a:xfrm>
            <a:off x="5004048" y="1412776"/>
            <a:ext cx="1512168" cy="1777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2918" rIns="0" bIns="0">
            <a:spAutoFit/>
          </a:bodyPr>
          <a:lstStyle>
            <a:lvl1pPr marL="120650" indent="-112713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lnSpc>
                <a:spcPct val="86000"/>
              </a:lnSpc>
              <a:spcBef>
                <a:spcPts val="263"/>
              </a:spcBef>
              <a:buFontTx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Подбор  игрушек и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атрибутов для самостоятельной игры.</a:t>
            </a:r>
          </a:p>
          <a:p>
            <a:pPr>
              <a:lnSpc>
                <a:spcPct val="86000"/>
              </a:lnSpc>
              <a:spcBef>
                <a:spcPts val="263"/>
              </a:spcBef>
            </a:pPr>
            <a:r>
              <a:rPr lang="ru-RU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Педагог и дети</a:t>
            </a:r>
          </a:p>
          <a:p>
            <a:pPr>
              <a:lnSpc>
                <a:spcPct val="86000"/>
              </a:lnSpc>
              <a:spcBef>
                <a:spcPts val="263"/>
              </a:spcBef>
              <a:buFontTx/>
              <a:buChar char="•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452320" y="2276872"/>
            <a:ext cx="1270000" cy="562413"/>
          </a:xfrm>
          <a:prstGeom prst="rect">
            <a:avLst/>
          </a:prstGeom>
        </p:spPr>
        <p:txBody>
          <a:bodyPr lIns="0" tIns="8334" rIns="0" bIns="0">
            <a:spAutoFit/>
          </a:bodyPr>
          <a:lstStyle/>
          <a:p>
            <a:pPr marL="121673" indent="-113756" eaLnBrk="0" hangingPunct="0">
              <a:spcBef>
                <a:spcPts val="1040"/>
              </a:spcBef>
              <a:buFontTx/>
              <a:buChar char="•"/>
              <a:tabLst>
                <a:tab pos="122089" algn="l"/>
              </a:tabLst>
              <a:defRPr/>
            </a:pPr>
            <a:r>
              <a:rPr spc="-3" dirty="0" err="1" smtClean="0">
                <a:latin typeface="Times New Roman" pitchFamily="18" charset="0"/>
                <a:cs typeface="Times New Roman" pitchFamily="18" charset="0"/>
              </a:rPr>
              <a:t>Начало</a:t>
            </a:r>
            <a:r>
              <a:rPr spc="-2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7" dirty="0">
                <a:latin typeface="Times New Roman" pitchFamily="18" charset="0"/>
                <a:cs typeface="Times New Roman" pitchFamily="18" charset="0"/>
              </a:rPr>
              <a:t>игры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xfrm>
            <a:off x="5220072" y="4149080"/>
            <a:ext cx="890588" cy="285750"/>
          </a:xfrm>
        </p:spPr>
        <p:txBody>
          <a:bodyPr lIns="0" tIns="8334" rIns="0" bIns="0" rtlCol="0">
            <a:spAutoFit/>
          </a:bodyPr>
          <a:lstStyle/>
          <a:p>
            <a:pPr marL="8334">
              <a:spcBef>
                <a:spcPts val="66"/>
              </a:spcBef>
              <a:defRPr/>
            </a:pPr>
            <a:r>
              <a:rPr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минут</a:t>
            </a:r>
            <a:endParaRPr sz="1800" b="1" spc="-7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05" name="object 31"/>
          <p:cNvSpPr txBox="1">
            <a:spLocks noChangeArrowheads="1"/>
          </p:cNvSpPr>
          <p:nvPr/>
        </p:nvSpPr>
        <p:spPr bwMode="auto">
          <a:xfrm>
            <a:off x="1259632" y="4509120"/>
            <a:ext cx="7429500" cy="2193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334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algn="just">
              <a:spcBef>
                <a:spcPts val="63"/>
              </a:spcBef>
            </a:pPr>
            <a:endParaRPr lang="ru-RU" sz="1600" dirty="0" smtClean="0">
              <a:latin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1150"/>
              </a:spcBef>
            </a:pPr>
            <a:r>
              <a:rPr lang="ru-RU" sz="1600" dirty="0" smtClean="0">
                <a:latin typeface="Aharoni" pitchFamily="2" charset="-79"/>
                <a:cs typeface="Aharoni" pitchFamily="2" charset="-79"/>
              </a:rPr>
              <a:t>Отсутствие достаточного игрового пространства в групповом помещении.</a:t>
            </a:r>
          </a:p>
          <a:p>
            <a:pPr algn="just">
              <a:lnSpc>
                <a:spcPct val="150000"/>
              </a:lnSpc>
              <a:spcBef>
                <a:spcPts val="788"/>
              </a:spcBef>
            </a:pPr>
            <a:r>
              <a:rPr lang="ru-RU" sz="1600" dirty="0" smtClean="0">
                <a:latin typeface="Aharoni" pitchFamily="2" charset="-79"/>
                <a:cs typeface="Aharoni" pitchFamily="2" charset="-79"/>
              </a:rPr>
              <a:t>Длительный процесс подбора игрушек и атрибутов для самостоятельной игры.</a:t>
            </a:r>
          </a:p>
          <a:p>
            <a:pPr algn="just">
              <a:lnSpc>
                <a:spcPct val="150000"/>
              </a:lnSpc>
              <a:spcBef>
                <a:spcPts val="788"/>
              </a:spcBef>
            </a:pPr>
            <a:r>
              <a:rPr lang="ru-RU" sz="1600" dirty="0" smtClean="0">
                <a:latin typeface="Aharoni" pitchFamily="2" charset="-79"/>
                <a:cs typeface="Aharoni" pitchFamily="2" charset="-79"/>
              </a:rPr>
              <a:t>Отсутствие систематизированных материалов к играм.</a:t>
            </a:r>
          </a:p>
          <a:p>
            <a:pPr algn="just">
              <a:lnSpc>
                <a:spcPct val="150000"/>
              </a:lnSpc>
              <a:spcBef>
                <a:spcPts val="788"/>
              </a:spcBef>
            </a:pPr>
            <a:r>
              <a:rPr lang="ru-RU" sz="1600" dirty="0" smtClean="0">
                <a:latin typeface="Aharoni" pitchFamily="2" charset="-79"/>
                <a:cs typeface="Aharoni" pitchFamily="2" charset="-79"/>
              </a:rPr>
              <a:t>Отсутствие алгоритма действий при организации самостоятельной игры.</a:t>
            </a:r>
            <a:endParaRPr lang="ru-RU" sz="1600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2306" name="object 3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1013" y="3933056"/>
            <a:ext cx="104298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8" name="Прямоугольник 50"/>
          <p:cNvSpPr>
            <a:spLocks noChangeArrowheads="1"/>
          </p:cNvSpPr>
          <p:nvPr/>
        </p:nvSpPr>
        <p:spPr bwMode="auto">
          <a:xfrm>
            <a:off x="2915816" y="4077072"/>
            <a:ext cx="1142429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ts val="100"/>
              </a:spcBef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 минут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115616" y="404664"/>
            <a:ext cx="69115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Карта текущего состояния процесса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1" name="Группа 40"/>
          <p:cNvGrpSpPr/>
          <p:nvPr/>
        </p:nvGrpSpPr>
        <p:grpSpPr>
          <a:xfrm>
            <a:off x="6804248" y="2852936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42" name="Стрелка вправо 41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3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/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1979712" y="2780928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45" name="Стрелка вправо 44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6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/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4427984" y="2852936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48" name="Стрелка вправо 47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9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/>
            </a:p>
          </p:txBody>
        </p:sp>
      </p:grpSp>
      <p:pic>
        <p:nvPicPr>
          <p:cNvPr id="24578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5013176"/>
            <a:ext cx="493763" cy="389823"/>
          </a:xfrm>
          <a:prstGeom prst="rect">
            <a:avLst/>
          </a:prstGeom>
          <a:noFill/>
        </p:spPr>
      </p:pic>
      <p:pic>
        <p:nvPicPr>
          <p:cNvPr id="51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5445224"/>
            <a:ext cx="493763" cy="389823"/>
          </a:xfrm>
          <a:prstGeom prst="rect">
            <a:avLst/>
          </a:prstGeom>
          <a:noFill/>
        </p:spPr>
      </p:pic>
      <p:pic>
        <p:nvPicPr>
          <p:cNvPr id="52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5877272"/>
            <a:ext cx="493763" cy="389823"/>
          </a:xfrm>
          <a:prstGeom prst="rect">
            <a:avLst/>
          </a:prstGeom>
          <a:noFill/>
        </p:spPr>
      </p:pic>
      <p:pic>
        <p:nvPicPr>
          <p:cNvPr id="53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6237312"/>
            <a:ext cx="493763" cy="389823"/>
          </a:xfrm>
          <a:prstGeom prst="rect">
            <a:avLst/>
          </a:prstGeom>
          <a:noFill/>
        </p:spPr>
      </p:pic>
      <p:sp>
        <p:nvSpPr>
          <p:cNvPr id="28" name="Прямоугольник 27"/>
          <p:cNvSpPr/>
          <p:nvPr/>
        </p:nvSpPr>
        <p:spPr>
          <a:xfrm>
            <a:off x="5652120" y="4509120"/>
            <a:ext cx="3283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Временные затраты 15 минут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2555776" y="2852936"/>
            <a:ext cx="16522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Педагог и дети</a:t>
            </a:r>
            <a:endParaRPr lang="ru-RU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884368" y="3356992"/>
            <a:ext cx="3407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spc="-7" dirty="0" smtClean="0">
                <a:latin typeface="Times New Roman" pitchFamily="18" charset="0"/>
                <a:cs typeface="Times New Roman" pitchFamily="18" charset="0"/>
              </a:rPr>
              <a:t>4 </a:t>
            </a:r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3131840" y="3356992"/>
            <a:ext cx="3559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7" dirty="0" smtClean="0">
                <a:latin typeface="Times New Roman" pitchFamily="18" charset="0"/>
                <a:cs typeface="Times New Roman" pitchFamily="18" charset="0"/>
              </a:rPr>
              <a:t>1 </a:t>
            </a:r>
            <a:endParaRPr lang="ru-RU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5220072" y="3356992"/>
            <a:ext cx="299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7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5868144" y="3356992"/>
            <a:ext cx="3559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7" dirty="0" smtClean="0">
                <a:latin typeface="Times New Roman" pitchFamily="18" charset="0"/>
                <a:cs typeface="Times New Roman" pitchFamily="18" charset="0"/>
              </a:rPr>
              <a:t>3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ятно 1 17"/>
          <p:cNvSpPr>
            <a:spLocks noChangeArrowheads="1"/>
          </p:cNvSpPr>
          <p:nvPr/>
        </p:nvSpPr>
        <p:spPr bwMode="auto">
          <a:xfrm>
            <a:off x="4860032" y="5445224"/>
            <a:ext cx="357187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но 1 17"/>
          <p:cNvSpPr>
            <a:spLocks noChangeArrowheads="1"/>
          </p:cNvSpPr>
          <p:nvPr/>
        </p:nvSpPr>
        <p:spPr bwMode="auto">
          <a:xfrm>
            <a:off x="4860032" y="4941168"/>
            <a:ext cx="357187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но 1 17"/>
          <p:cNvSpPr>
            <a:spLocks noChangeArrowheads="1"/>
          </p:cNvSpPr>
          <p:nvPr/>
        </p:nvSpPr>
        <p:spPr bwMode="auto">
          <a:xfrm>
            <a:off x="4860032" y="4221088"/>
            <a:ext cx="357187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но 1 17"/>
          <p:cNvSpPr>
            <a:spLocks noChangeArrowheads="1"/>
          </p:cNvSpPr>
          <p:nvPr/>
        </p:nvSpPr>
        <p:spPr bwMode="auto">
          <a:xfrm>
            <a:off x="4860032" y="3717032"/>
            <a:ext cx="357187" cy="500063"/>
          </a:xfrm>
          <a:prstGeom prst="irregularSeal1">
            <a:avLst/>
          </a:prstGeom>
          <a:solidFill>
            <a:srgbClr val="FF0000"/>
          </a:solidFill>
          <a:ln w="9525" algn="ctr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altLang="ru-RU" sz="24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22" name="object 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1013" y="3336925"/>
            <a:ext cx="104298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object 25"/>
          <p:cNvSpPr txBox="1"/>
          <p:nvPr/>
        </p:nvSpPr>
        <p:spPr>
          <a:xfrm>
            <a:off x="4932040" y="3861048"/>
            <a:ext cx="3744416" cy="2224407"/>
          </a:xfrm>
          <a:prstGeom prst="rect">
            <a:avLst/>
          </a:prstGeom>
        </p:spPr>
        <p:txBody>
          <a:bodyPr wrap="square" lIns="0" tIns="8334" rIns="0" bIns="0">
            <a:spAutoFit/>
          </a:bodyPr>
          <a:lstStyle/>
          <a:p>
            <a:pPr marL="8334" eaLnBrk="0" hangingPunct="0">
              <a:spcBef>
                <a:spcPts val="66"/>
              </a:spcBef>
              <a:defRPr/>
            </a:pPr>
            <a:r>
              <a:rPr lang="ru-RU" sz="1600" b="1" spc="-3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1600" spc="-3" dirty="0" smtClean="0">
                <a:latin typeface="Times New Roman" pitchFamily="18" charset="0"/>
                <a:cs typeface="Times New Roman" pitchFamily="18" charset="0"/>
              </a:rPr>
              <a:t>Отсутствие свободного пространства в групповом помещении.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8334" eaLnBrk="0" hangingPunct="0">
              <a:defRPr/>
            </a:pPr>
            <a:r>
              <a:rPr lang="ru-RU" sz="1600" b="1" spc="-7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1600" spc="-7" dirty="0" smtClean="0">
                <a:latin typeface="Times New Roman" pitchFamily="18" charset="0"/>
                <a:cs typeface="Times New Roman" pitchFamily="18" charset="0"/>
              </a:rPr>
              <a:t>Отсутствие</a:t>
            </a:r>
            <a:r>
              <a:rPr lang="ru-RU" sz="1600" spc="23" dirty="0" smtClean="0">
                <a:latin typeface="Times New Roman" pitchFamily="18" charset="0"/>
                <a:cs typeface="Times New Roman" pitchFamily="18" charset="0"/>
              </a:rPr>
              <a:t> тематического </a:t>
            </a:r>
            <a:r>
              <a:rPr lang="ru-RU" sz="1600" spc="-10" dirty="0" smtClean="0">
                <a:latin typeface="Times New Roman" pitchFamily="18" charset="0"/>
                <a:cs typeface="Times New Roman" pitchFamily="18" charset="0"/>
              </a:rPr>
              <a:t>систематизированного</a:t>
            </a:r>
            <a:endParaRPr lang="ru-RU" sz="1600" spc="20" dirty="0" smtClean="0">
              <a:latin typeface="Times New Roman" pitchFamily="18" charset="0"/>
              <a:cs typeface="Times New Roman" pitchFamily="18" charset="0"/>
            </a:endParaRPr>
          </a:p>
          <a:p>
            <a:pPr marL="8334" eaLnBrk="0" hangingPunct="0">
              <a:defRPr/>
            </a:pPr>
            <a:r>
              <a:rPr lang="ru-RU" sz="1600" spc="-7" dirty="0" smtClean="0">
                <a:latin typeface="Times New Roman" pitchFamily="18" charset="0"/>
                <a:cs typeface="Times New Roman" pitchFamily="18" charset="0"/>
              </a:rPr>
              <a:t>материала к играм.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8334" eaLnBrk="0" hangingPunct="0">
              <a:defRPr/>
            </a:pPr>
            <a:r>
              <a:rPr lang="ru-RU" sz="1600" spc="-7" dirty="0" smtClean="0">
                <a:latin typeface="Times New Roman" pitchFamily="18" charset="0"/>
                <a:cs typeface="Times New Roman" pitchFamily="18" charset="0"/>
              </a:rPr>
              <a:t>3.   Отсутствие времени на выбор игрушек и атрибутов.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8334" eaLnBrk="0" hangingPunct="0">
              <a:defRPr/>
            </a:pPr>
            <a:r>
              <a:rPr lang="ru-RU" sz="1600" spc="-7" dirty="0" smtClean="0">
                <a:latin typeface="Times New Roman" pitchFamily="18" charset="0"/>
                <a:cs typeface="Times New Roman" pitchFamily="18" charset="0"/>
              </a:rPr>
              <a:t> 4. О</a:t>
            </a:r>
            <a:r>
              <a:rPr sz="1600" spc="-7" dirty="0" err="1" smtClean="0">
                <a:latin typeface="Times New Roman" pitchFamily="18" charset="0"/>
                <a:cs typeface="Times New Roman" pitchFamily="18" charset="0"/>
              </a:rPr>
              <a:t>тсутствие</a:t>
            </a:r>
            <a:r>
              <a:rPr sz="1600" spc="7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7" dirty="0" err="1">
                <a:latin typeface="Times New Roman" pitchFamily="18" charset="0"/>
                <a:cs typeface="Times New Roman" pitchFamily="18" charset="0"/>
              </a:rPr>
              <a:t>алгоритмов</a:t>
            </a:r>
            <a:r>
              <a:rPr sz="1600" spc="-7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spc="-3" dirty="0" smtClean="0">
                <a:latin typeface="Times New Roman" pitchFamily="18" charset="0"/>
                <a:cs typeface="Times New Roman" pitchFamily="18" charset="0"/>
              </a:rPr>
              <a:t>организованной игры.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3325" name="object 26"/>
          <p:cNvGrpSpPr>
            <a:grpSpLocks/>
          </p:cNvGrpSpPr>
          <p:nvPr/>
        </p:nvGrpSpPr>
        <p:grpSpPr bwMode="auto">
          <a:xfrm>
            <a:off x="4213092" y="5060702"/>
            <a:ext cx="500062" cy="285750"/>
            <a:chOff x="6933945" y="5228082"/>
            <a:chExt cx="257810" cy="175895"/>
          </a:xfrm>
        </p:grpSpPr>
        <p:pic>
          <p:nvPicPr>
            <p:cNvPr id="13326" name="object 2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645" y="5240782"/>
              <a:ext cx="232028" cy="150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7" name="object 28"/>
            <p:cNvSpPr>
              <a:spLocks noChangeArrowheads="1"/>
            </p:cNvSpPr>
            <p:nvPr/>
          </p:nvSpPr>
          <p:spPr bwMode="auto">
            <a:xfrm>
              <a:off x="6946645" y="5240782"/>
              <a:ext cx="232410" cy="150495"/>
            </a:xfrm>
            <a:custGeom>
              <a:avLst/>
              <a:gdLst>
                <a:gd name="T0" fmla="*/ 0 w 232409"/>
                <a:gd name="T1" fmla="*/ 0 h 150495"/>
                <a:gd name="T2" fmla="*/ 232409 w 232409"/>
                <a:gd name="T3" fmla="*/ 150495 h 150495"/>
              </a:gdLst>
              <a:ahLst/>
              <a:cxnLst/>
              <a:rect l="T0" t="T1" r="T2" b="T3"/>
              <a:pathLst>
                <a:path w="232409" h="150495">
                  <a:moveTo>
                    <a:pt x="0" y="37465"/>
                  </a:moveTo>
                  <a:lnTo>
                    <a:pt x="156972" y="37465"/>
                  </a:lnTo>
                  <a:lnTo>
                    <a:pt x="156972" y="0"/>
                  </a:lnTo>
                  <a:lnTo>
                    <a:pt x="232028" y="75057"/>
                  </a:lnTo>
                  <a:lnTo>
                    <a:pt x="156972" y="150114"/>
                  </a:lnTo>
                  <a:lnTo>
                    <a:pt x="156972" y="112522"/>
                  </a:lnTo>
                  <a:lnTo>
                    <a:pt x="0" y="112522"/>
                  </a:lnTo>
                  <a:lnTo>
                    <a:pt x="0" y="37465"/>
                  </a:lnTo>
                  <a:close/>
                </a:path>
              </a:pathLst>
            </a:custGeom>
            <a:noFill/>
            <a:ln w="25400">
              <a:solidFill>
                <a:srgbClr val="9DC3E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/>
            <a:p>
              <a:pPr eaLnBrk="0" hangingPunct="0"/>
              <a:endParaRPr lang="ru-RU"/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2555776" y="332656"/>
            <a:ext cx="37635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Пирамида проблем</a:t>
            </a:r>
            <a:endParaRPr lang="ru-RU" sz="32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E596595F-AFC1-4817-9E13-415AF41AD8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7967" t="11352" r="20802" b="11557"/>
          <a:stretch/>
        </p:blipFill>
        <p:spPr>
          <a:xfrm>
            <a:off x="323528" y="1556792"/>
            <a:ext cx="3960440" cy="5040560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1547664" y="2852936"/>
            <a:ext cx="1656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Федеральный </a:t>
            </a:r>
          </a:p>
          <a:p>
            <a:pPr algn="ctr"/>
            <a:r>
              <a:rPr lang="ru-RU" dirty="0" smtClean="0"/>
              <a:t>уровень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1473212" y="4077072"/>
            <a:ext cx="17780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Региональный </a:t>
            </a:r>
          </a:p>
          <a:p>
            <a:pPr algn="ctr"/>
            <a:r>
              <a:rPr lang="ru-RU" dirty="0" smtClean="0"/>
              <a:t>уровень</a:t>
            </a:r>
            <a:endParaRPr lang="ru-RU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A788E014-6873-43DE-9A73-FEB752B283EC}"/>
              </a:ext>
            </a:extLst>
          </p:cNvPr>
          <p:cNvSpPr txBox="1"/>
          <p:nvPr/>
        </p:nvSpPr>
        <p:spPr>
          <a:xfrm>
            <a:off x="467544" y="5301208"/>
            <a:ext cx="3882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Уровень образовательной </a:t>
            </a:r>
            <a:endParaRPr lang="ru-RU" dirty="0" smtClean="0"/>
          </a:p>
          <a:p>
            <a:pPr algn="ctr"/>
            <a:r>
              <a:rPr lang="ru-RU" dirty="0" smtClean="0"/>
              <a:t>организации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object 4"/>
          <p:cNvSpPr>
            <a:spLocks noChangeArrowheads="1"/>
          </p:cNvSpPr>
          <p:nvPr/>
        </p:nvSpPr>
        <p:spPr bwMode="auto">
          <a:xfrm>
            <a:off x="611560" y="3717032"/>
            <a:ext cx="8286750" cy="3000375"/>
          </a:xfrm>
          <a:custGeom>
            <a:avLst/>
            <a:gdLst>
              <a:gd name="T0" fmla="*/ 0 w 12192000"/>
              <a:gd name="T1" fmla="*/ 0 h 6858000"/>
              <a:gd name="T2" fmla="*/ 12192000 w 12192000"/>
              <a:gd name="T3" fmla="*/ 6858000 h 6858000"/>
            </a:gdLst>
            <a:ahLst/>
            <a:cxnLst/>
            <a:rect l="T0" t="T1" r="T2" b="T3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>
              <a:alpha val="6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eaLnBrk="0" hangingPunct="0"/>
            <a:endParaRPr lang="ru-RU"/>
          </a:p>
        </p:txBody>
      </p:sp>
      <p:sp>
        <p:nvSpPr>
          <p:cNvPr id="10" name="object 10"/>
          <p:cNvSpPr txBox="1"/>
          <p:nvPr/>
        </p:nvSpPr>
        <p:spPr>
          <a:xfrm>
            <a:off x="1550988" y="2041525"/>
            <a:ext cx="442912" cy="209550"/>
          </a:xfrm>
          <a:prstGeom prst="rect">
            <a:avLst/>
          </a:prstGeom>
        </p:spPr>
        <p:txBody>
          <a:bodyPr lIns="0" tIns="8334" rIns="0" bIns="0">
            <a:spAutoFit/>
          </a:bodyPr>
          <a:lstStyle/>
          <a:p>
            <a:pPr marL="8334" eaLnBrk="0" hangingPunct="0">
              <a:spcBef>
                <a:spcPts val="66"/>
              </a:spcBef>
              <a:defRPr/>
            </a:pPr>
            <a:r>
              <a:rPr sz="1300" spc="-131" dirty="0">
                <a:solidFill>
                  <a:srgbClr val="FFFFFF"/>
                </a:solidFill>
                <a:latin typeface="Microsoft Sans Serif"/>
                <a:cs typeface="Microsoft Sans Serif"/>
              </a:rPr>
              <a:t>Д</a:t>
            </a:r>
            <a:r>
              <a:rPr sz="1300" spc="-36" dirty="0">
                <a:solidFill>
                  <a:srgbClr val="FFFFFF"/>
                </a:solidFill>
                <a:latin typeface="Microsoft Sans Serif"/>
                <a:cs typeface="Microsoft Sans Serif"/>
              </a:rPr>
              <a:t>е</a:t>
            </a:r>
            <a:r>
              <a:rPr sz="1300" spc="-3" dirty="0">
                <a:solidFill>
                  <a:srgbClr val="FFFFFF"/>
                </a:solidFill>
                <a:latin typeface="Microsoft Sans Serif"/>
                <a:cs typeface="Microsoft Sans Serif"/>
              </a:rPr>
              <a:t>ти</a:t>
            </a:r>
            <a:endParaRPr sz="1300">
              <a:latin typeface="Microsoft Sans Serif"/>
              <a:cs typeface="Microsoft Sans Serif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85813" y="3501008"/>
            <a:ext cx="7867650" cy="2793793"/>
          </a:xfrm>
          <a:prstGeom prst="rect">
            <a:avLst/>
          </a:prstGeom>
        </p:spPr>
        <p:txBody>
          <a:bodyPr wrap="square" lIns="0" tIns="8334" rIns="0" bIns="0">
            <a:spAutoFit/>
          </a:bodyPr>
          <a:lstStyle/>
          <a:p>
            <a:pPr eaLnBrk="0" hangingPunct="0">
              <a:spcBef>
                <a:spcPts val="26"/>
              </a:spcBef>
              <a:defRPr/>
            </a:pPr>
            <a:endParaRPr sz="2200" dirty="0">
              <a:latin typeface="Arial"/>
              <a:cs typeface="Arial"/>
            </a:endParaRPr>
          </a:p>
          <a:p>
            <a:pPr marL="61670" eaLnBrk="0" hangingPunct="0">
              <a:defRPr/>
            </a:pPr>
            <a:endParaRPr lang="ru-RU" sz="1300" spc="-7" dirty="0">
              <a:latin typeface="Microsoft Sans Serif"/>
              <a:cs typeface="Microsoft Sans Serif"/>
            </a:endParaRPr>
          </a:p>
          <a:p>
            <a:pPr marL="61670" eaLnBrk="0" hangingPunct="0">
              <a:defRPr/>
            </a:pPr>
            <a:endParaRPr lang="ru-RU" sz="1300" spc="-7" dirty="0">
              <a:latin typeface="Microsoft Sans Serif"/>
              <a:cs typeface="Microsoft Sans Serif"/>
            </a:endParaRPr>
          </a:p>
          <a:p>
            <a:pPr marL="61670" eaLnBrk="0" hangingPunct="0">
              <a:defRPr/>
            </a:pPr>
            <a:endParaRPr lang="ru-RU" sz="1300" spc="-7" dirty="0">
              <a:latin typeface="Microsoft Sans Serif"/>
              <a:cs typeface="Microsoft Sans Serif"/>
            </a:endParaRPr>
          </a:p>
          <a:p>
            <a:pPr marL="61670" eaLnBrk="0" hangingPunct="0">
              <a:lnSpc>
                <a:spcPct val="150000"/>
              </a:lnSpc>
              <a:defRPr/>
            </a:pPr>
            <a:r>
              <a:rPr sz="1600" spc="-7" dirty="0" err="1">
                <a:latin typeface="Times New Roman" pitchFamily="18" charset="0"/>
                <a:cs typeface="Times New Roman" pitchFamily="18" charset="0"/>
              </a:rPr>
              <a:t>Специально</a:t>
            </a:r>
            <a:r>
              <a:rPr sz="1600" spc="23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 err="1" smtClean="0">
                <a:latin typeface="Times New Roman" pitchFamily="18" charset="0"/>
                <a:cs typeface="Times New Roman" pitchFamily="18" charset="0"/>
              </a:rPr>
              <a:t>организован</a:t>
            </a:r>
            <a:r>
              <a:rPr lang="ru-RU" sz="1600" spc="-10" dirty="0" err="1" smtClean="0"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sz="1600" spc="-1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условия</a:t>
            </a:r>
            <a:r>
              <a:rPr sz="1600" spc="3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600" spc="26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7" dirty="0" err="1" smtClean="0">
                <a:latin typeface="Times New Roman" pitchFamily="18" charset="0"/>
                <a:cs typeface="Times New Roman" pitchFamily="18" charset="0"/>
              </a:rPr>
              <a:t>раз</a:t>
            </a:r>
            <a:r>
              <a:rPr lang="ru-RU" sz="1600" spc="-7" dirty="0" smtClean="0">
                <a:latin typeface="Times New Roman" pitchFamily="18" charset="0"/>
                <a:cs typeface="Times New Roman" pitchFamily="18" charset="0"/>
              </a:rPr>
              <a:t>вития игровых </a:t>
            </a:r>
            <a:r>
              <a:rPr sz="1600" spc="-10" dirty="0" err="1" smtClean="0">
                <a:latin typeface="Times New Roman" pitchFamily="18" charset="0"/>
                <a:cs typeface="Times New Roman" pitchFamily="18" charset="0"/>
              </a:rPr>
              <a:t>сюжет</a:t>
            </a:r>
            <a:r>
              <a:rPr lang="ru-RU" sz="1600" spc="-10" dirty="0" err="1" smtClean="0">
                <a:latin typeface="Times New Roman" pitchFamily="18" charset="0"/>
                <a:cs typeface="Times New Roman" pitchFamily="18" charset="0"/>
              </a:rPr>
              <a:t>ов</a:t>
            </a:r>
            <a:r>
              <a:rPr sz="1600" spc="7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sz="1600" spc="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7" dirty="0" err="1">
                <a:latin typeface="Times New Roman" pitchFamily="18" charset="0"/>
                <a:cs typeface="Times New Roman" pitchFamily="18" charset="0"/>
              </a:rPr>
              <a:t>помощью</a:t>
            </a:r>
            <a:r>
              <a:rPr lang="ru-RU" sz="1600" spc="-7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7" dirty="0" err="1" smtClean="0">
                <a:latin typeface="Times New Roman" pitchFamily="18" charset="0"/>
                <a:cs typeface="Times New Roman" pitchFamily="18" charset="0"/>
              </a:rPr>
              <a:t>мобильно</a:t>
            </a:r>
            <a:r>
              <a:rPr lang="ru-RU" sz="1600" spc="-7" dirty="0" err="1" smtClean="0">
                <a:latin typeface="Times New Roman" pitchFamily="18" charset="0"/>
                <a:cs typeface="Times New Roman" pitchFamily="18" charset="0"/>
              </a:rPr>
              <a:t>сти</a:t>
            </a:r>
            <a:r>
              <a:rPr sz="1600" spc="-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spc="-13" dirty="0" smtClean="0">
                <a:latin typeface="Times New Roman" pitchFamily="18" charset="0"/>
                <a:cs typeface="Times New Roman" pitchFamily="18" charset="0"/>
              </a:rPr>
              <a:t>РППС.</a:t>
            </a:r>
            <a:endParaRPr lang="ru-RU" sz="1600" spc="-338" dirty="0">
              <a:latin typeface="Times New Roman" pitchFamily="18" charset="0"/>
              <a:cs typeface="Times New Roman" pitchFamily="18" charset="0"/>
            </a:endParaRPr>
          </a:p>
          <a:p>
            <a:pPr marL="61670" eaLnBrk="0" hangingPunct="0">
              <a:lnSpc>
                <a:spcPct val="150000"/>
              </a:lnSpc>
              <a:defRPr/>
            </a:pPr>
            <a:r>
              <a:rPr sz="1600" spc="-10" dirty="0" err="1" smtClean="0">
                <a:latin typeface="Times New Roman" pitchFamily="18" charset="0"/>
                <a:cs typeface="Times New Roman" pitchFamily="18" charset="0"/>
              </a:rPr>
              <a:t>Сокра</a:t>
            </a:r>
            <a:r>
              <a:rPr lang="ru-RU" sz="1600" spc="-10" dirty="0" smtClean="0">
                <a:latin typeface="Times New Roman" pitchFamily="18" charset="0"/>
                <a:cs typeface="Times New Roman" pitchFamily="18" charset="0"/>
              </a:rPr>
              <a:t>щ</a:t>
            </a:r>
            <a:r>
              <a:rPr sz="1600" spc="-10" dirty="0" err="1" smtClean="0">
                <a:latin typeface="Times New Roman" pitchFamily="18" charset="0"/>
                <a:cs typeface="Times New Roman" pitchFamily="18" charset="0"/>
              </a:rPr>
              <a:t>ение</a:t>
            </a:r>
            <a:r>
              <a:rPr sz="1600" spc="-2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7" dirty="0">
                <a:latin typeface="Times New Roman" pitchFamily="18" charset="0"/>
                <a:cs typeface="Times New Roman" pitchFamily="18" charset="0"/>
              </a:rPr>
              <a:t>времени</a:t>
            </a:r>
            <a:r>
              <a:rPr sz="1600" spc="-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7" dirty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600" spc="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7" dirty="0">
                <a:latin typeface="Times New Roman" pitchFamily="18" charset="0"/>
                <a:cs typeface="Times New Roman" pitchFamily="18" charset="0"/>
              </a:rPr>
              <a:t>подбор</a:t>
            </a:r>
            <a:r>
              <a:rPr sz="1600" spc="7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20" dirty="0">
                <a:latin typeface="Times New Roman" pitchFamily="18" charset="0"/>
                <a:cs typeface="Times New Roman" pitchFamily="18" charset="0"/>
              </a:rPr>
              <a:t>игрушек</a:t>
            </a:r>
            <a:r>
              <a:rPr sz="1600" spc="23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3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sz="1600" spc="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3" dirty="0" err="1">
                <a:latin typeface="Times New Roman" pitchFamily="18" charset="0"/>
                <a:cs typeface="Times New Roman" pitchFamily="18" charset="0"/>
              </a:rPr>
              <a:t>атрибутов</a:t>
            </a:r>
            <a:r>
              <a:rPr sz="1600" spc="-3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spc="-3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61670" eaLnBrk="0" hangingPunct="0">
              <a:lnSpc>
                <a:spcPct val="150000"/>
              </a:lnSpc>
              <a:defRPr/>
            </a:pP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7" dirty="0" err="1" smtClean="0">
                <a:latin typeface="Times New Roman" pitchFamily="18" charset="0"/>
                <a:cs typeface="Times New Roman" pitchFamily="18" charset="0"/>
              </a:rPr>
              <a:t>Систематизирова</a:t>
            </a:r>
            <a:r>
              <a:rPr lang="ru-RU" sz="1600" spc="-7" dirty="0" err="1" smtClean="0">
                <a:latin typeface="Times New Roman" pitchFamily="18" charset="0"/>
                <a:cs typeface="Times New Roman" pitchFamily="18" charset="0"/>
              </a:rPr>
              <a:t>ны</a:t>
            </a:r>
            <a:r>
              <a:rPr lang="ru-RU" sz="1600" spc="-7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 err="1" smtClean="0">
                <a:latin typeface="Times New Roman" pitchFamily="18" charset="0"/>
                <a:cs typeface="Times New Roman" pitchFamily="18" charset="0"/>
              </a:rPr>
              <a:t>тематические</a:t>
            </a:r>
            <a:r>
              <a:rPr sz="1600" spc="-3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3" dirty="0" err="1" smtClean="0">
                <a:latin typeface="Times New Roman" pitchFamily="18" charset="0"/>
                <a:cs typeface="Times New Roman" pitchFamily="18" charset="0"/>
              </a:rPr>
              <a:t>материалы</a:t>
            </a:r>
            <a:r>
              <a:rPr lang="ru-RU" sz="1600" spc="-3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8334" eaLnBrk="0" hangingPunct="0">
              <a:lnSpc>
                <a:spcPct val="150000"/>
              </a:lnSpc>
              <a:spcBef>
                <a:spcPts val="3"/>
              </a:spcBef>
              <a:defRPr/>
            </a:pPr>
            <a:r>
              <a:rPr sz="1600" spc="-3" dirty="0">
                <a:latin typeface="Times New Roman" pitchFamily="18" charset="0"/>
                <a:cs typeface="Times New Roman" pitchFamily="18" charset="0"/>
              </a:rPr>
              <a:t>Наличие</a:t>
            </a:r>
            <a:r>
              <a:rPr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7" dirty="0">
                <a:latin typeface="Times New Roman" pitchFamily="18" charset="0"/>
                <a:cs typeface="Times New Roman" pitchFamily="18" charset="0"/>
              </a:rPr>
              <a:t>алгоритма </a:t>
            </a:r>
            <a:r>
              <a:rPr sz="1600" dirty="0">
                <a:latin typeface="Times New Roman" pitchFamily="18" charset="0"/>
                <a:cs typeface="Times New Roman" pitchFamily="18" charset="0"/>
              </a:rPr>
              <a:t>действий </a:t>
            </a:r>
            <a:r>
              <a:rPr sz="1600" spc="-7" dirty="0"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1600" spc="13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600" spc="-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3" dirty="0">
                <a:latin typeface="Times New Roman" pitchFamily="18" charset="0"/>
                <a:cs typeface="Times New Roman" pitchFamily="18" charset="0"/>
              </a:rPr>
              <a:t>самостоятельной</a:t>
            </a:r>
            <a:r>
              <a:rPr sz="1600" spc="-13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7" dirty="0" err="1">
                <a:latin typeface="Times New Roman" pitchFamily="18" charset="0"/>
                <a:cs typeface="Times New Roman" pitchFamily="18" charset="0"/>
              </a:rPr>
              <a:t>игровой</a:t>
            </a:r>
            <a:r>
              <a:rPr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3" dirty="0" err="1" smtClean="0"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lang="ru-RU" sz="1600" spc="-3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82" name="object 3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1013" y="3336925"/>
            <a:ext cx="104298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Прямоугольник 37"/>
          <p:cNvSpPr/>
          <p:nvPr/>
        </p:nvSpPr>
        <p:spPr>
          <a:xfrm>
            <a:off x="755576" y="188640"/>
            <a:ext cx="68183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Карта целевого состояния процесса</a:t>
            </a:r>
            <a:endParaRPr lang="ru-RU" sz="32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8" name="object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174542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object 6"/>
          <p:cNvSpPr txBox="1">
            <a:spLocks noChangeArrowheads="1"/>
          </p:cNvSpPr>
          <p:nvPr/>
        </p:nvSpPr>
        <p:spPr bwMode="auto">
          <a:xfrm>
            <a:off x="683568" y="1412776"/>
            <a:ext cx="1379537" cy="1140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2502" rIns="0" bIns="0">
            <a:spAutoFit/>
          </a:bodyPr>
          <a:lstStyle>
            <a:lvl1pPr marL="120650" indent="-112713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spcBef>
                <a:spcPts val="250"/>
              </a:spcBef>
              <a:buFontTx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Желание детей  играть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разные игры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0" name="object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24744"/>
            <a:ext cx="1800200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object 15"/>
          <p:cNvSpPr txBox="1">
            <a:spLocks noChangeArrowheads="1"/>
          </p:cNvSpPr>
          <p:nvPr/>
        </p:nvSpPr>
        <p:spPr bwMode="auto">
          <a:xfrm>
            <a:off x="2627784" y="1268760"/>
            <a:ext cx="1800200" cy="1670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334" rIns="0" bIns="0">
            <a:spAutoFit/>
          </a:bodyPr>
          <a:lstStyle>
            <a:lvl1pPr marL="287338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spcBef>
                <a:spcPts val="900"/>
              </a:spcBef>
              <a:buFontTx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Поиск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 оформление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места для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самостоятельной игры.</a:t>
            </a:r>
          </a:p>
          <a:p>
            <a:r>
              <a:rPr lang="ru-RU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Педагог и дети</a:t>
            </a:r>
            <a:endParaRPr lang="ru-RU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" name="object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24744"/>
            <a:ext cx="1707108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object 17"/>
          <p:cNvSpPr txBox="1">
            <a:spLocks noChangeArrowheads="1"/>
          </p:cNvSpPr>
          <p:nvPr/>
        </p:nvSpPr>
        <p:spPr bwMode="auto">
          <a:xfrm>
            <a:off x="5076056" y="1484784"/>
            <a:ext cx="1512168" cy="1500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2918" rIns="0" bIns="0">
            <a:spAutoFit/>
          </a:bodyPr>
          <a:lstStyle>
            <a:lvl1pPr marL="120650" indent="-112713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2065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lnSpc>
                <a:spcPct val="86000"/>
              </a:lnSpc>
              <a:spcBef>
                <a:spcPts val="263"/>
              </a:spcBef>
              <a:buFontTx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Подбор  игрушек и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атрибутов для самостоятельной игры.</a:t>
            </a:r>
          </a:p>
          <a:p>
            <a:pPr>
              <a:lnSpc>
                <a:spcPct val="86000"/>
              </a:lnSpc>
              <a:spcBef>
                <a:spcPts val="263"/>
              </a:spcBef>
            </a:pPr>
            <a:r>
              <a:rPr lang="ru-RU" dirty="0" smtClean="0">
                <a:solidFill>
                  <a:srgbClr val="0091FE"/>
                </a:solidFill>
                <a:latin typeface="Times New Roman" pitchFamily="18" charset="0"/>
                <a:cs typeface="Times New Roman" pitchFamily="18" charset="0"/>
              </a:rPr>
              <a:t>Педагог и дети</a:t>
            </a:r>
            <a:endParaRPr lang="ru-RU" dirty="0">
              <a:solidFill>
                <a:srgbClr val="0091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4" name="object 2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24744"/>
            <a:ext cx="1653802" cy="182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object 25"/>
          <p:cNvSpPr txBox="1"/>
          <p:nvPr/>
        </p:nvSpPr>
        <p:spPr>
          <a:xfrm>
            <a:off x="7452320" y="1772816"/>
            <a:ext cx="1270000" cy="562413"/>
          </a:xfrm>
          <a:prstGeom prst="rect">
            <a:avLst/>
          </a:prstGeom>
        </p:spPr>
        <p:txBody>
          <a:bodyPr lIns="0" tIns="8334" rIns="0" bIns="0">
            <a:spAutoFit/>
          </a:bodyPr>
          <a:lstStyle/>
          <a:p>
            <a:pPr marL="121673" indent="-113756" eaLnBrk="0" hangingPunct="0">
              <a:spcBef>
                <a:spcPts val="1040"/>
              </a:spcBef>
              <a:buFontTx/>
              <a:buChar char="•"/>
              <a:tabLst>
                <a:tab pos="122089" algn="l"/>
              </a:tabLst>
              <a:defRPr/>
            </a:pPr>
            <a:r>
              <a:rPr spc="-3" dirty="0" err="1" smtClean="0">
                <a:latin typeface="Times New Roman" pitchFamily="18" charset="0"/>
                <a:cs typeface="Times New Roman" pitchFamily="18" charset="0"/>
              </a:rPr>
              <a:t>Начало</a:t>
            </a:r>
            <a:r>
              <a:rPr spc="-2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7" dirty="0">
                <a:latin typeface="Times New Roman" pitchFamily="18" charset="0"/>
                <a:cs typeface="Times New Roman" pitchFamily="18" charset="0"/>
              </a:rPr>
              <a:t>игры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object 30"/>
          <p:cNvSpPr txBox="1">
            <a:spLocks noGrp="1"/>
          </p:cNvSpPr>
          <p:nvPr>
            <p:ph type="title"/>
          </p:nvPr>
        </p:nvSpPr>
        <p:spPr>
          <a:xfrm>
            <a:off x="5508104" y="3356992"/>
            <a:ext cx="890588" cy="285750"/>
          </a:xfrm>
        </p:spPr>
        <p:txBody>
          <a:bodyPr lIns="0" tIns="8334" rIns="0" bIns="0" rtlCol="0">
            <a:spAutoFit/>
          </a:bodyPr>
          <a:lstStyle/>
          <a:p>
            <a:pPr marL="8334">
              <a:spcBef>
                <a:spcPts val="66"/>
              </a:spcBef>
              <a:defRPr/>
            </a:pP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 минут</a:t>
            </a:r>
            <a:endParaRPr sz="1800" b="1" spc="-7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7" name="Группа 66"/>
          <p:cNvGrpSpPr/>
          <p:nvPr/>
        </p:nvGrpSpPr>
        <p:grpSpPr>
          <a:xfrm>
            <a:off x="6876256" y="1844824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68" name="Стрелка вправо 67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69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/>
            </a:p>
          </p:txBody>
        </p:sp>
      </p:grpSp>
      <p:grpSp>
        <p:nvGrpSpPr>
          <p:cNvPr id="70" name="Группа 69"/>
          <p:cNvGrpSpPr/>
          <p:nvPr/>
        </p:nvGrpSpPr>
        <p:grpSpPr>
          <a:xfrm>
            <a:off x="2339752" y="1772816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71" name="Стрелка вправо 70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72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/>
            </a:p>
          </p:txBody>
        </p:sp>
      </p:grpSp>
      <p:grpSp>
        <p:nvGrpSpPr>
          <p:cNvPr id="73" name="Группа 72"/>
          <p:cNvGrpSpPr/>
          <p:nvPr/>
        </p:nvGrpSpPr>
        <p:grpSpPr>
          <a:xfrm>
            <a:off x="4644008" y="1844824"/>
            <a:ext cx="243983" cy="284281"/>
            <a:chOff x="1578986" y="1681621"/>
            <a:chExt cx="243983" cy="284281"/>
          </a:xfrm>
          <a:solidFill>
            <a:srgbClr val="00B050"/>
          </a:solidFill>
          <a:effectLst>
            <a:outerShdw blurRad="50800" dist="50800" dir="5400000" algn="ctr" rotWithShape="0">
              <a:srgbClr val="00B050"/>
            </a:outerShdw>
          </a:effectLst>
        </p:grpSpPr>
        <p:sp>
          <p:nvSpPr>
            <p:cNvPr id="74" name="Стрелка вправо 73"/>
            <p:cNvSpPr/>
            <p:nvPr/>
          </p:nvSpPr>
          <p:spPr>
            <a:xfrm rot="11338">
              <a:off x="1578986" y="1681621"/>
              <a:ext cx="243983" cy="284281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75" name="Стрелка вправо 4"/>
            <p:cNvSpPr/>
            <p:nvPr/>
          </p:nvSpPr>
          <p:spPr>
            <a:xfrm rot="11338">
              <a:off x="1578986" y="1738356"/>
              <a:ext cx="170788" cy="170569"/>
            </a:xfrm>
            <a:prstGeom prst="rect">
              <a:avLst/>
            </a:prstGeom>
            <a:grpFill/>
            <a:ln>
              <a:solidFill>
                <a:srgbClr val="003366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200" kern="1200"/>
            </a:p>
          </p:txBody>
        </p:sp>
      </p:grpSp>
      <p:sp>
        <p:nvSpPr>
          <p:cNvPr id="76" name="Прямоугольник 75"/>
          <p:cNvSpPr/>
          <p:nvPr/>
        </p:nvSpPr>
        <p:spPr>
          <a:xfrm>
            <a:off x="3131840" y="3356992"/>
            <a:ext cx="1010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минут</a:t>
            </a:r>
            <a:endParaRPr lang="ru-RU" dirty="0"/>
          </a:p>
        </p:txBody>
      </p:sp>
      <p:sp>
        <p:nvSpPr>
          <p:cNvPr id="77" name="Прямоугольник 76"/>
          <p:cNvSpPr/>
          <p:nvPr/>
        </p:nvSpPr>
        <p:spPr>
          <a:xfrm>
            <a:off x="5868144" y="3717032"/>
            <a:ext cx="2322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Экономия: 10 минут</a:t>
            </a:r>
            <a:endParaRPr lang="ru-RU" dirty="0"/>
          </a:p>
        </p:txBody>
      </p:sp>
      <p:pic>
        <p:nvPicPr>
          <p:cNvPr id="78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509120"/>
            <a:ext cx="493763" cy="389823"/>
          </a:xfrm>
          <a:prstGeom prst="rect">
            <a:avLst/>
          </a:prstGeom>
          <a:noFill/>
        </p:spPr>
      </p:pic>
      <p:pic>
        <p:nvPicPr>
          <p:cNvPr id="79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085184"/>
            <a:ext cx="493763" cy="389823"/>
          </a:xfrm>
          <a:prstGeom prst="rect">
            <a:avLst/>
          </a:prstGeom>
          <a:noFill/>
        </p:spPr>
      </p:pic>
      <p:pic>
        <p:nvPicPr>
          <p:cNvPr id="80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517232"/>
            <a:ext cx="493763" cy="389823"/>
          </a:xfrm>
          <a:prstGeom prst="rect">
            <a:avLst/>
          </a:prstGeom>
          <a:noFill/>
        </p:spPr>
      </p:pic>
      <p:pic>
        <p:nvPicPr>
          <p:cNvPr id="82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877272"/>
            <a:ext cx="493763" cy="3898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043608" y="0"/>
            <a:ext cx="74888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План мероприятий по устранению   </a:t>
            </a:r>
          </a:p>
          <a:p>
            <a:pPr algn="just"/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  проблем</a:t>
            </a:r>
            <a:endParaRPr lang="ru-RU" sz="32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95536" y="1412776"/>
          <a:ext cx="828092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118872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pc="-5" dirty="0" smtClean="0">
                          <a:latin typeface="Arial"/>
                          <a:cs typeface="Arial"/>
                        </a:rPr>
                        <a:t>Проблема</a:t>
                      </a:r>
                      <a:endParaRPr lang="ru-RU" sz="1800" dirty="0" smtClean="0">
                        <a:latin typeface="Arial"/>
                        <a:cs typeface="Arial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pc="-5" dirty="0" smtClean="0">
                          <a:latin typeface="Arial"/>
                          <a:cs typeface="Arial"/>
                        </a:rPr>
                        <a:t>Первопричина</a:t>
                      </a:r>
                      <a:endParaRPr lang="ru-RU" sz="1800" dirty="0" smtClean="0">
                        <a:latin typeface="Arial"/>
                        <a:cs typeface="Arial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pc="-5" dirty="0" smtClean="0">
                          <a:latin typeface="Arial"/>
                          <a:cs typeface="Arial"/>
                        </a:rPr>
                        <a:t>Решение</a:t>
                      </a:r>
                      <a:endParaRPr lang="ru-RU" sz="1800" dirty="0" smtClean="0">
                        <a:latin typeface="Arial"/>
                        <a:cs typeface="Arial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pc="-5" dirty="0" smtClean="0">
                          <a:latin typeface="Arial"/>
                          <a:cs typeface="Arial"/>
                        </a:rPr>
                        <a:t>Вклад</a:t>
                      </a:r>
                      <a:r>
                        <a:rPr lang="ru-RU" sz="1800" b="1" spc="-35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lang="ru-RU" sz="1800" b="1" dirty="0" smtClean="0">
                          <a:latin typeface="Arial"/>
                          <a:cs typeface="Arial"/>
                        </a:rPr>
                        <a:t>в</a:t>
                      </a:r>
                      <a:r>
                        <a:rPr lang="ru-RU" sz="1800" b="1" spc="-10" dirty="0" smtClean="0">
                          <a:latin typeface="Arial"/>
                          <a:cs typeface="Arial"/>
                        </a:rPr>
                        <a:t> достижение</a:t>
                      </a:r>
                      <a:r>
                        <a:rPr lang="ru-RU" sz="1800" b="1" spc="50" dirty="0" smtClean="0">
                          <a:latin typeface="Arial"/>
                          <a:cs typeface="Arial"/>
                        </a:rPr>
                        <a:t> </a:t>
                      </a:r>
                      <a:r>
                        <a:rPr lang="ru-RU" sz="1800" b="1" spc="-10" dirty="0" smtClean="0">
                          <a:latin typeface="Arial"/>
                          <a:cs typeface="Arial"/>
                        </a:rPr>
                        <a:t>цели</a:t>
                      </a:r>
                      <a:endParaRPr lang="ru-RU" sz="1800" dirty="0" smtClean="0">
                        <a:latin typeface="Arial"/>
                        <a:cs typeface="Arial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Отсутствие достаточного игрового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пространства в групповом помещении.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Небольшая площадь помещения, нет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специально отведенного места для игр.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Создать специально организованные условия для игры по определенному сюжету.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Место для игр определено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тематическим макетом или контейнером. Выбор состоит только в месте, удобном для его расположения.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Отсутствие тематического систематизированного материала к играм.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групповом помещении достаточное количество материала для организации самостоятельной игры, но хранение его для оперативной игры не систематизировано.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Систематизация материала, закрепление специального места для хранения.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Игрушки и атрибуты находятся в маркированных  по тематике контейнерах в специально отведенном месте.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Отсутствие времени на выбор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игрушек и атрибутов.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Нет конкретного места в групповом помещении для игрушек и атрибутов.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Систематизация материала, разработка алгоритмов действий.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Сокращение времени на выбор атрибутов для самостоятельной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игры.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AFF7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Отсутствие алгоритмов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организации игры.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Игра возникает спонтанно.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алгоритмов  игровых действий.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Увеличения времени самостоятельной игры, игра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становится качественной.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79512" y="1052737"/>
          <a:ext cx="8676258" cy="3168351"/>
        </p:xfrm>
        <a:graphic>
          <a:graphicData uri="http://schemas.openxmlformats.org/drawingml/2006/table">
            <a:tbl>
              <a:tblPr/>
              <a:tblGrid>
                <a:gridCol w="2021793"/>
                <a:gridCol w="1735252"/>
                <a:gridCol w="1975369"/>
                <a:gridCol w="2943844"/>
              </a:tblGrid>
              <a:tr h="1035118">
                <a:tc>
                  <a:txBody>
                    <a:bodyPr/>
                    <a:lstStyle/>
                    <a:p>
                      <a:pPr marL="187325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Наименование цели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21788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4825" marR="0" lvl="0" indent="153988" algn="l" defTabSz="457200" rtl="0" eaLnBrk="1" fontAlgn="base" latinLnBrk="0" hangingPunct="1">
                        <a:lnSpc>
                          <a:spcPts val="2138"/>
                        </a:lnSpc>
                        <a:spcBef>
                          <a:spcPts val="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Текущий  показатель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29289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66750" marR="0" lvl="0" indent="146050" algn="l" defTabSz="457200" rtl="0" eaLnBrk="1" fontAlgn="base" latinLnBrk="0" hangingPunct="1">
                        <a:lnSpc>
                          <a:spcPts val="2138"/>
                        </a:lnSpc>
                        <a:spcBef>
                          <a:spcPts val="4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Целевой  показатель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29289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Полученный результат, эффект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21788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213323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Поиск  и оформление места для  самостоятельной  игры.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Подбор игрушек и  атрибутов для  самостоятельной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игры.</a:t>
                      </a:r>
                    </a:p>
                  </a:txBody>
                  <a:tcPr marL="0" marR="0" marT="1072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мин.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Microsoft Sans Serif" pitchFamily="34" charset="0"/>
                        <a:buAutoNum type="arabicPeriod"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ct val="0"/>
                        </a:spcAft>
                        <a:buClrTx/>
                        <a:buSzTx/>
                        <a:buFont typeface="Microsoft Sans Serif" pitchFamily="34" charset="0"/>
                        <a:buAutoNum type="arabicPeriod"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 мин.</a:t>
                      </a:r>
                    </a:p>
                  </a:txBody>
                  <a:tcPr marL="0" marR="0" marT="1072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 мин.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Microsoft Sans Serif" pitchFamily="34" charset="0"/>
                        <a:buAutoNum type="arabicPeriod"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ct val="0"/>
                        </a:spcAft>
                        <a:buClrTx/>
                        <a:buSzTx/>
                        <a:buFont typeface="Microsoft Sans Serif" pitchFamily="34" charset="0"/>
                        <a:buAutoNum type="arabicPeriod"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 мин.</a:t>
                      </a:r>
                    </a:p>
                  </a:txBody>
                  <a:tcPr marL="0" marR="0" marT="1072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F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Тематический макет или контейнер позволяет  организовать место для игры.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Макет или контейнер содержит  комплект необходимых игрушек и  материалов.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Разработаны алгоритмы  организации игры.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1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Контейнеры систематизированы по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ts val="21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тематикам и промаркированы.</a:t>
                      </a:r>
                    </a:p>
                  </a:txBody>
                  <a:tcPr marL="0" marR="0" marT="1072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FF7FF"/>
                    </a:solidFill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835696" y="332656"/>
            <a:ext cx="48478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2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xmlns="" val="499113362"/>
              </p:ext>
            </p:extLst>
          </p:nvPr>
        </p:nvGraphicFramePr>
        <p:xfrm>
          <a:off x="1547664" y="4293096"/>
          <a:ext cx="5832648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object 8"/>
          <p:cNvSpPr txBox="1">
            <a:spLocks noChangeArrowheads="1"/>
          </p:cNvSpPr>
          <p:nvPr/>
        </p:nvSpPr>
        <p:spPr bwMode="auto">
          <a:xfrm>
            <a:off x="755576" y="908720"/>
            <a:ext cx="7764462" cy="46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8334" rIns="0" bIns="0">
            <a:spAutoFit/>
          </a:bodyPr>
          <a:lstStyle>
            <a:lvl1pPr marL="7938" eaLnBrk="0" hangingPunct="0"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65100" algn="l"/>
              </a:tabLs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ts val="63"/>
              </a:spcBef>
              <a:buClr>
                <a:srgbClr val="00AF50"/>
              </a:buClr>
              <a:buSzPct val="96000"/>
            </a:pPr>
            <a:endParaRPr lang="ru-RU" sz="1600" dirty="0">
              <a:latin typeface="Microsoft Sans Serif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  <a:spcBef>
                <a:spcPts val="63"/>
              </a:spcBef>
              <a:buClr>
                <a:srgbClr val="00AF50"/>
              </a:buClr>
              <a:buSzPct val="96000"/>
              <a:buFont typeface="Wingdings" pitchFamily="2" charset="2"/>
              <a:buChar char=""/>
            </a:pPr>
            <a:endParaRPr lang="ru-RU" sz="1600" dirty="0">
              <a:latin typeface="Microsoft Sans Serif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  <a:spcBef>
                <a:spcPts val="63"/>
              </a:spcBef>
              <a:buClr>
                <a:srgbClr val="00AF50"/>
              </a:buClr>
              <a:buSzPct val="96000"/>
              <a:buFont typeface="Wingdings" pitchFamily="2" charset="2"/>
              <a:buChar char="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Сокращение времени педагога на организацию самостоятельной игры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воспитанников.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950"/>
              </a:spcBef>
              <a:buClr>
                <a:srgbClr val="00AF50"/>
              </a:buClr>
              <a:buSzPct val="96000"/>
              <a:buFont typeface="Wingdings" pitchFamily="2" charset="2"/>
              <a:buChar char="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Увеличение времени самостоятельной деятельности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детей.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950"/>
              </a:spcBef>
              <a:buClr>
                <a:srgbClr val="00AF50"/>
              </a:buClr>
              <a:buSzPct val="96000"/>
              <a:buFont typeface="Wingdings" pitchFamily="2" charset="2"/>
              <a:buChar char="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Повышение эффективности игровой мотивации, самостоятельности и</a:t>
            </a:r>
          </a:p>
          <a:p>
            <a:pPr>
              <a:spcBef>
                <a:spcPts val="950"/>
              </a:spcBef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инициативы дошкольников.</a:t>
            </a:r>
          </a:p>
          <a:p>
            <a:pPr>
              <a:spcBef>
                <a:spcPts val="950"/>
              </a:spcBef>
              <a:buClr>
                <a:srgbClr val="00AF50"/>
              </a:buClr>
              <a:buSzPct val="96000"/>
              <a:buFont typeface="Wingdings" pitchFamily="2" charset="2"/>
              <a:buChar char="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Повышение качества самостоятельной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07704" y="404664"/>
            <a:ext cx="48478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Достигнутые результаты</a:t>
            </a:r>
            <a:endParaRPr lang="ru-RU" sz="32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416824" cy="1077218"/>
          </a:xfrm>
        </p:spPr>
        <p:txBody>
          <a:bodyPr/>
          <a:lstStyle/>
          <a:p>
            <a:r>
              <a:rPr lang="ru-RU" b="1" dirty="0" smtClean="0">
                <a:solidFill>
                  <a:srgbClr val="003366"/>
                </a:solidFill>
              </a:rPr>
              <a:t>                  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Визуализация</a:t>
            </a:r>
            <a:b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  (фотографии «Было» -«Стало»)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4578" name="Picture 2" descr="C:\Users\User\Desktop\O5DvsE0M3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132856"/>
            <a:ext cx="2319722" cy="2900941"/>
          </a:xfrm>
          <a:prstGeom prst="rect">
            <a:avLst/>
          </a:prstGeom>
          <a:noFill/>
        </p:spPr>
      </p:pic>
      <p:pic>
        <p:nvPicPr>
          <p:cNvPr id="24579" name="Picture 3" descr="C:\Users\User\Desktop\wFk_jxF-IuA.jpg"/>
          <p:cNvPicPr>
            <a:picLocks noChangeAspect="1" noChangeArrowheads="1"/>
          </p:cNvPicPr>
          <p:nvPr/>
        </p:nvPicPr>
        <p:blipFill>
          <a:blip r:embed="rId3" cstate="print"/>
          <a:srcRect t="18500" b="3801"/>
          <a:stretch>
            <a:fillRect/>
          </a:stretch>
        </p:blipFill>
        <p:spPr bwMode="auto">
          <a:xfrm>
            <a:off x="6732240" y="2420888"/>
            <a:ext cx="2211710" cy="2440498"/>
          </a:xfrm>
          <a:prstGeom prst="rect">
            <a:avLst/>
          </a:prstGeom>
          <a:noFill/>
        </p:spPr>
      </p:pic>
      <p:pic>
        <p:nvPicPr>
          <p:cNvPr id="2" name="Picture 2" descr="C:\Users\User\Desktop\QvICiB9jQCw.jpg"/>
          <p:cNvPicPr>
            <a:picLocks noChangeAspect="1" noChangeArrowheads="1"/>
          </p:cNvPicPr>
          <p:nvPr/>
        </p:nvPicPr>
        <p:blipFill>
          <a:blip r:embed="rId4" cstate="print"/>
          <a:srcRect t="9646"/>
          <a:stretch>
            <a:fillRect/>
          </a:stretch>
        </p:blipFill>
        <p:spPr bwMode="auto">
          <a:xfrm>
            <a:off x="4211960" y="2060848"/>
            <a:ext cx="2476298" cy="29832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4562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416824" cy="1077218"/>
          </a:xfrm>
        </p:spPr>
        <p:txBody>
          <a:bodyPr/>
          <a:lstStyle/>
          <a:p>
            <a:r>
              <a:rPr lang="ru-RU" b="1" dirty="0" smtClean="0">
                <a:solidFill>
                  <a:srgbClr val="003366"/>
                </a:solidFill>
              </a:rPr>
              <a:t>                 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Визуализация</a:t>
            </a:r>
            <a:b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(фотографии «Было» -«Стало»)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5602" name="Picture 2" descr="C:\Users\User\Desktop\uh37TOfWVY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60848"/>
            <a:ext cx="1923678" cy="2564904"/>
          </a:xfrm>
          <a:prstGeom prst="rect">
            <a:avLst/>
          </a:prstGeom>
          <a:noFill/>
        </p:spPr>
      </p:pic>
      <p:pic>
        <p:nvPicPr>
          <p:cNvPr id="25605" name="Picture 5" descr="C:\Users\User\Desktop\y7pA4UzVnEo.jpg"/>
          <p:cNvPicPr>
            <a:picLocks noChangeAspect="1" noChangeArrowheads="1"/>
          </p:cNvPicPr>
          <p:nvPr/>
        </p:nvPicPr>
        <p:blipFill>
          <a:blip r:embed="rId3" cstate="print"/>
          <a:srcRect l="19259" r="25065"/>
          <a:stretch>
            <a:fillRect/>
          </a:stretch>
        </p:blipFill>
        <p:spPr bwMode="auto">
          <a:xfrm>
            <a:off x="107504" y="1988840"/>
            <a:ext cx="1944216" cy="2619030"/>
          </a:xfrm>
          <a:prstGeom prst="rect">
            <a:avLst/>
          </a:prstGeom>
          <a:noFill/>
        </p:spPr>
      </p:pic>
      <p:pic>
        <p:nvPicPr>
          <p:cNvPr id="25603" name="Picture 3" descr="C:\Users\User\Desktop\DVMSv_6LJhM.jpg"/>
          <p:cNvPicPr>
            <a:picLocks noChangeAspect="1" noChangeArrowheads="1"/>
          </p:cNvPicPr>
          <p:nvPr/>
        </p:nvPicPr>
        <p:blipFill>
          <a:blip r:embed="rId4" cstate="print"/>
          <a:srcRect l="12280" t="3801" r="11580" b="24380"/>
          <a:stretch>
            <a:fillRect/>
          </a:stretch>
        </p:blipFill>
        <p:spPr bwMode="auto">
          <a:xfrm>
            <a:off x="6012160" y="1700808"/>
            <a:ext cx="2061174" cy="2592288"/>
          </a:xfrm>
          <a:prstGeom prst="rect">
            <a:avLst/>
          </a:prstGeom>
          <a:noFill/>
        </p:spPr>
      </p:pic>
      <p:pic>
        <p:nvPicPr>
          <p:cNvPr id="25604" name="Picture 4" descr="C:\Users\User\Desktop\45gNxzh3dVc.jpg"/>
          <p:cNvPicPr>
            <a:picLocks noChangeAspect="1" noChangeArrowheads="1"/>
          </p:cNvPicPr>
          <p:nvPr/>
        </p:nvPicPr>
        <p:blipFill>
          <a:blip r:embed="rId5" cstate="print"/>
          <a:srcRect l="10646" t="5657" r="6313" b="6511"/>
          <a:stretch>
            <a:fillRect/>
          </a:stretch>
        </p:blipFill>
        <p:spPr bwMode="auto">
          <a:xfrm rot="5400000">
            <a:off x="5896947" y="3904253"/>
            <a:ext cx="2246650" cy="3168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4562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416824" cy="1077218"/>
          </a:xfrm>
        </p:spPr>
        <p:txBody>
          <a:bodyPr/>
          <a:lstStyle/>
          <a:p>
            <a:r>
              <a:rPr lang="ru-RU" b="1" dirty="0" smtClean="0">
                <a:solidFill>
                  <a:srgbClr val="003366"/>
                </a:solidFill>
              </a:rPr>
              <a:t>                 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Визуализация</a:t>
            </a:r>
            <a:b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    (фотографии «Было» -«Стало»)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" name="Picture 2" descr="C:\Users\User\Desktop\0l1O9osO2j4.jpg"/>
          <p:cNvPicPr>
            <a:picLocks noChangeAspect="1" noChangeArrowheads="1"/>
          </p:cNvPicPr>
          <p:nvPr/>
        </p:nvPicPr>
        <p:blipFill>
          <a:blip r:embed="rId2" cstate="print"/>
          <a:srcRect l="3801" t="24800" r="2401" b="5901"/>
          <a:stretch>
            <a:fillRect/>
          </a:stretch>
        </p:blipFill>
        <p:spPr bwMode="auto">
          <a:xfrm>
            <a:off x="5652120" y="4293096"/>
            <a:ext cx="2376264" cy="2340798"/>
          </a:xfrm>
          <a:prstGeom prst="rect">
            <a:avLst/>
          </a:prstGeom>
          <a:noFill/>
        </p:spPr>
      </p:pic>
      <p:pic>
        <p:nvPicPr>
          <p:cNvPr id="26627" name="Picture 3" descr="C:\Users\User\Desktop\EIv30-pZnLs.jpg"/>
          <p:cNvPicPr>
            <a:picLocks noChangeAspect="1" noChangeArrowheads="1"/>
          </p:cNvPicPr>
          <p:nvPr/>
        </p:nvPicPr>
        <p:blipFill>
          <a:blip r:embed="rId3" cstate="print"/>
          <a:srcRect t="26900" r="3801" b="4851"/>
          <a:stretch>
            <a:fillRect/>
          </a:stretch>
        </p:blipFill>
        <p:spPr bwMode="auto">
          <a:xfrm>
            <a:off x="827584" y="4221088"/>
            <a:ext cx="2448272" cy="2315916"/>
          </a:xfrm>
          <a:prstGeom prst="rect">
            <a:avLst/>
          </a:prstGeom>
          <a:noFill/>
        </p:spPr>
      </p:pic>
      <p:pic>
        <p:nvPicPr>
          <p:cNvPr id="26628" name="Picture 4" descr="C:\Users\User\Desktop\OQkcSW-dNKM.jpg"/>
          <p:cNvPicPr>
            <a:picLocks noChangeAspect="1" noChangeArrowheads="1"/>
          </p:cNvPicPr>
          <p:nvPr/>
        </p:nvPicPr>
        <p:blipFill>
          <a:blip r:embed="rId4" cstate="print"/>
          <a:srcRect t="10101" b="5901"/>
          <a:stretch>
            <a:fillRect/>
          </a:stretch>
        </p:blipFill>
        <p:spPr bwMode="auto">
          <a:xfrm>
            <a:off x="5724128" y="1556792"/>
            <a:ext cx="2304256" cy="2448272"/>
          </a:xfrm>
          <a:prstGeom prst="rect">
            <a:avLst/>
          </a:prstGeom>
          <a:noFill/>
        </p:spPr>
      </p:pic>
      <p:pic>
        <p:nvPicPr>
          <p:cNvPr id="26629" name="Picture 5" descr="C:\Users\User\Desktop\Go2SvqFTp8s.jpg"/>
          <p:cNvPicPr>
            <a:picLocks noChangeAspect="1" noChangeArrowheads="1"/>
          </p:cNvPicPr>
          <p:nvPr/>
        </p:nvPicPr>
        <p:blipFill>
          <a:blip r:embed="rId5" cstate="print"/>
          <a:srcRect t="12201" b="5901"/>
          <a:stretch>
            <a:fillRect/>
          </a:stretch>
        </p:blipFill>
        <p:spPr bwMode="auto">
          <a:xfrm>
            <a:off x="899592" y="1628800"/>
            <a:ext cx="2326176" cy="23042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4562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907704" y="188640"/>
            <a:ext cx="4991457" cy="1077218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    Результаты </a:t>
            </a:r>
            <a:r>
              <a:rPr lang="ru-RU" sz="3200" b="1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User\Desktop\0l1O9osO2j4.jpg"/>
          <p:cNvPicPr>
            <a:picLocks noChangeAspect="1" noChangeArrowheads="1"/>
          </p:cNvPicPr>
          <p:nvPr/>
        </p:nvPicPr>
        <p:blipFill>
          <a:blip r:embed="rId2" cstate="print"/>
          <a:srcRect l="3801" t="24800" r="2401" b="5901"/>
          <a:stretch>
            <a:fillRect/>
          </a:stretch>
        </p:blipFill>
        <p:spPr bwMode="auto">
          <a:xfrm>
            <a:off x="611560" y="1556792"/>
            <a:ext cx="2376264" cy="2340798"/>
          </a:xfrm>
          <a:prstGeom prst="rect">
            <a:avLst/>
          </a:prstGeom>
          <a:noFill/>
        </p:spPr>
      </p:pic>
      <p:pic>
        <p:nvPicPr>
          <p:cNvPr id="7" name="Picture 3" descr="C:\Users\User\Desktop\DVMSv_6LJhM.jpg"/>
          <p:cNvPicPr>
            <a:picLocks noChangeAspect="1" noChangeArrowheads="1"/>
          </p:cNvPicPr>
          <p:nvPr/>
        </p:nvPicPr>
        <p:blipFill>
          <a:blip r:embed="rId3" cstate="print"/>
          <a:srcRect l="12280" t="3801" r="11580" b="24380"/>
          <a:stretch>
            <a:fillRect/>
          </a:stretch>
        </p:blipFill>
        <p:spPr bwMode="auto">
          <a:xfrm>
            <a:off x="3635896" y="1484784"/>
            <a:ext cx="2102986" cy="2520280"/>
          </a:xfrm>
          <a:prstGeom prst="rect">
            <a:avLst/>
          </a:prstGeom>
          <a:noFill/>
        </p:spPr>
      </p:pic>
      <p:pic>
        <p:nvPicPr>
          <p:cNvPr id="8" name="Picture 4" descr="C:\Users\User\Desktop\45gNxzh3dVc.jpg"/>
          <p:cNvPicPr>
            <a:picLocks noChangeAspect="1" noChangeArrowheads="1"/>
          </p:cNvPicPr>
          <p:nvPr/>
        </p:nvPicPr>
        <p:blipFill>
          <a:blip r:embed="rId4" cstate="print"/>
          <a:srcRect l="10646" t="5657" r="6313" b="6511"/>
          <a:stretch>
            <a:fillRect/>
          </a:stretch>
        </p:blipFill>
        <p:spPr bwMode="auto">
          <a:xfrm rot="5400000">
            <a:off x="3520683" y="3904253"/>
            <a:ext cx="2246650" cy="3168352"/>
          </a:xfrm>
          <a:prstGeom prst="rect">
            <a:avLst/>
          </a:prstGeom>
          <a:noFill/>
        </p:spPr>
      </p:pic>
      <p:pic>
        <p:nvPicPr>
          <p:cNvPr id="9" name="Picture 2" descr="C:\Users\User\Desktop\QvICiB9jQCw.jpg"/>
          <p:cNvPicPr>
            <a:picLocks noChangeAspect="1" noChangeArrowheads="1"/>
          </p:cNvPicPr>
          <p:nvPr/>
        </p:nvPicPr>
        <p:blipFill>
          <a:blip r:embed="rId5" cstate="print"/>
          <a:srcRect t="9646"/>
          <a:stretch>
            <a:fillRect/>
          </a:stretch>
        </p:blipFill>
        <p:spPr bwMode="auto">
          <a:xfrm>
            <a:off x="6588224" y="1412776"/>
            <a:ext cx="2044250" cy="2462760"/>
          </a:xfrm>
          <a:prstGeom prst="rect">
            <a:avLst/>
          </a:prstGeom>
          <a:noFill/>
        </p:spPr>
      </p:pic>
      <p:pic>
        <p:nvPicPr>
          <p:cNvPr id="10" name="Picture 3" descr="C:\Users\User\Desktop\wFk_jxF-IuA.jpg"/>
          <p:cNvPicPr>
            <a:picLocks noChangeAspect="1" noChangeArrowheads="1"/>
          </p:cNvPicPr>
          <p:nvPr/>
        </p:nvPicPr>
        <p:blipFill>
          <a:blip r:embed="rId6" cstate="print"/>
          <a:srcRect t="18500" b="3801"/>
          <a:stretch>
            <a:fillRect/>
          </a:stretch>
        </p:blipFill>
        <p:spPr bwMode="auto">
          <a:xfrm>
            <a:off x="6588224" y="4149080"/>
            <a:ext cx="2211710" cy="2440498"/>
          </a:xfrm>
          <a:prstGeom prst="rect">
            <a:avLst/>
          </a:prstGeom>
          <a:noFill/>
        </p:spPr>
      </p:pic>
      <p:pic>
        <p:nvPicPr>
          <p:cNvPr id="11" name="Picture 4" descr="C:\Users\User\Desktop\OQkcSW-dNKM.jpg"/>
          <p:cNvPicPr>
            <a:picLocks noChangeAspect="1" noChangeArrowheads="1"/>
          </p:cNvPicPr>
          <p:nvPr/>
        </p:nvPicPr>
        <p:blipFill>
          <a:blip r:embed="rId7" cstate="print"/>
          <a:srcRect t="10101" b="5901"/>
          <a:stretch>
            <a:fillRect/>
          </a:stretch>
        </p:blipFill>
        <p:spPr bwMode="auto">
          <a:xfrm>
            <a:off x="539552" y="4149080"/>
            <a:ext cx="2304256" cy="2448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4562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416823" cy="1569660"/>
          </a:xfrm>
        </p:spPr>
        <p:txBody>
          <a:bodyPr/>
          <a:lstStyle/>
          <a:p>
            <a:r>
              <a:rPr lang="ru-RU" dirty="0" smtClean="0">
                <a:solidFill>
                  <a:srgbClr val="003366"/>
                </a:solidFill>
              </a:rPr>
              <a:t>        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Результаты </a:t>
            </a:r>
            <a:r>
              <a:rPr lang="ru-RU" sz="3200" b="1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проекта.</a:t>
            </a:r>
            <a:br>
              <a:rPr lang="ru-RU" sz="3200" b="1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Разработанные </a:t>
            </a: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стандарты (СОК)</a:t>
            </a:r>
            <a:b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по внедренным улучшениям</a:t>
            </a:r>
            <a:endParaRPr lang="ru-RU" sz="32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67744" y="4149080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времени самостоятельной деятельности детей в игровых центрах РППС.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2276872"/>
            <a:ext cx="44999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в самостоятельную игровую деятельность большего количества детей.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67744" y="321297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Повышение игровой мотивации и самостоятельности детей дошкольного возраста.</a:t>
            </a:r>
          </a:p>
          <a:p>
            <a:pPr lvl="0">
              <a:defRPr/>
            </a:pPr>
            <a:endParaRPr lang="ru-RU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348880"/>
            <a:ext cx="493763" cy="389823"/>
          </a:xfrm>
          <a:prstGeom prst="rect">
            <a:avLst/>
          </a:prstGeom>
          <a:noFill/>
        </p:spPr>
      </p:pic>
      <p:pic>
        <p:nvPicPr>
          <p:cNvPr id="9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356992"/>
            <a:ext cx="493763" cy="389823"/>
          </a:xfrm>
          <a:prstGeom prst="rect">
            <a:avLst/>
          </a:prstGeom>
          <a:noFill/>
        </p:spPr>
      </p:pic>
      <p:pic>
        <p:nvPicPr>
          <p:cNvPr id="10" name="Picture 2" descr="C:\Users\User\Desktop\1661880595_14-papik-pro-p-smailik-zelenaya-galochka-png-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221088"/>
            <a:ext cx="493763" cy="3898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6080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44824"/>
            <a:ext cx="6192688" cy="2585323"/>
          </a:xfrm>
        </p:spPr>
        <p:txBody>
          <a:bodyPr/>
          <a:lstStyle/>
          <a:p>
            <a:r>
              <a:rPr lang="ru-RU" sz="5400" b="1" dirty="0" smtClean="0">
                <a:solidFill>
                  <a:srgbClr val="09E8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   </a:t>
            </a:r>
            <a:r>
              <a:rPr lang="ru-RU" sz="5400" b="1" dirty="0" smtClean="0">
                <a:solidFill>
                  <a:srgbClr val="0091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</a:t>
            </a:r>
            <a:r>
              <a:rPr lang="ru-RU" sz="5400" b="1" dirty="0">
                <a:solidFill>
                  <a:srgbClr val="0091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dirty="0">
                <a:solidFill>
                  <a:srgbClr val="0091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solidFill>
                  <a:srgbClr val="0091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ЗА ВНИМАНИЕ!</a:t>
            </a:r>
            <a:endParaRPr lang="ru-RU" sz="5400" b="1" dirty="0">
              <a:solidFill>
                <a:srgbClr val="0091F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070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12730</TotalTime>
  <Words>612</Words>
  <Application>Microsoft Office PowerPoint</Application>
  <PresentationFormat>Экран (4:3)</PresentationFormat>
  <Paragraphs>136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Аспект</vt:lpstr>
      <vt:lpstr>PDF</vt:lpstr>
      <vt:lpstr>Оптимизация процесса подготовки воспитанников ДОО к самостоятельной игре.</vt:lpstr>
      <vt:lpstr>Слайд 2</vt:lpstr>
      <vt:lpstr>Команда проекта</vt:lpstr>
      <vt:lpstr>9 минут</vt:lpstr>
      <vt:lpstr>Слайд 5</vt:lpstr>
      <vt:lpstr>3 минут</vt:lpstr>
      <vt:lpstr>Слайд 7</vt:lpstr>
      <vt:lpstr>Слайд 8</vt:lpstr>
      <vt:lpstr>Слайд 9</vt:lpstr>
      <vt:lpstr>                  Визуализация        (фотографии «Было» -«Стало») </vt:lpstr>
      <vt:lpstr>                 Визуализация      (фотографии «Было» -«Стало») </vt:lpstr>
      <vt:lpstr>                 Визуализация          (фотографии «Было» -«Стало») </vt:lpstr>
      <vt:lpstr>     Результаты проекта.  </vt:lpstr>
      <vt:lpstr>        Результаты проекта. Разработанные стандарты (СОК)  по внедренным улучшениям</vt:lpstr>
      <vt:lpstr>      СПАСИБО  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Арам Аракелян</dc:creator>
  <cp:lastModifiedBy>User</cp:lastModifiedBy>
  <cp:revision>799</cp:revision>
  <cp:lastPrinted>2019-02-18T01:46:55Z</cp:lastPrinted>
  <dcterms:created xsi:type="dcterms:W3CDTF">2007-01-29T08:57:19Z</dcterms:created>
  <dcterms:modified xsi:type="dcterms:W3CDTF">2024-03-30T13:06:38Z</dcterms:modified>
</cp:coreProperties>
</file>