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4"/>
  </p:notesMasterIdLst>
  <p:sldIdLst>
    <p:sldId id="256" r:id="rId2"/>
    <p:sldId id="258" r:id="rId3"/>
    <p:sldId id="259" r:id="rId4"/>
    <p:sldId id="260" r:id="rId5"/>
    <p:sldId id="261" r:id="rId6"/>
    <p:sldId id="262" r:id="rId7"/>
    <p:sldId id="263" r:id="rId8"/>
    <p:sldId id="264" r:id="rId9"/>
    <p:sldId id="265" r:id="rId10"/>
    <p:sldId id="268" r:id="rId11"/>
    <p:sldId id="266" r:id="rId12"/>
    <p:sldId id="267" r:id="rId13"/>
  </p:sldIdLst>
  <p:sldSz cx="6858000" cy="9144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BE007"/>
    <a:srgbClr val="CC9900"/>
    <a:srgbClr val="C9C96F"/>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3" d="100"/>
          <a:sy n="53" d="100"/>
        </p:scale>
        <p:origin x="-2028" y="-792"/>
      </p:cViewPr>
      <p:guideLst>
        <p:guide orient="horz" pos="2880"/>
        <p:guide pos="216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9007F9-FDE4-4236-BB9F-51502CF8486F}" type="datetimeFigureOut">
              <a:rPr lang="ru-RU" smtClean="0"/>
              <a:pPr/>
              <a:t>13.11.2021</a:t>
            </a:fld>
            <a:endParaRPr lang="ru-RU"/>
          </a:p>
        </p:txBody>
      </p:sp>
      <p:sp>
        <p:nvSpPr>
          <p:cNvPr id="4" name="Образ слайда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2ED9F98-19FE-4068-B156-425B2F5148D7}" type="slidenum">
              <a:rPr lang="ru-RU" smtClean="0"/>
              <a:pPr/>
              <a:t>‹#›</a:t>
            </a:fld>
            <a:endParaRPr lang="ru-RU"/>
          </a:p>
        </p:txBody>
      </p:sp>
    </p:spTree>
    <p:extLst>
      <p:ext uri="{BB962C8B-B14F-4D97-AF65-F5344CB8AC3E}">
        <p14:creationId xmlns:p14="http://schemas.microsoft.com/office/powerpoint/2010/main" val="260522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143125" y="685800"/>
            <a:ext cx="2571750" cy="3429000"/>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32ED9F98-19FE-4068-B156-425B2F5148D7}" type="slidenum">
              <a:rPr lang="ru-RU" smtClean="0"/>
              <a:pPr/>
              <a:t>8</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400050" y="1828800"/>
            <a:ext cx="5888736" cy="24384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400050" y="4304715"/>
            <a:ext cx="5891022" cy="23368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5B106E36-FD25-4E2D-B0AA-010F637433A0}" type="datetimeFigureOut">
              <a:rPr lang="ru-RU" smtClean="0"/>
              <a:pPr/>
              <a:t>13.11.2021</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5B106E36-FD25-4E2D-B0AA-010F637433A0}" type="datetimeFigureOut">
              <a:rPr lang="ru-RU" smtClean="0"/>
              <a:pPr/>
              <a:t>13.11.2021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97764" y="1755648"/>
            <a:ext cx="5829300" cy="1816608"/>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397764" y="3606219"/>
            <a:ext cx="5829300" cy="2012949"/>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5B106E36-FD25-4E2D-B0AA-010F637433A0}" type="datetimeFigureOut">
              <a:rPr lang="ru-RU" smtClean="0"/>
              <a:pPr/>
              <a:t>13.11.2021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342900" y="938784"/>
            <a:ext cx="6172200" cy="1524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342900" y="2560113"/>
            <a:ext cx="3028950" cy="591312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3486150" y="2560113"/>
            <a:ext cx="3028950" cy="591312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5B106E36-FD25-4E2D-B0AA-010F637433A0}" type="datetimeFigureOut">
              <a:rPr lang="ru-RU" smtClean="0"/>
              <a:pPr/>
              <a:t>13.11.2021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342900" y="938784"/>
            <a:ext cx="6172200" cy="1524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342900" y="2473664"/>
            <a:ext cx="3030141" cy="879136"/>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3483769" y="2479677"/>
            <a:ext cx="3031331" cy="873124"/>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342900" y="3352800"/>
            <a:ext cx="3030141" cy="5127627"/>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3483769" y="3352800"/>
            <a:ext cx="3031331" cy="5127627"/>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5B106E36-FD25-4E2D-B0AA-010F637433A0}" type="datetimeFigureOut">
              <a:rPr lang="ru-RU" smtClean="0"/>
              <a:pPr/>
              <a:t>13.11.2021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342900" y="938784"/>
            <a:ext cx="6229350" cy="1524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5B106E36-FD25-4E2D-B0AA-010F637433A0}" type="datetimeFigureOut">
              <a:rPr lang="ru-RU" smtClean="0"/>
              <a:pPr/>
              <a:t>13.11.2021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106E36-FD25-4E2D-B0AA-010F637433A0}" type="datetimeFigureOut">
              <a:rPr lang="ru-RU" smtClean="0"/>
              <a:pPr/>
              <a:t>13.11.2021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14350" y="685803"/>
            <a:ext cx="2057400" cy="154940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514350" y="2235200"/>
            <a:ext cx="2057400" cy="6096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2681287" y="2235200"/>
            <a:ext cx="3833813" cy="6096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5B106E36-FD25-4E2D-B0AA-010F637433A0}" type="datetimeFigureOut">
              <a:rPr lang="ru-RU" smtClean="0"/>
              <a:pPr/>
              <a:t>13.11.2021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2374315" y="1477436"/>
            <a:ext cx="3943350" cy="54864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6003101" y="7146359"/>
            <a:ext cx="116586" cy="207264"/>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457200" y="1569329"/>
            <a:ext cx="1659636" cy="211016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457200" y="3771713"/>
            <a:ext cx="1657350" cy="290576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5B106E36-FD25-4E2D-B0AA-010F637433A0}" type="datetimeFigureOut">
              <a:rPr lang="ru-RU" smtClean="0"/>
              <a:pPr/>
              <a:t>13.11.2021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6057900" y="8475134"/>
            <a:ext cx="457200" cy="486833"/>
          </a:xfrm>
        </p:spPr>
        <p:txBody>
          <a:bodyPr/>
          <a:lstStyle/>
          <a:p>
            <a:fld id="{725C68B6-61C2-468F-89AB-4B9F7531AA68}" type="slidenum">
              <a:rPr lang="ru-RU" smtClean="0"/>
              <a:pPr/>
              <a:t>‹#›</a:t>
            </a:fld>
            <a:endParaRPr lang="ru-RU"/>
          </a:p>
        </p:txBody>
      </p:sp>
      <p:sp>
        <p:nvSpPr>
          <p:cNvPr id="3" name="Picture Placeholder 2"/>
          <p:cNvSpPr>
            <a:spLocks noGrp="1"/>
          </p:cNvSpPr>
          <p:nvPr>
            <p:ph type="pic" idx="1"/>
          </p:nvPr>
        </p:nvSpPr>
        <p:spPr>
          <a:xfrm rot="420000">
            <a:off x="2614345" y="1599356"/>
            <a:ext cx="3463290" cy="524256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7144" y="7755467"/>
            <a:ext cx="6872288" cy="1388533"/>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3286125" y="8293101"/>
            <a:ext cx="3571875" cy="850900"/>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5B106E36-FD25-4E2D-B0AA-010F637433A0}" type="datetimeFigureOut">
              <a:rPr lang="ru-RU" smtClean="0"/>
              <a:pPr/>
              <a:t>13.11.2021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1219202"/>
            <a:ext cx="1543050" cy="6949017"/>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342900" y="1219202"/>
            <a:ext cx="4514850" cy="6949017"/>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5B106E36-FD25-4E2D-B0AA-010F637433A0}" type="datetimeFigureOut">
              <a:rPr lang="ru-RU" smtClean="0"/>
              <a:pPr/>
              <a:t>13.11.2021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7144" y="-9525"/>
            <a:ext cx="6872288" cy="1388533"/>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3286125" y="-9525"/>
            <a:ext cx="3571875" cy="850900"/>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342900" y="938784"/>
            <a:ext cx="6172200" cy="1524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342900" y="2580640"/>
            <a:ext cx="6172200" cy="585216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342900" y="8475134"/>
            <a:ext cx="1600200" cy="486833"/>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B106E36-FD25-4E2D-B0AA-010F637433A0}" type="datetimeFigureOut">
              <a:rPr lang="ru-RU" smtClean="0"/>
              <a:pPr/>
              <a:t>13.11.2021</a:t>
            </a:fld>
            <a:endParaRPr lang="ru-RU"/>
          </a:p>
        </p:txBody>
      </p:sp>
      <p:sp>
        <p:nvSpPr>
          <p:cNvPr id="22" name="Footer Placeholder 21"/>
          <p:cNvSpPr>
            <a:spLocks noGrp="1"/>
          </p:cNvSpPr>
          <p:nvPr>
            <p:ph type="ftr" sz="quarter" idx="3"/>
          </p:nvPr>
        </p:nvSpPr>
        <p:spPr>
          <a:xfrm>
            <a:off x="2000250" y="8475134"/>
            <a:ext cx="2514600" cy="486833"/>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5943600" y="8475134"/>
            <a:ext cx="571500" cy="486833"/>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25C68B6-61C2-468F-89AB-4B9F7531AA68}" type="slidenum">
              <a:rPr lang="ru-RU" smtClean="0"/>
              <a:pPr/>
              <a:t>‹#›</a:t>
            </a:fld>
            <a:endParaRPr lang="ru-RU"/>
          </a:p>
        </p:txBody>
      </p:sp>
      <p:grpSp>
        <p:nvGrpSpPr>
          <p:cNvPr id="2" name="Group 1"/>
          <p:cNvGrpSpPr/>
          <p:nvPr/>
        </p:nvGrpSpPr>
        <p:grpSpPr>
          <a:xfrm>
            <a:off x="-14263" y="269877"/>
            <a:ext cx="6885411" cy="865632"/>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00050" y="1142976"/>
            <a:ext cx="5888736" cy="2636936"/>
          </a:xfrm>
        </p:spPr>
        <p:txBody>
          <a:bodyPr>
            <a:normAutofit fontScale="90000"/>
          </a:bodyPr>
          <a:lstStyle/>
          <a:p>
            <a:pPr algn="ctr"/>
            <a:r>
              <a:rPr lang="ru-RU" sz="4900" dirty="0" smtClean="0"/>
              <a:t/>
            </a:r>
            <a:br>
              <a:rPr lang="ru-RU" sz="4900" dirty="0" smtClean="0"/>
            </a:br>
            <a:r>
              <a:rPr lang="ru-RU" sz="4900" dirty="0" smtClean="0"/>
              <a:t/>
            </a:r>
            <a:br>
              <a:rPr lang="ru-RU" sz="4900" dirty="0" smtClean="0"/>
            </a:br>
            <a:r>
              <a:rPr lang="ru-RU" sz="4900" dirty="0" smtClean="0"/>
              <a:t/>
            </a:r>
            <a:br>
              <a:rPr lang="ru-RU" sz="4900" dirty="0" smtClean="0"/>
            </a:br>
            <a:r>
              <a:rPr lang="ru-RU" sz="4900" dirty="0" smtClean="0"/>
              <a:t/>
            </a:r>
            <a:br>
              <a:rPr lang="ru-RU" sz="4900" dirty="0" smtClean="0"/>
            </a:br>
            <a:r>
              <a:rPr lang="ru-RU" sz="4900" dirty="0" smtClean="0"/>
              <a:t/>
            </a:r>
            <a:br>
              <a:rPr lang="ru-RU" sz="4900" dirty="0" smtClean="0"/>
            </a:br>
            <a:r>
              <a:rPr lang="ru-RU" sz="4900" dirty="0" smtClean="0"/>
              <a:t/>
            </a:r>
            <a:br>
              <a:rPr lang="ru-RU" sz="4900" dirty="0" smtClean="0"/>
            </a:br>
            <a:r>
              <a:rPr lang="ru-RU" sz="4900" dirty="0" smtClean="0"/>
              <a:t/>
            </a:r>
            <a:br>
              <a:rPr lang="ru-RU" sz="4900" dirty="0" smtClean="0"/>
            </a:br>
            <a:r>
              <a:rPr lang="ru-RU" sz="4900" dirty="0" smtClean="0"/>
              <a:t/>
            </a:r>
            <a:br>
              <a:rPr lang="ru-RU" sz="4900" dirty="0" smtClean="0"/>
            </a:br>
            <a:r>
              <a:rPr lang="ru-RU" sz="4900" dirty="0" smtClean="0"/>
              <a:t/>
            </a:r>
            <a:br>
              <a:rPr lang="ru-RU" sz="4900" dirty="0" smtClean="0"/>
            </a:br>
            <a:r>
              <a:rPr lang="ru-RU" sz="4900" dirty="0" smtClean="0"/>
              <a:t/>
            </a:r>
            <a:br>
              <a:rPr lang="ru-RU" sz="4900" dirty="0" smtClean="0"/>
            </a:br>
            <a:r>
              <a:rPr lang="ru-RU" sz="4900" dirty="0" smtClean="0"/>
              <a:t/>
            </a:r>
            <a:br>
              <a:rPr lang="ru-RU" sz="4900" dirty="0" smtClean="0"/>
            </a:br>
            <a:r>
              <a:rPr lang="ru-RU" sz="4400" dirty="0" smtClean="0">
                <a:solidFill>
                  <a:srgbClr val="CC9900"/>
                </a:solidFill>
              </a:rPr>
              <a:t>Творческий проект </a:t>
            </a:r>
            <a:r>
              <a:rPr lang="ru-RU" sz="4900" dirty="0" smtClean="0">
                <a:solidFill>
                  <a:srgbClr val="CC9900"/>
                </a:solidFill>
              </a:rPr>
              <a:t/>
            </a:r>
            <a:br>
              <a:rPr lang="ru-RU" sz="4900" dirty="0" smtClean="0">
                <a:solidFill>
                  <a:srgbClr val="CC9900"/>
                </a:solidFill>
              </a:rPr>
            </a:br>
            <a:r>
              <a:rPr lang="ru-RU" sz="5300" dirty="0" smtClean="0">
                <a:solidFill>
                  <a:srgbClr val="CC9900"/>
                </a:solidFill>
                <a:latin typeface="Monotype Corsiva" panose="03010101010201010101" pitchFamily="66" charset="0"/>
              </a:rPr>
              <a:t>«</a:t>
            </a:r>
            <a:r>
              <a:rPr lang="ru-RU" sz="5300" dirty="0" smtClean="0">
                <a:solidFill>
                  <a:srgbClr val="CC9900"/>
                </a:solidFill>
                <a:effectLst/>
                <a:latin typeface="Monotype Corsiva" panose="03010101010201010101" pitchFamily="66" charset="0"/>
              </a:rPr>
              <a:t>Волшебная дорожка»</a:t>
            </a:r>
            <a:r>
              <a:rPr lang="ru-RU" dirty="0" smtClean="0">
                <a:solidFill>
                  <a:srgbClr val="CC9900"/>
                </a:solidFill>
              </a:rPr>
              <a:t/>
            </a:r>
            <a:br>
              <a:rPr lang="ru-RU" dirty="0" smtClean="0">
                <a:solidFill>
                  <a:srgbClr val="CC9900"/>
                </a:solidFill>
              </a:rPr>
            </a:br>
            <a:endParaRPr lang="ru-RU" dirty="0">
              <a:solidFill>
                <a:srgbClr val="CC9900"/>
              </a:solidFill>
            </a:endParaRPr>
          </a:p>
        </p:txBody>
      </p:sp>
      <p:sp>
        <p:nvSpPr>
          <p:cNvPr id="3" name="Подзаголовок 2"/>
          <p:cNvSpPr>
            <a:spLocks noGrp="1"/>
          </p:cNvSpPr>
          <p:nvPr>
            <p:ph type="subTitle" idx="1"/>
          </p:nvPr>
        </p:nvSpPr>
        <p:spPr>
          <a:xfrm>
            <a:off x="285730" y="4143374"/>
            <a:ext cx="6286544" cy="1785951"/>
          </a:xfrm>
        </p:spPr>
        <p:txBody>
          <a:bodyPr>
            <a:noAutofit/>
          </a:bodyPr>
          <a:lstStyle/>
          <a:p>
            <a:pPr algn="l"/>
            <a:r>
              <a:rPr lang="ru-RU" sz="2400" dirty="0" smtClean="0">
                <a:solidFill>
                  <a:schemeClr val="bg2">
                    <a:lumMod val="75000"/>
                  </a:schemeClr>
                </a:solidFill>
                <a:latin typeface="Times New Roman" pitchFamily="18" charset="0"/>
                <a:cs typeface="Times New Roman" pitchFamily="18" charset="0"/>
              </a:rPr>
              <a:t>                 </a:t>
            </a:r>
            <a:r>
              <a:rPr lang="ru-RU" sz="2400" dirty="0" smtClean="0">
                <a:solidFill>
                  <a:srgbClr val="EBE007"/>
                </a:solidFill>
                <a:latin typeface="Times New Roman" pitchFamily="18" charset="0"/>
                <a:cs typeface="Times New Roman" pitchFamily="18" charset="0"/>
              </a:rPr>
              <a:t>Авторы: </a:t>
            </a:r>
            <a:r>
              <a:rPr lang="ru-RU" sz="2400" b="1" i="1" dirty="0" smtClean="0">
                <a:solidFill>
                  <a:srgbClr val="EBE007"/>
                </a:solidFill>
                <a:latin typeface="Times New Roman" pitchFamily="18" charset="0"/>
                <a:cs typeface="Times New Roman" pitchFamily="18" charset="0"/>
              </a:rPr>
              <a:t>учащиеся  1 А класса</a:t>
            </a:r>
            <a:r>
              <a:rPr lang="ru-RU" sz="2400" dirty="0" smtClean="0">
                <a:solidFill>
                  <a:srgbClr val="EBE007"/>
                </a:solidFill>
                <a:latin typeface="Times New Roman" pitchFamily="18" charset="0"/>
                <a:cs typeface="Times New Roman" pitchFamily="18" charset="0"/>
              </a:rPr>
              <a:t> </a:t>
            </a:r>
          </a:p>
          <a:p>
            <a:pPr algn="l"/>
            <a:r>
              <a:rPr lang="ru-RU" sz="2400" dirty="0" smtClean="0">
                <a:solidFill>
                  <a:srgbClr val="EBE007"/>
                </a:solidFill>
                <a:latin typeface="Times New Roman" pitchFamily="18" charset="0"/>
                <a:cs typeface="Times New Roman" pitchFamily="18" charset="0"/>
              </a:rPr>
              <a:t>                               </a:t>
            </a:r>
            <a:r>
              <a:rPr lang="ru-RU" sz="2400" i="1" dirty="0" smtClean="0">
                <a:solidFill>
                  <a:srgbClr val="EBE007"/>
                </a:solidFill>
                <a:latin typeface="Times New Roman" pitchFamily="18" charset="0"/>
                <a:cs typeface="Times New Roman" pitchFamily="18" charset="0"/>
              </a:rPr>
              <a:t>МОУ  </a:t>
            </a:r>
            <a:r>
              <a:rPr lang="ru-RU" sz="2400" i="1" dirty="0" err="1" smtClean="0">
                <a:solidFill>
                  <a:srgbClr val="EBE007"/>
                </a:solidFill>
                <a:latin typeface="Times New Roman" pitchFamily="18" charset="0"/>
                <a:cs typeface="Times New Roman" pitchFamily="18" charset="0"/>
              </a:rPr>
              <a:t>Цильнинской</a:t>
            </a:r>
            <a:r>
              <a:rPr lang="ru-RU" sz="2400" i="1" dirty="0" smtClean="0">
                <a:solidFill>
                  <a:srgbClr val="EBE007"/>
                </a:solidFill>
                <a:latin typeface="Times New Roman" pitchFamily="18" charset="0"/>
                <a:cs typeface="Times New Roman" pitchFamily="18" charset="0"/>
              </a:rPr>
              <a:t> СШ </a:t>
            </a:r>
          </a:p>
          <a:p>
            <a:pPr algn="l"/>
            <a:r>
              <a:rPr lang="ru-RU" sz="2400" i="1" dirty="0" smtClean="0">
                <a:solidFill>
                  <a:srgbClr val="EBE007"/>
                </a:solidFill>
                <a:latin typeface="Times New Roman" pitchFamily="18" charset="0"/>
                <a:cs typeface="Times New Roman" pitchFamily="18" charset="0"/>
              </a:rPr>
              <a:t>                                и классный руководитель </a:t>
            </a:r>
          </a:p>
          <a:p>
            <a:pPr algn="l"/>
            <a:r>
              <a:rPr lang="ru-RU" sz="2400" b="1" i="1" dirty="0" smtClean="0">
                <a:solidFill>
                  <a:srgbClr val="EBE007"/>
                </a:solidFill>
                <a:latin typeface="Times New Roman" pitchFamily="18" charset="0"/>
                <a:cs typeface="Times New Roman" pitchFamily="18" charset="0"/>
              </a:rPr>
              <a:t>                                </a:t>
            </a:r>
            <a:r>
              <a:rPr lang="ru-RU" sz="2400" b="1" i="1" dirty="0" err="1" smtClean="0">
                <a:solidFill>
                  <a:srgbClr val="EBE007"/>
                </a:solidFill>
                <a:latin typeface="Times New Roman" pitchFamily="18" charset="0"/>
                <a:cs typeface="Times New Roman" pitchFamily="18" charset="0"/>
              </a:rPr>
              <a:t>Чигина</a:t>
            </a:r>
            <a:r>
              <a:rPr lang="ru-RU" sz="2400" b="1" i="1" dirty="0" smtClean="0">
                <a:solidFill>
                  <a:srgbClr val="EBE007"/>
                </a:solidFill>
                <a:latin typeface="Times New Roman" pitchFamily="18" charset="0"/>
                <a:cs typeface="Times New Roman" pitchFamily="18" charset="0"/>
              </a:rPr>
              <a:t> Любовь Ивановна</a:t>
            </a:r>
          </a:p>
          <a:p>
            <a:pPr algn="l"/>
            <a:endParaRPr lang="ru-RU" sz="2400" b="1" i="1" dirty="0">
              <a:solidFill>
                <a:srgbClr val="EBE007"/>
              </a:solidFill>
              <a:latin typeface="Times New Roman" pitchFamily="18" charset="0"/>
              <a:cs typeface="Times New Roman" pitchFamily="18" charset="0"/>
            </a:endParaRPr>
          </a:p>
          <a:p>
            <a:pPr algn="l"/>
            <a:endParaRPr lang="ru-RU" sz="2400" b="1" i="1" dirty="0" smtClean="0">
              <a:solidFill>
                <a:srgbClr val="EBE007"/>
              </a:solidFill>
              <a:latin typeface="Times New Roman" pitchFamily="18" charset="0"/>
              <a:cs typeface="Times New Roman" pitchFamily="18" charset="0"/>
            </a:endParaRPr>
          </a:p>
          <a:p>
            <a:pPr algn="l"/>
            <a:endParaRPr lang="ru-RU" sz="2400" b="1" i="1" dirty="0">
              <a:solidFill>
                <a:srgbClr val="EBE007"/>
              </a:solidFill>
              <a:latin typeface="Times New Roman" pitchFamily="18" charset="0"/>
              <a:cs typeface="Times New Roman" pitchFamily="18" charset="0"/>
            </a:endParaRPr>
          </a:p>
          <a:p>
            <a:pPr algn="l"/>
            <a:endParaRPr lang="ru-RU" sz="2400" b="1" i="1" dirty="0" smtClean="0">
              <a:solidFill>
                <a:srgbClr val="EBE007"/>
              </a:solidFill>
              <a:latin typeface="Times New Roman" pitchFamily="18" charset="0"/>
              <a:cs typeface="Times New Roman" pitchFamily="18" charset="0"/>
            </a:endParaRPr>
          </a:p>
          <a:p>
            <a:pPr algn="ctr"/>
            <a:r>
              <a:rPr lang="ru-RU" sz="2400" b="1" dirty="0" smtClean="0">
                <a:solidFill>
                  <a:srgbClr val="EBE007"/>
                </a:solidFill>
                <a:latin typeface="Times New Roman" pitchFamily="18" charset="0"/>
                <a:cs typeface="Times New Roman" pitchFamily="18" charset="0"/>
              </a:rPr>
              <a:t>2021  год</a:t>
            </a:r>
            <a:endParaRPr lang="ru-RU" sz="2400" b="1" dirty="0">
              <a:solidFill>
                <a:srgbClr val="EBE007"/>
              </a:solidFill>
              <a:latin typeface="Times New Roman" pitchFamily="18" charset="0"/>
              <a:cs typeface="Times New Roman" pitchFamily="18" charset="0"/>
            </a:endParaRPr>
          </a:p>
        </p:txBody>
      </p:sp>
    </p:spTree>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938784"/>
            <a:ext cx="6172200" cy="1112936"/>
          </a:xfrm>
        </p:spPr>
        <p:txBody>
          <a:bodyPr>
            <a:normAutofit/>
          </a:bodyPr>
          <a:lstStyle/>
          <a:p>
            <a:pPr algn="ctr"/>
            <a:r>
              <a:rPr lang="ru-RU" sz="6000" b="1" dirty="0" smtClean="0">
                <a:latin typeface="Monotype Corsiva" panose="03010101010201010101" pitchFamily="66" charset="0"/>
              </a:rPr>
              <a:t>Цель проекта:</a:t>
            </a:r>
            <a:endParaRPr lang="ru-RU" sz="6000" b="1" dirty="0">
              <a:latin typeface="Monotype Corsiva" panose="03010101010201010101" pitchFamily="66" charset="0"/>
            </a:endParaRPr>
          </a:p>
        </p:txBody>
      </p:sp>
      <p:sp>
        <p:nvSpPr>
          <p:cNvPr id="3" name="Содержимое 2"/>
          <p:cNvSpPr>
            <a:spLocks noGrp="1"/>
          </p:cNvSpPr>
          <p:nvPr>
            <p:ph idx="1"/>
          </p:nvPr>
        </p:nvSpPr>
        <p:spPr>
          <a:xfrm>
            <a:off x="342900" y="1071540"/>
            <a:ext cx="6172200" cy="7172869"/>
          </a:xfrm>
        </p:spPr>
        <p:txBody>
          <a:bodyPr>
            <a:normAutofit/>
          </a:bodyPr>
          <a:lstStyle/>
          <a:p>
            <a:pPr>
              <a:buNone/>
            </a:pPr>
            <a:endParaRPr lang="ru-RU" dirty="0" smtClean="0"/>
          </a:p>
          <a:p>
            <a:pPr>
              <a:buNone/>
            </a:pPr>
            <a:r>
              <a:rPr lang="ru-RU" dirty="0"/>
              <a:t> </a:t>
            </a:r>
            <a:r>
              <a:rPr lang="ru-RU" dirty="0" smtClean="0"/>
              <a:t>  </a:t>
            </a:r>
          </a:p>
          <a:p>
            <a:pPr>
              <a:buNone/>
            </a:pPr>
            <a:endParaRPr lang="ru-RU" dirty="0" smtClean="0"/>
          </a:p>
          <a:p>
            <a:pPr>
              <a:buFont typeface="Wingdings" panose="05000000000000000000" pitchFamily="2" charset="2"/>
              <a:buChar char="Ø"/>
            </a:pPr>
            <a:r>
              <a:rPr lang="ru-RU" dirty="0"/>
              <a:t>Придумать </a:t>
            </a:r>
            <a:r>
              <a:rPr lang="ru-RU" dirty="0" smtClean="0"/>
              <a:t>сказки, </a:t>
            </a:r>
            <a:r>
              <a:rPr lang="ru-RU" dirty="0"/>
              <a:t>создать иллюстрации к </a:t>
            </a:r>
            <a:r>
              <a:rPr lang="ru-RU" dirty="0" smtClean="0"/>
              <a:t>ним и составить </a:t>
            </a:r>
            <a:r>
              <a:rPr lang="ru-RU" dirty="0"/>
              <a:t>книгу-сборник </a:t>
            </a:r>
            <a:r>
              <a:rPr lang="ru-RU" dirty="0" smtClean="0"/>
              <a:t>сказок.</a:t>
            </a:r>
          </a:p>
          <a:p>
            <a:pPr>
              <a:buFont typeface="Wingdings" panose="05000000000000000000" pitchFamily="2" charset="2"/>
              <a:buChar char="Ø"/>
            </a:pPr>
            <a:endParaRPr lang="ru-RU" dirty="0"/>
          </a:p>
          <a:p>
            <a:pPr marL="0" indent="0">
              <a:buNone/>
            </a:pPr>
            <a:r>
              <a:rPr lang="ru-RU" dirty="0" smtClean="0"/>
              <a:t>  </a:t>
            </a:r>
            <a:endParaRPr lang="ru-RU" dirty="0"/>
          </a:p>
          <a:p>
            <a:pPr>
              <a:buNone/>
            </a:pPr>
            <a:endParaRPr lang="ru-RU" dirty="0" smtClean="0"/>
          </a:p>
        </p:txBody>
      </p:sp>
      <p:pic>
        <p:nvPicPr>
          <p:cNvPr id="5" name="Рисунок 4" descr="D:\рисунки\Рисунок (100).jpg"/>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1205812" y="3266800"/>
            <a:ext cx="4590392" cy="6192688"/>
          </a:xfrm>
          <a:prstGeom prst="rect">
            <a:avLst/>
          </a:prstGeom>
          <a:noFill/>
          <a:ln>
            <a:noFill/>
          </a:ln>
        </p:spPr>
      </p:pic>
    </p:spTree>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938784"/>
            <a:ext cx="6172200" cy="1328960"/>
          </a:xfrm>
        </p:spPr>
        <p:txBody>
          <a:bodyPr/>
          <a:lstStyle/>
          <a:p>
            <a:pPr algn="ctr"/>
            <a:r>
              <a:rPr lang="ru-RU" sz="6000" b="1" dirty="0" smtClean="0">
                <a:latin typeface="Monotype Corsiva" panose="03010101010201010101" pitchFamily="66" charset="0"/>
              </a:rPr>
              <a:t>Задачи проекта</a:t>
            </a:r>
            <a:r>
              <a:rPr lang="ru-RU" dirty="0" smtClean="0"/>
              <a:t>:</a:t>
            </a:r>
            <a:endParaRPr lang="ru-RU" dirty="0"/>
          </a:p>
        </p:txBody>
      </p:sp>
      <p:sp>
        <p:nvSpPr>
          <p:cNvPr id="3" name="Содержимое 2"/>
          <p:cNvSpPr>
            <a:spLocks noGrp="1"/>
          </p:cNvSpPr>
          <p:nvPr>
            <p:ph idx="1"/>
          </p:nvPr>
        </p:nvSpPr>
        <p:spPr>
          <a:xfrm>
            <a:off x="342900" y="2843808"/>
            <a:ext cx="6172200" cy="5588992"/>
          </a:xfrm>
        </p:spPr>
        <p:txBody>
          <a:bodyPr>
            <a:normAutofit/>
          </a:bodyPr>
          <a:lstStyle/>
          <a:p>
            <a:pPr>
              <a:buFont typeface="Wingdings" panose="05000000000000000000" pitchFamily="2" charset="2"/>
              <a:buChar char="Ø"/>
            </a:pPr>
            <a:r>
              <a:rPr lang="ru-RU" sz="2400" dirty="0" smtClean="0">
                <a:solidFill>
                  <a:schemeClr val="tx1"/>
                </a:solidFill>
                <a:latin typeface="Times New Roman" panose="02020603050405020304" pitchFamily="18" charset="0"/>
                <a:cs typeface="Times New Roman" panose="02020603050405020304" pitchFamily="18" charset="0"/>
              </a:rPr>
              <a:t>Формировать у учащихся умение сочинять сказочные истории, составлять оригинальные письменные тексты, способствовать расширению знаний учащихся о сказках; показать их роль и значение в современной жизни.</a:t>
            </a:r>
          </a:p>
          <a:p>
            <a:pPr>
              <a:buFont typeface="Wingdings" panose="05000000000000000000" pitchFamily="2" charset="2"/>
              <a:buChar char="Ø"/>
            </a:pPr>
            <a:r>
              <a:rPr lang="ru-RU" sz="2400" dirty="0" smtClean="0">
                <a:solidFill>
                  <a:schemeClr val="tx1"/>
                </a:solidFill>
                <a:latin typeface="Times New Roman" panose="02020603050405020304" pitchFamily="18" charset="0"/>
                <a:cs typeface="Times New Roman" panose="02020603050405020304" pitchFamily="18" charset="0"/>
              </a:rPr>
              <a:t>Развивать фантазию, творческие литературные способности, расширять читательский кругозор.</a:t>
            </a:r>
          </a:p>
          <a:p>
            <a:pPr>
              <a:buFont typeface="Wingdings" panose="05000000000000000000" pitchFamily="2" charset="2"/>
              <a:buChar char="Ø"/>
            </a:pPr>
            <a:r>
              <a:rPr lang="ru-RU" sz="2400" dirty="0" smtClean="0">
                <a:solidFill>
                  <a:schemeClr val="tx1"/>
                </a:solidFill>
                <a:latin typeface="Times New Roman" panose="02020603050405020304" pitchFamily="18" charset="0"/>
                <a:cs typeface="Times New Roman" panose="02020603050405020304" pitchFamily="18" charset="0"/>
              </a:rPr>
              <a:t>Воспитывать интерес к произведениям детской литературы, самостоятельность и организованность в работе.</a:t>
            </a:r>
          </a:p>
        </p:txBody>
      </p:sp>
    </p:spTree>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938786"/>
            <a:ext cx="6172200" cy="6585543"/>
          </a:xfrm>
        </p:spPr>
        <p:txBody>
          <a:bodyPr>
            <a:normAutofit/>
          </a:bodyPr>
          <a:lstStyle/>
          <a:p>
            <a:r>
              <a:rPr lang="ru-RU" dirty="0" smtClean="0"/>
              <a:t/>
            </a:r>
            <a:br>
              <a:rPr lang="ru-RU" dirty="0" smtClean="0"/>
            </a:br>
            <a:r>
              <a:rPr lang="ru-RU" dirty="0"/>
              <a:t/>
            </a:r>
            <a:br>
              <a:rPr lang="ru-RU" dirty="0"/>
            </a:br>
            <a:r>
              <a:rPr lang="ru-RU" dirty="0" smtClean="0"/>
              <a:t/>
            </a:r>
            <a:br>
              <a:rPr lang="ru-RU" dirty="0" smtClean="0"/>
            </a:br>
            <a:endParaRPr lang="ru-RU" dirty="0"/>
          </a:p>
        </p:txBody>
      </p:sp>
      <p:sp>
        <p:nvSpPr>
          <p:cNvPr id="4" name="Содержимое 3"/>
          <p:cNvSpPr>
            <a:spLocks noGrp="1"/>
          </p:cNvSpPr>
          <p:nvPr>
            <p:ph idx="1"/>
          </p:nvPr>
        </p:nvSpPr>
        <p:spPr>
          <a:xfrm>
            <a:off x="342900" y="928664"/>
            <a:ext cx="6515100" cy="7643867"/>
          </a:xfrm>
        </p:spPr>
        <p:txBody>
          <a:bodyPr/>
          <a:lstStyle/>
          <a:p>
            <a:pPr>
              <a:buNone/>
            </a:pPr>
            <a:endParaRPr lang="ru-RU" dirty="0" smtClean="0"/>
          </a:p>
          <a:p>
            <a:pPr algn="ctr">
              <a:buNone/>
            </a:pPr>
            <a:r>
              <a:rPr lang="ru-RU" sz="6000" b="1" dirty="0" smtClean="0">
                <a:solidFill>
                  <a:schemeClr val="tx2"/>
                </a:solidFill>
                <a:latin typeface="Monotype Corsiva" pitchFamily="66" charset="0"/>
              </a:rPr>
              <a:t>Актуальность</a:t>
            </a:r>
            <a:r>
              <a:rPr lang="ru-RU" sz="6000" b="1" dirty="0" smtClean="0">
                <a:latin typeface="Monotype Corsiva" pitchFamily="66" charset="0"/>
              </a:rPr>
              <a:t> </a:t>
            </a:r>
          </a:p>
          <a:p>
            <a:pPr>
              <a:spcBef>
                <a:spcPts val="0"/>
              </a:spcBef>
              <a:buNone/>
            </a:pPr>
            <a:r>
              <a:rPr lang="ru-RU" sz="2000" dirty="0" smtClean="0"/>
              <a:t>           </a:t>
            </a:r>
          </a:p>
          <a:p>
            <a:pPr>
              <a:spcBef>
                <a:spcPts val="0"/>
              </a:spcBef>
              <a:buNone/>
            </a:pPr>
            <a:r>
              <a:rPr lang="ru-RU" sz="2000" dirty="0"/>
              <a:t> </a:t>
            </a:r>
            <a:r>
              <a:rPr lang="ru-RU" sz="2000" dirty="0" smtClean="0"/>
              <a:t>        </a:t>
            </a:r>
            <a:r>
              <a:rPr lang="ru-RU" sz="2400" dirty="0">
                <a:latin typeface="Times New Roman" panose="02020603050405020304" pitchFamily="18" charset="0"/>
                <a:cs typeface="Times New Roman" panose="02020603050405020304" pitchFamily="18" charset="0"/>
              </a:rPr>
              <a:t>«Сказка – ложь, да в ней намек – добрым молодцам урок» </a:t>
            </a:r>
            <a:r>
              <a:rPr lang="ru-RU" sz="2400" dirty="0" smtClean="0">
                <a:latin typeface="Times New Roman" panose="02020603050405020304" pitchFamily="18" charset="0"/>
                <a:cs typeface="Times New Roman" panose="02020603050405020304" pitchFamily="18" charset="0"/>
              </a:rPr>
              <a:t>- эти слова все знают с детства.</a:t>
            </a:r>
          </a:p>
          <a:p>
            <a:pPr>
              <a:spcBef>
                <a:spcPts val="0"/>
              </a:spcBef>
              <a:buNone/>
            </a:pPr>
            <a:r>
              <a:rPr lang="ru-RU" sz="2400" dirty="0" smtClean="0">
                <a:latin typeface="Times New Roman" panose="02020603050405020304" pitchFamily="18" charset="0"/>
                <a:cs typeface="Times New Roman" panose="02020603050405020304" pitchFamily="18" charset="0"/>
              </a:rPr>
              <a:t>         Сказка не только развлекает, и ненавязчиво воспитывает, знакомит ребенка с окружающим миром, добром и злом. Она – универсальный учитель. </a:t>
            </a:r>
          </a:p>
          <a:p>
            <a:pPr>
              <a:spcBef>
                <a:spcPts val="0"/>
              </a:spcBef>
              <a:buNone/>
            </a:pPr>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        Благодаря сказке дети познают мир не только умом, но и сердцем. </a:t>
            </a:r>
          </a:p>
          <a:p>
            <a:pPr>
              <a:spcBef>
                <a:spcPts val="0"/>
              </a:spcBef>
              <a:buNone/>
            </a:pPr>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         Конечным продуктом реализации проекта станет создание сборника сказок.</a:t>
            </a:r>
          </a:p>
        </p:txBody>
      </p:sp>
    </p:spTree>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938784"/>
            <a:ext cx="6172200" cy="1184944"/>
          </a:xfrm>
        </p:spPr>
        <p:txBody>
          <a:bodyPr>
            <a:normAutofit fontScale="90000"/>
          </a:bodyPr>
          <a:lstStyle/>
          <a:p>
            <a:pPr algn="ctr"/>
            <a:r>
              <a:rPr lang="ru-RU" sz="3200" dirty="0" smtClean="0"/>
              <a:t/>
            </a:r>
            <a:br>
              <a:rPr lang="ru-RU" sz="3200" dirty="0" smtClean="0"/>
            </a:br>
            <a:r>
              <a:rPr lang="ru-RU" sz="3200" dirty="0" smtClean="0"/>
              <a:t/>
            </a:r>
            <a:br>
              <a:rPr lang="ru-RU" sz="3200" dirty="0" smtClean="0"/>
            </a:br>
            <a:r>
              <a:rPr lang="ru-RU" sz="3200" dirty="0" smtClean="0"/>
              <a:t/>
            </a:r>
            <a:br>
              <a:rPr lang="ru-RU" sz="3200" dirty="0" smtClean="0"/>
            </a:br>
            <a:r>
              <a:rPr lang="ru-RU" sz="3200" dirty="0" smtClean="0"/>
              <a:t/>
            </a:r>
            <a:br>
              <a:rPr lang="ru-RU" sz="3200" dirty="0" smtClean="0"/>
            </a:br>
            <a:endParaRPr lang="ru-RU" sz="3200" dirty="0"/>
          </a:p>
        </p:txBody>
      </p:sp>
      <p:sp>
        <p:nvSpPr>
          <p:cNvPr id="3" name="Содержимое 2"/>
          <p:cNvSpPr>
            <a:spLocks noGrp="1"/>
          </p:cNvSpPr>
          <p:nvPr>
            <p:ph idx="1"/>
          </p:nvPr>
        </p:nvSpPr>
        <p:spPr>
          <a:xfrm>
            <a:off x="342900" y="1043609"/>
            <a:ext cx="6172200" cy="7389193"/>
          </a:xfrm>
        </p:spPr>
        <p:txBody>
          <a:bodyPr>
            <a:normAutofit/>
          </a:bodyPr>
          <a:lstStyle/>
          <a:p>
            <a:pPr marL="0">
              <a:spcBef>
                <a:spcPts val="0"/>
              </a:spcBef>
              <a:buNone/>
            </a:pPr>
            <a:r>
              <a:rPr lang="ru-RU" dirty="0" smtClean="0"/>
              <a:t> </a:t>
            </a:r>
            <a:r>
              <a:rPr lang="ru-RU" sz="3600" b="1" dirty="0" smtClean="0">
                <a:latin typeface="Monotype Corsiva" panose="03010101010201010101" pitchFamily="66" charset="0"/>
              </a:rPr>
              <a:t>   </a:t>
            </a:r>
            <a:r>
              <a:rPr lang="ru-RU" sz="3600" b="1" dirty="0" smtClean="0">
                <a:solidFill>
                  <a:schemeClr val="tx2"/>
                </a:solidFill>
                <a:latin typeface="Monotype Corsiva" panose="03010101010201010101" pitchFamily="66" charset="0"/>
              </a:rPr>
              <a:t>Сказка </a:t>
            </a:r>
            <a:r>
              <a:rPr lang="ru-RU" sz="3600" b="1" dirty="0">
                <a:solidFill>
                  <a:schemeClr val="tx2"/>
                </a:solidFill>
                <a:latin typeface="Monotype Corsiva" panose="03010101010201010101" pitchFamily="66" charset="0"/>
              </a:rPr>
              <a:t>о волшебном </a:t>
            </a:r>
            <a:r>
              <a:rPr lang="ru-RU" sz="3600" b="1" dirty="0" smtClean="0">
                <a:solidFill>
                  <a:schemeClr val="tx2"/>
                </a:solidFill>
                <a:latin typeface="Monotype Corsiva" panose="03010101010201010101" pitchFamily="66" charset="0"/>
              </a:rPr>
              <a:t>роботе</a:t>
            </a:r>
          </a:p>
          <a:p>
            <a:pPr marL="0">
              <a:spcBef>
                <a:spcPts val="0"/>
              </a:spcBef>
              <a:buNone/>
            </a:pPr>
            <a:r>
              <a:rPr lang="ru-RU" dirty="0"/>
              <a:t/>
            </a:r>
            <a:br>
              <a:rPr lang="ru-RU" dirty="0"/>
            </a:br>
            <a:r>
              <a:rPr lang="ru-RU" sz="2000" dirty="0">
                <a:latin typeface="Times New Roman" panose="02020603050405020304" pitchFamily="18" charset="0"/>
                <a:cs typeface="Times New Roman" panose="02020603050405020304" pitchFamily="18" charset="0"/>
              </a:rPr>
              <a:t>Автор:  </a:t>
            </a:r>
            <a:r>
              <a:rPr lang="ru-RU" sz="2000" b="1" i="1" dirty="0">
                <a:latin typeface="Times New Roman" panose="02020603050405020304" pitchFamily="18" charset="0"/>
                <a:cs typeface="Times New Roman" panose="02020603050405020304" pitchFamily="18" charset="0"/>
              </a:rPr>
              <a:t>Базаров </a:t>
            </a:r>
            <a:r>
              <a:rPr lang="ru-RU" sz="2000" b="1" i="1" dirty="0" smtClean="0">
                <a:latin typeface="Times New Roman" panose="02020603050405020304" pitchFamily="18" charset="0"/>
                <a:cs typeface="Times New Roman" panose="02020603050405020304" pitchFamily="18" charset="0"/>
              </a:rPr>
              <a:t>Даниил</a:t>
            </a:r>
            <a:endParaRPr lang="ru-RU" dirty="0" smtClean="0"/>
          </a:p>
          <a:p>
            <a:pPr marL="0">
              <a:spcBef>
                <a:spcPts val="0"/>
              </a:spcBef>
              <a:buNone/>
            </a:pPr>
            <a:r>
              <a:rPr lang="ru-RU" sz="2400" dirty="0" smtClean="0"/>
              <a:t>                          </a:t>
            </a:r>
            <a:r>
              <a:rPr lang="ru-RU" sz="1800" dirty="0" smtClean="0">
                <a:latin typeface="Times New Roman" panose="02020603050405020304" pitchFamily="18" charset="0"/>
                <a:cs typeface="Times New Roman" panose="02020603050405020304" pitchFamily="18" charset="0"/>
              </a:rPr>
              <a:t>В одном городе жили роботы. Однажды</a:t>
            </a:r>
          </a:p>
          <a:p>
            <a:pPr marL="0">
              <a:spcBef>
                <a:spcPts val="0"/>
              </a:spcBef>
              <a:buNone/>
            </a:pPr>
            <a:r>
              <a:rPr lang="ru-RU" sz="1800" dirty="0" smtClean="0">
                <a:latin typeface="Times New Roman" panose="02020603050405020304" pitchFamily="18" charset="0"/>
                <a:cs typeface="Times New Roman" panose="02020603050405020304" pitchFamily="18" charset="0"/>
              </a:rPr>
              <a:t>                                я пошел в школу и по дороге встретил</a:t>
            </a:r>
          </a:p>
          <a:p>
            <a:pPr marL="0">
              <a:spcBef>
                <a:spcPts val="0"/>
              </a:spcBef>
              <a:buNone/>
            </a:pPr>
            <a:r>
              <a:rPr lang="ru-RU" sz="1800" dirty="0" smtClean="0">
                <a:latin typeface="Times New Roman" panose="02020603050405020304" pitchFamily="18" charset="0"/>
                <a:cs typeface="Times New Roman" panose="02020603050405020304" pitchFamily="18" charset="0"/>
              </a:rPr>
              <a:t>                                 робота. На его голове виднелись </a:t>
            </a:r>
          </a:p>
          <a:p>
            <a:pPr marL="0">
              <a:spcBef>
                <a:spcPts val="0"/>
              </a:spcBef>
              <a:buNone/>
            </a:pPr>
            <a:r>
              <a:rPr lang="ru-RU" sz="1800" dirty="0" smtClean="0">
                <a:latin typeface="Times New Roman" panose="02020603050405020304" pitchFamily="18" charset="0"/>
                <a:cs typeface="Times New Roman" panose="02020603050405020304" pitchFamily="18" charset="0"/>
              </a:rPr>
              <a:t>                                  </a:t>
            </a:r>
            <a:r>
              <a:rPr lang="ru-RU" sz="1800" dirty="0" err="1" smtClean="0">
                <a:latin typeface="Times New Roman" panose="02020603050405020304" pitchFamily="18" charset="0"/>
                <a:cs typeface="Times New Roman" panose="02020603050405020304" pitchFamily="18" charset="0"/>
              </a:rPr>
              <a:t>антеннки</a:t>
            </a:r>
            <a:r>
              <a:rPr lang="ru-RU" sz="1800" dirty="0" smtClean="0">
                <a:latin typeface="Times New Roman" panose="02020603050405020304" pitchFamily="18" charset="0"/>
                <a:cs typeface="Times New Roman" panose="02020603050405020304" pitchFamily="18" charset="0"/>
              </a:rPr>
              <a:t>. Он спросил меня:</a:t>
            </a:r>
          </a:p>
          <a:p>
            <a:pPr marL="0">
              <a:spcBef>
                <a:spcPts val="0"/>
              </a:spcBef>
              <a:buNone/>
            </a:pPr>
            <a:r>
              <a:rPr lang="ru-RU" sz="1800" dirty="0" smtClean="0">
                <a:latin typeface="Times New Roman" panose="02020603050405020304" pitchFamily="18" charset="0"/>
                <a:cs typeface="Times New Roman" panose="02020603050405020304" pitchFamily="18" charset="0"/>
              </a:rPr>
              <a:t>                               -Куда ты идешь?</a:t>
            </a:r>
          </a:p>
          <a:p>
            <a:pPr marL="0">
              <a:spcBef>
                <a:spcPts val="0"/>
              </a:spcBef>
              <a:buNone/>
            </a:pPr>
            <a:r>
              <a:rPr lang="ru-RU" sz="1800" dirty="0" smtClean="0">
                <a:latin typeface="Times New Roman" panose="02020603050405020304" pitchFamily="18" charset="0"/>
                <a:cs typeface="Times New Roman" panose="02020603050405020304" pitchFamily="18" charset="0"/>
              </a:rPr>
              <a:t>                               </a:t>
            </a:r>
            <a:r>
              <a:rPr lang="ru-RU" sz="1800" dirty="0">
                <a:latin typeface="Times New Roman" panose="02020603050405020304" pitchFamily="18" charset="0"/>
                <a:cs typeface="Times New Roman" panose="02020603050405020304" pitchFamily="18" charset="0"/>
              </a:rPr>
              <a:t>-</a:t>
            </a:r>
            <a:r>
              <a:rPr lang="ru-RU" sz="1800" dirty="0" smtClean="0">
                <a:latin typeface="Times New Roman" panose="02020603050405020304" pitchFamily="18" charset="0"/>
                <a:cs typeface="Times New Roman" panose="02020603050405020304" pitchFamily="18" charset="0"/>
              </a:rPr>
              <a:t>В  школу,- ответил я. </a:t>
            </a:r>
          </a:p>
          <a:p>
            <a:pPr marL="0">
              <a:spcBef>
                <a:spcPts val="0"/>
              </a:spcBef>
              <a:buNone/>
            </a:pPr>
            <a:r>
              <a:rPr lang="ru-RU" sz="1800" dirty="0" smtClean="0">
                <a:latin typeface="Times New Roman" panose="02020603050405020304" pitchFamily="18" charset="0"/>
                <a:cs typeface="Times New Roman" panose="02020603050405020304" pitchFamily="18" charset="0"/>
              </a:rPr>
              <a:t>      Робот оказался добрым. Мы даже и не заметили, как  быстро дошли с ним до школы. В нашей школе ему очень понравилось.     </a:t>
            </a:r>
          </a:p>
          <a:p>
            <a:pPr marL="0">
              <a:spcBef>
                <a:spcPts val="0"/>
              </a:spcBef>
              <a:buNone/>
            </a:pPr>
            <a:r>
              <a:rPr lang="ru-RU" sz="1800" dirty="0" smtClean="0">
                <a:latin typeface="Times New Roman" panose="02020603050405020304" pitchFamily="18" charset="0"/>
                <a:cs typeface="Times New Roman" panose="02020603050405020304" pitchFamily="18" charset="0"/>
              </a:rPr>
              <a:t>     Он с удовольствием бегал, играл в мяч на уроке физкультуры. Пел на уроке музыки, с удовольствием решал задачи, а когда пришла пора прощаться, то он очень просил всех нас, чтобы мы хорошо учились.    </a:t>
            </a:r>
          </a:p>
          <a:p>
            <a:pPr marL="0">
              <a:spcBef>
                <a:spcPts val="0"/>
              </a:spcBef>
              <a:buNone/>
            </a:pPr>
            <a:r>
              <a:rPr lang="ru-RU" sz="1800" dirty="0" smtClean="0">
                <a:latin typeface="Times New Roman" panose="02020603050405020304" pitchFamily="18" charset="0"/>
                <a:cs typeface="Times New Roman" panose="02020603050405020304" pitchFamily="18" charset="0"/>
              </a:rPr>
              <a:t>      Обещал познакомить со своими друзьями – роботами. Всех нас пригласил в гости на свою большую планету. Мы решили, что всем классом полетим в гости к ним, будем ждать их к себе в гости.</a:t>
            </a:r>
          </a:p>
          <a:p>
            <a:pPr marL="0">
              <a:spcBef>
                <a:spcPts val="0"/>
              </a:spcBef>
              <a:buNone/>
            </a:pPr>
            <a:r>
              <a:rPr lang="ru-RU" sz="1800" dirty="0" smtClean="0">
                <a:latin typeface="Times New Roman" panose="02020603050405020304" pitchFamily="18" charset="0"/>
                <a:cs typeface="Times New Roman" panose="02020603050405020304" pitchFamily="18" charset="0"/>
              </a:rPr>
              <a:t>     Я так хотел полететь, но тут меня разбудила мама. Как жаль, что это был всего лишь сон.</a:t>
            </a:r>
          </a:p>
          <a:p>
            <a:pPr marL="0">
              <a:spcBef>
                <a:spcPts val="0"/>
              </a:spcBef>
              <a:buNone/>
            </a:pPr>
            <a:endParaRPr lang="ru-RU" sz="1800" dirty="0" smtClean="0"/>
          </a:p>
          <a:p>
            <a:pPr>
              <a:buNone/>
            </a:pPr>
            <a:endParaRPr lang="ru-RU" sz="2400" dirty="0"/>
          </a:p>
        </p:txBody>
      </p:sp>
      <p:pic>
        <p:nvPicPr>
          <p:cNvPr id="10" name="Рисунок 9" descr="D:\рисунки\Рисунок (98).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043" y="2339752"/>
            <a:ext cx="1643074" cy="1800200"/>
          </a:xfrm>
          <a:prstGeom prst="rect">
            <a:avLst/>
          </a:prstGeom>
          <a:noFill/>
          <a:ln>
            <a:noFill/>
          </a:ln>
        </p:spPr>
      </p:pic>
    </p:spTree>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1187624"/>
            <a:ext cx="6172200" cy="792088"/>
          </a:xfrm>
        </p:spPr>
        <p:txBody>
          <a:bodyPr>
            <a:normAutofit fontScale="90000"/>
          </a:bodyPr>
          <a:lstStyle/>
          <a:p>
            <a:r>
              <a:rPr lang="ru-RU" sz="4000" b="1" dirty="0" smtClean="0">
                <a:latin typeface="Monotype Corsiva" panose="03010101010201010101" pitchFamily="66" charset="0"/>
              </a:rPr>
              <a:t>                 </a:t>
            </a:r>
            <a:br>
              <a:rPr lang="ru-RU" sz="4000" b="1" dirty="0" smtClean="0">
                <a:latin typeface="Monotype Corsiva" panose="03010101010201010101" pitchFamily="66" charset="0"/>
              </a:rPr>
            </a:br>
            <a:r>
              <a:rPr lang="ru-RU" sz="4000" b="1" dirty="0">
                <a:latin typeface="Monotype Corsiva" panose="03010101010201010101" pitchFamily="66" charset="0"/>
              </a:rPr>
              <a:t/>
            </a:r>
            <a:br>
              <a:rPr lang="ru-RU" sz="4000" b="1" dirty="0">
                <a:latin typeface="Monotype Corsiva" panose="03010101010201010101" pitchFamily="66" charset="0"/>
              </a:rPr>
            </a:br>
            <a:r>
              <a:rPr lang="ru-RU" sz="4000" b="1" dirty="0" smtClean="0">
                <a:latin typeface="Monotype Corsiva" panose="03010101010201010101" pitchFamily="66" charset="0"/>
              </a:rPr>
              <a:t/>
            </a:r>
            <a:br>
              <a:rPr lang="ru-RU" sz="4000" b="1" dirty="0" smtClean="0">
                <a:latin typeface="Monotype Corsiva" panose="03010101010201010101" pitchFamily="66" charset="0"/>
              </a:rPr>
            </a:br>
            <a:r>
              <a:rPr lang="ru-RU" sz="4000" b="1" dirty="0" smtClean="0">
                <a:latin typeface="Monotype Corsiva" panose="03010101010201010101" pitchFamily="66" charset="0"/>
              </a:rPr>
              <a:t>                Волшебная  фея.</a:t>
            </a:r>
            <a:r>
              <a:rPr lang="ru-RU" sz="2400" b="1" dirty="0" smtClean="0"/>
              <a:t/>
            </a:r>
            <a:br>
              <a:rPr lang="ru-RU" sz="2400" b="1" dirty="0" smtClean="0"/>
            </a:br>
            <a:r>
              <a:rPr lang="ru-RU" sz="2200" b="1" dirty="0" smtClean="0">
                <a:solidFill>
                  <a:schemeClr val="tx1"/>
                </a:solidFill>
                <a:latin typeface="Times New Roman" panose="02020603050405020304" pitchFamily="18" charset="0"/>
                <a:cs typeface="Times New Roman" panose="02020603050405020304" pitchFamily="18" charset="0"/>
              </a:rPr>
              <a:t>Автор: </a:t>
            </a:r>
            <a:r>
              <a:rPr lang="ru-RU" sz="2200" b="1" i="1" dirty="0" smtClean="0">
                <a:solidFill>
                  <a:schemeClr val="tx1"/>
                </a:solidFill>
                <a:latin typeface="Times New Roman" panose="02020603050405020304" pitchFamily="18" charset="0"/>
                <a:cs typeface="Times New Roman" panose="02020603050405020304" pitchFamily="18" charset="0"/>
              </a:rPr>
              <a:t>Васильева Алина</a:t>
            </a:r>
            <a:r>
              <a:rPr lang="ru-RU" sz="2200" i="1" dirty="0" smtClean="0">
                <a:solidFill>
                  <a:schemeClr val="tx1"/>
                </a:solidFill>
                <a:latin typeface="Times New Roman" panose="02020603050405020304" pitchFamily="18" charset="0"/>
                <a:cs typeface="Times New Roman" panose="02020603050405020304" pitchFamily="18" charset="0"/>
              </a:rPr>
              <a:t>.</a:t>
            </a:r>
            <a:endParaRPr lang="ru-RU" sz="2200" dirty="0">
              <a:solidFill>
                <a:schemeClr val="tx1"/>
              </a:solidFill>
              <a:latin typeface="Times New Roman" panose="02020603050405020304" pitchFamily="18" charset="0"/>
              <a:cs typeface="Times New Roman" panose="02020603050405020304" pitchFamily="18" charset="0"/>
            </a:endParaRPr>
          </a:p>
        </p:txBody>
      </p:sp>
      <p:sp>
        <p:nvSpPr>
          <p:cNvPr id="5" name="Содержимое 4"/>
          <p:cNvSpPr>
            <a:spLocks noGrp="1"/>
          </p:cNvSpPr>
          <p:nvPr>
            <p:ph idx="1"/>
          </p:nvPr>
        </p:nvSpPr>
        <p:spPr>
          <a:xfrm>
            <a:off x="342900" y="2000232"/>
            <a:ext cx="6172200" cy="6748232"/>
          </a:xfrm>
        </p:spPr>
        <p:txBody>
          <a:bodyPr>
            <a:normAutofit fontScale="70000" lnSpcReduction="20000"/>
          </a:bodyPr>
          <a:lstStyle/>
          <a:p>
            <a:pPr>
              <a:lnSpc>
                <a:spcPct val="120000"/>
              </a:lnSpc>
              <a:spcBef>
                <a:spcPts val="0"/>
              </a:spcBef>
              <a:buNone/>
            </a:pPr>
            <a:r>
              <a:rPr lang="ru-RU" dirty="0" smtClean="0">
                <a:latin typeface="Times New Roman" panose="02020603050405020304" pitchFamily="18" charset="0"/>
                <a:cs typeface="Times New Roman" panose="02020603050405020304" pitchFamily="18" charset="0"/>
              </a:rPr>
              <a:t>                                     Жила была волшебная фея. Она </a:t>
            </a:r>
          </a:p>
          <a:p>
            <a:pPr>
              <a:lnSpc>
                <a:spcPct val="120000"/>
              </a:lnSpc>
              <a:spcBef>
                <a:spcPts val="0"/>
              </a:spcBef>
              <a:buNone/>
            </a:pPr>
            <a:r>
              <a:rPr lang="ru-RU" dirty="0" smtClean="0">
                <a:latin typeface="Times New Roman" panose="02020603050405020304" pitchFamily="18" charset="0"/>
                <a:cs typeface="Times New Roman" panose="02020603050405020304" pitchFamily="18" charset="0"/>
              </a:rPr>
              <a:t>                                 искала волшебный цветок.  Этот    </a:t>
            </a:r>
          </a:p>
          <a:p>
            <a:pPr>
              <a:lnSpc>
                <a:spcPct val="120000"/>
              </a:lnSpc>
              <a:spcBef>
                <a:spcPts val="0"/>
              </a:spcBef>
              <a:buNone/>
            </a:pPr>
            <a:r>
              <a:rPr lang="ru-RU" dirty="0" smtClean="0">
                <a:latin typeface="Times New Roman" panose="02020603050405020304" pitchFamily="18" charset="0"/>
                <a:cs typeface="Times New Roman" panose="02020603050405020304" pitchFamily="18" charset="0"/>
              </a:rPr>
              <a:t>                                  цветок должен быть синего цвета. При</a:t>
            </a:r>
          </a:p>
          <a:p>
            <a:pPr>
              <a:lnSpc>
                <a:spcPct val="120000"/>
              </a:lnSpc>
              <a:spcBef>
                <a:spcPts val="0"/>
              </a:spcBef>
              <a:buNone/>
            </a:pPr>
            <a:r>
              <a:rPr lang="ru-RU" dirty="0" smtClean="0">
                <a:latin typeface="Times New Roman" panose="02020603050405020304" pitchFamily="18" charset="0"/>
                <a:cs typeface="Times New Roman" panose="02020603050405020304" pitchFamily="18" charset="0"/>
              </a:rPr>
              <a:t>                                   помощи этого маленького цветочка</a:t>
            </a:r>
          </a:p>
          <a:p>
            <a:pPr>
              <a:lnSpc>
                <a:spcPct val="120000"/>
              </a:lnSpc>
              <a:spcBef>
                <a:spcPts val="0"/>
              </a:spcBef>
              <a:buNone/>
            </a:pPr>
            <a:r>
              <a:rPr lang="ru-RU" dirty="0" smtClean="0">
                <a:latin typeface="Times New Roman" panose="02020603050405020304" pitchFamily="18" charset="0"/>
                <a:cs typeface="Times New Roman" panose="02020603050405020304" pitchFamily="18" charset="0"/>
              </a:rPr>
              <a:t>                                  она хотела спасти лес от злого Кощея и</a:t>
            </a:r>
          </a:p>
          <a:p>
            <a:pPr>
              <a:lnSpc>
                <a:spcPct val="120000"/>
              </a:lnSpc>
              <a:spcBef>
                <a:spcPts val="0"/>
              </a:spcBef>
              <a:buNone/>
            </a:pPr>
            <a:r>
              <a:rPr lang="ru-RU" dirty="0" smtClean="0">
                <a:latin typeface="Times New Roman" panose="02020603050405020304" pitchFamily="18" charset="0"/>
                <a:cs typeface="Times New Roman" panose="02020603050405020304" pitchFamily="18" charset="0"/>
              </a:rPr>
              <a:t>                                  Бабы Яги. Когда этот цветок </a:t>
            </a:r>
          </a:p>
          <a:p>
            <a:pPr>
              <a:lnSpc>
                <a:spcPct val="120000"/>
              </a:lnSpc>
              <a:spcBef>
                <a:spcPts val="0"/>
              </a:spcBef>
              <a:buNone/>
            </a:pPr>
            <a:r>
              <a:rPr lang="ru-RU" dirty="0" smtClean="0">
                <a:latin typeface="Times New Roman" panose="02020603050405020304" pitchFamily="18" charset="0"/>
                <a:cs typeface="Times New Roman" panose="02020603050405020304" pitchFamily="18" charset="0"/>
              </a:rPr>
              <a:t>                                    распускался, то внутри, в самой </a:t>
            </a:r>
          </a:p>
          <a:p>
            <a:pPr>
              <a:lnSpc>
                <a:spcPct val="120000"/>
              </a:lnSpc>
              <a:spcBef>
                <a:spcPts val="0"/>
              </a:spcBef>
              <a:buNone/>
            </a:pPr>
            <a:r>
              <a:rPr lang="ru-RU" dirty="0" smtClean="0">
                <a:latin typeface="Times New Roman" panose="02020603050405020304" pitchFamily="18" charset="0"/>
                <a:cs typeface="Times New Roman" panose="02020603050405020304" pitchFamily="18" charset="0"/>
              </a:rPr>
              <a:t>                                 середине, загорался яркий цвет.</a:t>
            </a:r>
          </a:p>
          <a:p>
            <a:pPr>
              <a:buNone/>
            </a:pPr>
            <a:r>
              <a:rPr lang="ru-RU" dirty="0" smtClean="0">
                <a:latin typeface="Times New Roman" panose="02020603050405020304" pitchFamily="18" charset="0"/>
                <a:cs typeface="Times New Roman" panose="02020603050405020304" pitchFamily="18" charset="0"/>
              </a:rPr>
              <a:t>           Нашла его фея у дальней речки, где жили маленькие рыбки и старый, мудрый рак. Рано утром, как только взошло солнышко, добрая волшебница спрятала это сокровище в своих волосах, взяла сумочку, волшебную палочку и отправилась в лес. Как красиво роса переливалась на солнышке.</a:t>
            </a:r>
          </a:p>
          <a:p>
            <a:pPr>
              <a:buNone/>
            </a:pPr>
            <a:r>
              <a:rPr lang="ru-RU" dirty="0" smtClean="0">
                <a:latin typeface="Times New Roman" panose="02020603050405020304" pitchFamily="18" charset="0"/>
                <a:cs typeface="Times New Roman" panose="02020603050405020304" pitchFamily="18" charset="0"/>
              </a:rPr>
              <a:t>          И вот уже она у леса. Как тихо, птички не поют. Фея прибавила шаг и споткнулась. Перед ней стояли баба Яга и Кощей Бессмертный. Они вырвали сумочку и убежали. Вдруг ей на ручку сел жучок. –Божья Коровка, - обрадовалась  фея, помоги мне. Жучок полетел, догнал злодеев, взмахнул волшебной палочкой и они исчезли. </a:t>
            </a:r>
          </a:p>
          <a:p>
            <a:pPr>
              <a:buNone/>
            </a:pPr>
            <a:r>
              <a:rPr lang="ru-RU" dirty="0" smtClean="0">
                <a:latin typeface="Times New Roman" panose="02020603050405020304" pitchFamily="18" charset="0"/>
                <a:cs typeface="Times New Roman" panose="02020603050405020304" pitchFamily="18" charset="0"/>
              </a:rPr>
              <a:t>         Проснулась Фея, а рядом с ней сидел не жучок, а прекрасный принц. Вместе они дошли до леса, посадили волшебный цветок на поляне – и лес ожил. Все благодарили прекрасную фею и принца.</a:t>
            </a:r>
          </a:p>
          <a:p>
            <a:pPr>
              <a:buNone/>
            </a:pPr>
            <a:r>
              <a:rPr lang="ru-RU" dirty="0" smtClean="0">
                <a:latin typeface="Times New Roman" panose="02020603050405020304" pitchFamily="18" charset="0"/>
                <a:cs typeface="Times New Roman" panose="02020603050405020304" pitchFamily="18" charset="0"/>
              </a:rPr>
              <a:t>          Тут и сказке конец, а кто слушал – молодец!</a:t>
            </a:r>
          </a:p>
          <a:p>
            <a:pPr>
              <a:buNone/>
            </a:pPr>
            <a:endParaRPr lang="ru-RU" dirty="0" smtClean="0">
              <a:latin typeface="Times New Roman" panose="02020603050405020304" pitchFamily="18" charset="0"/>
              <a:cs typeface="Times New Roman" panose="02020603050405020304" pitchFamily="18" charset="0"/>
            </a:endParaRPr>
          </a:p>
          <a:p>
            <a:pPr>
              <a:buNone/>
            </a:pPr>
            <a:endParaRPr lang="ru-RU" dirty="0"/>
          </a:p>
        </p:txBody>
      </p:sp>
      <p:pic>
        <p:nvPicPr>
          <p:cNvPr id="6" name="Рисунок 5" descr="D:\рисунки\Рисунок (88).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8606" y="2214546"/>
            <a:ext cx="1920274" cy="2069421"/>
          </a:xfrm>
          <a:prstGeom prst="rect">
            <a:avLst/>
          </a:prstGeom>
          <a:noFill/>
          <a:ln>
            <a:noFill/>
          </a:ln>
        </p:spPr>
      </p:pic>
    </p:spTree>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8680" y="899592"/>
            <a:ext cx="6172200" cy="896912"/>
          </a:xfrm>
        </p:spPr>
        <p:txBody>
          <a:bodyPr>
            <a:normAutofit fontScale="90000"/>
          </a:bodyPr>
          <a:lstStyle/>
          <a:p>
            <a:r>
              <a:rPr lang="ru-RU" sz="6700" b="1" dirty="0" smtClean="0">
                <a:latin typeface="Monotype Corsiva" panose="03010101010201010101" pitchFamily="66" charset="0"/>
              </a:rPr>
              <a:t/>
            </a:r>
            <a:br>
              <a:rPr lang="ru-RU" sz="6700" b="1" dirty="0" smtClean="0">
                <a:latin typeface="Monotype Corsiva" panose="03010101010201010101" pitchFamily="66" charset="0"/>
              </a:rPr>
            </a:br>
            <a:r>
              <a:rPr lang="ru-RU" sz="6700" b="1" dirty="0">
                <a:latin typeface="Monotype Corsiva" panose="03010101010201010101" pitchFamily="66" charset="0"/>
              </a:rPr>
              <a:t/>
            </a:r>
            <a:br>
              <a:rPr lang="ru-RU" sz="6700" b="1" dirty="0">
                <a:latin typeface="Monotype Corsiva" panose="03010101010201010101" pitchFamily="66" charset="0"/>
              </a:rPr>
            </a:br>
            <a:r>
              <a:rPr lang="ru-RU" sz="6700" b="1" dirty="0" smtClean="0">
                <a:latin typeface="Monotype Corsiva" panose="03010101010201010101" pitchFamily="66" charset="0"/>
              </a:rPr>
              <a:t>           </a:t>
            </a:r>
            <a:r>
              <a:rPr lang="ru-RU" sz="6700" b="1" dirty="0" smtClean="0">
                <a:latin typeface="Monotype Corsiva" panose="03010101010201010101" pitchFamily="66" charset="0"/>
              </a:rPr>
              <a:t>   </a:t>
            </a:r>
            <a:r>
              <a:rPr lang="ru-RU" sz="4000" b="1" dirty="0" smtClean="0">
                <a:latin typeface="Monotype Corsiva" panose="03010101010201010101" pitchFamily="66" charset="0"/>
              </a:rPr>
              <a:t>Ежик</a:t>
            </a:r>
            <a:r>
              <a:rPr lang="ru-RU" sz="2400" b="1" dirty="0"/>
              <a:t/>
            </a:r>
            <a:br>
              <a:rPr lang="ru-RU" sz="2400" b="1" dirty="0"/>
            </a:br>
            <a:r>
              <a:rPr lang="ru-RU" sz="2200" dirty="0" smtClean="0">
                <a:solidFill>
                  <a:schemeClr val="tx1"/>
                </a:solidFill>
              </a:rPr>
              <a:t>Автор</a:t>
            </a:r>
            <a:r>
              <a:rPr lang="ru-RU" sz="2200" b="1" dirty="0" smtClean="0">
                <a:solidFill>
                  <a:schemeClr val="tx1"/>
                </a:solidFill>
              </a:rPr>
              <a:t>: </a:t>
            </a:r>
            <a:r>
              <a:rPr lang="ru-RU" sz="2200" dirty="0" smtClean="0">
                <a:solidFill>
                  <a:schemeClr val="tx1"/>
                </a:solidFill>
              </a:rPr>
              <a:t> </a:t>
            </a:r>
            <a:r>
              <a:rPr lang="ru-RU" sz="2200" b="1" i="1" dirty="0" err="1" smtClean="0">
                <a:solidFill>
                  <a:schemeClr val="tx1"/>
                </a:solidFill>
                <a:latin typeface="Times New Roman" panose="02020603050405020304" pitchFamily="18" charset="0"/>
                <a:cs typeface="Times New Roman" panose="02020603050405020304" pitchFamily="18" charset="0"/>
              </a:rPr>
              <a:t>Саматькин</a:t>
            </a:r>
            <a:r>
              <a:rPr lang="ru-RU" sz="2200" b="1" i="1" dirty="0" smtClean="0">
                <a:solidFill>
                  <a:schemeClr val="tx1"/>
                </a:solidFill>
                <a:latin typeface="Times New Roman" panose="02020603050405020304" pitchFamily="18" charset="0"/>
                <a:cs typeface="Times New Roman" panose="02020603050405020304" pitchFamily="18" charset="0"/>
              </a:rPr>
              <a:t>  Артем.</a:t>
            </a:r>
            <a:endParaRPr lang="ru-RU" sz="2200" b="1" i="1" dirty="0">
              <a:solidFill>
                <a:schemeClr val="tx1"/>
              </a:solidFill>
              <a:latin typeface="Times New Roman" panose="02020603050405020304" pitchFamily="18" charset="0"/>
              <a:cs typeface="Times New Roman" panose="02020603050405020304" pitchFamily="18" charset="0"/>
            </a:endParaRPr>
          </a:p>
        </p:txBody>
      </p:sp>
      <p:sp>
        <p:nvSpPr>
          <p:cNvPr id="3" name="Содержимое 2"/>
          <p:cNvSpPr>
            <a:spLocks noGrp="1"/>
          </p:cNvSpPr>
          <p:nvPr>
            <p:ph idx="1"/>
          </p:nvPr>
        </p:nvSpPr>
        <p:spPr>
          <a:xfrm>
            <a:off x="342900" y="1785917"/>
            <a:ext cx="6172200" cy="6646883"/>
          </a:xfrm>
        </p:spPr>
        <p:txBody>
          <a:bodyPr>
            <a:normAutofit/>
          </a:bodyPr>
          <a:lstStyle/>
          <a:p>
            <a:pPr>
              <a:spcBef>
                <a:spcPts val="0"/>
              </a:spcBef>
              <a:buNone/>
            </a:pPr>
            <a:r>
              <a:rPr lang="ru-RU" sz="1800" dirty="0" smtClean="0">
                <a:latin typeface="Times New Roman" panose="02020603050405020304" pitchFamily="18" charset="0"/>
                <a:cs typeface="Times New Roman" panose="02020603050405020304" pitchFamily="18" charset="0"/>
              </a:rPr>
              <a:t>         Жил был ежик. Это был очень </a:t>
            </a:r>
            <a:r>
              <a:rPr lang="ru-RU" sz="1900" dirty="0" smtClean="0">
                <a:latin typeface="Times New Roman" panose="02020603050405020304" pitchFamily="18" charset="0"/>
                <a:cs typeface="Times New Roman" panose="02020603050405020304" pitchFamily="18" charset="0"/>
              </a:rPr>
              <a:t>добрый, умный и дружелюбный ежик. У него было много друзей: зайчик, мышонок, бельчонок и волчонок.</a:t>
            </a:r>
          </a:p>
          <a:p>
            <a:pPr>
              <a:spcBef>
                <a:spcPts val="0"/>
              </a:spcBef>
              <a:buNone/>
            </a:pPr>
            <a:r>
              <a:rPr lang="ru-RU" sz="1900" dirty="0">
                <a:latin typeface="Times New Roman" panose="02020603050405020304" pitchFamily="18" charset="0"/>
                <a:cs typeface="Times New Roman" panose="02020603050405020304" pitchFamily="18" charset="0"/>
              </a:rPr>
              <a:t> </a:t>
            </a:r>
            <a:r>
              <a:rPr lang="ru-RU" sz="1900" dirty="0" smtClean="0">
                <a:latin typeface="Times New Roman" panose="02020603050405020304" pitchFamily="18" charset="0"/>
                <a:cs typeface="Times New Roman" panose="02020603050405020304" pitchFamily="18" charset="0"/>
              </a:rPr>
              <a:t>           Был солнечный денек и ежик решил погулять с друзьями. Они пошли купаться на речку. Здесь они весело плескались, ныряли, загорали, смотрели в небо, любовались облаками. Но вдруг солнышко скрылось, набежали темные тучки, и пошел дождик – такой теплый, летний дождичек. Друзья  стали думать, где бы им спрятаться от дождя.</a:t>
            </a:r>
          </a:p>
          <a:p>
            <a:pPr>
              <a:spcBef>
                <a:spcPts val="0"/>
              </a:spcBef>
              <a:buNone/>
            </a:pPr>
            <a:r>
              <a:rPr lang="ru-RU" sz="1900" dirty="0">
                <a:latin typeface="Times New Roman" panose="02020603050405020304" pitchFamily="18" charset="0"/>
                <a:cs typeface="Times New Roman" panose="02020603050405020304" pitchFamily="18" charset="0"/>
              </a:rPr>
              <a:t> </a:t>
            </a:r>
            <a:r>
              <a:rPr lang="ru-RU" sz="1900" dirty="0" smtClean="0">
                <a:latin typeface="Times New Roman" panose="02020603050405020304" pitchFamily="18" charset="0"/>
                <a:cs typeface="Times New Roman" panose="02020603050405020304" pitchFamily="18" charset="0"/>
              </a:rPr>
              <a:t>          Но тут из норки выглянул лисенок и пригласил их к себе. Они подружились с ним. С новым другом им было еще веселее. Теперь друзья всегда гуляли все вместе. Лисенок оказался хорошим другом. </a:t>
            </a:r>
          </a:p>
          <a:p>
            <a:pPr>
              <a:spcBef>
                <a:spcPts val="0"/>
              </a:spcBef>
              <a:buNone/>
            </a:pPr>
            <a:r>
              <a:rPr lang="ru-RU" sz="1900" dirty="0">
                <a:latin typeface="Times New Roman" panose="02020603050405020304" pitchFamily="18" charset="0"/>
                <a:cs typeface="Times New Roman" panose="02020603050405020304" pitchFamily="18" charset="0"/>
              </a:rPr>
              <a:t> </a:t>
            </a:r>
            <a:r>
              <a:rPr lang="ru-RU" sz="1900" dirty="0" smtClean="0">
                <a:latin typeface="Times New Roman" panose="02020603050405020304" pitchFamily="18" charset="0"/>
                <a:cs typeface="Times New Roman" panose="02020603050405020304" pitchFamily="18" charset="0"/>
              </a:rPr>
              <a:t>        Они очень хорошо дружили и никогда не ссорились.</a:t>
            </a:r>
          </a:p>
          <a:p>
            <a:pPr>
              <a:spcBef>
                <a:spcPts val="0"/>
              </a:spcBef>
              <a:buNone/>
            </a:pPr>
            <a:r>
              <a:rPr lang="ru-RU" dirty="0" smtClean="0">
                <a:latin typeface="Times New Roman" panose="02020603050405020304" pitchFamily="18" charset="0"/>
                <a:cs typeface="Times New Roman" panose="02020603050405020304" pitchFamily="18" charset="0"/>
              </a:rPr>
              <a:t> </a:t>
            </a:r>
          </a:p>
          <a:p>
            <a:pPr>
              <a:buNone/>
            </a:pPr>
            <a:endParaRPr lang="ru-RU" dirty="0"/>
          </a:p>
        </p:txBody>
      </p:sp>
      <p:pic>
        <p:nvPicPr>
          <p:cNvPr id="4" name="Рисунок 3" descr="D:\рисунки\Рисунок (89).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43050" y="6286513"/>
            <a:ext cx="4286280" cy="2677975"/>
          </a:xfrm>
          <a:prstGeom prst="rect">
            <a:avLst/>
          </a:prstGeom>
          <a:noFill/>
          <a:ln>
            <a:noFill/>
          </a:ln>
        </p:spPr>
      </p:pic>
    </p:spTree>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938784"/>
            <a:ext cx="6172200" cy="824904"/>
          </a:xfrm>
        </p:spPr>
        <p:txBody>
          <a:bodyPr>
            <a:normAutofit fontScale="90000"/>
          </a:bodyPr>
          <a:lstStyle/>
          <a:p>
            <a:r>
              <a:rPr lang="ru-RU" sz="4000" b="1" dirty="0" smtClean="0">
                <a:latin typeface="Monotype Corsiva" panose="03010101010201010101" pitchFamily="66" charset="0"/>
              </a:rPr>
              <a:t>              </a:t>
            </a:r>
            <a:br>
              <a:rPr lang="ru-RU" sz="4000" b="1" dirty="0" smtClean="0">
                <a:latin typeface="Monotype Corsiva" panose="03010101010201010101" pitchFamily="66" charset="0"/>
              </a:rPr>
            </a:br>
            <a:r>
              <a:rPr lang="ru-RU" sz="4000" b="1" dirty="0">
                <a:latin typeface="Monotype Corsiva" panose="03010101010201010101" pitchFamily="66" charset="0"/>
              </a:rPr>
              <a:t/>
            </a:r>
            <a:br>
              <a:rPr lang="ru-RU" sz="4000" b="1" dirty="0">
                <a:latin typeface="Monotype Corsiva" panose="03010101010201010101" pitchFamily="66" charset="0"/>
              </a:rPr>
            </a:br>
            <a:r>
              <a:rPr lang="ru-RU" sz="4000" b="1" dirty="0" smtClean="0">
                <a:latin typeface="Monotype Corsiva" panose="03010101010201010101" pitchFamily="66" charset="0"/>
              </a:rPr>
              <a:t>             Со светлой  Пасхой.</a:t>
            </a:r>
            <a:r>
              <a:rPr lang="ru-RU" sz="4000" dirty="0">
                <a:latin typeface="Monotype Corsiva" panose="03010101010201010101" pitchFamily="66" charset="0"/>
              </a:rPr>
              <a:t/>
            </a:r>
            <a:br>
              <a:rPr lang="ru-RU" sz="4000" dirty="0">
                <a:latin typeface="Monotype Corsiva" panose="03010101010201010101" pitchFamily="66" charset="0"/>
              </a:rPr>
            </a:br>
            <a:r>
              <a:rPr lang="ru-RU" sz="2200" b="1" dirty="0" smtClean="0">
                <a:solidFill>
                  <a:schemeClr val="tx1"/>
                </a:solidFill>
                <a:latin typeface="Times New Roman" panose="02020603050405020304" pitchFamily="18" charset="0"/>
                <a:cs typeface="Times New Roman" panose="02020603050405020304" pitchFamily="18" charset="0"/>
              </a:rPr>
              <a:t>Автор: </a:t>
            </a:r>
            <a:r>
              <a:rPr lang="ru-RU" sz="2200" b="1" i="1" dirty="0" smtClean="0">
                <a:solidFill>
                  <a:schemeClr val="tx1"/>
                </a:solidFill>
                <a:latin typeface="Times New Roman" panose="02020603050405020304" pitchFamily="18" charset="0"/>
                <a:cs typeface="Times New Roman" panose="02020603050405020304" pitchFamily="18" charset="0"/>
              </a:rPr>
              <a:t>Царева Виктория</a:t>
            </a:r>
            <a:r>
              <a:rPr lang="ru-RU" sz="2400" dirty="0" smtClean="0"/>
              <a:t>.</a:t>
            </a:r>
            <a:endParaRPr lang="ru-RU" sz="2400" dirty="0"/>
          </a:p>
        </p:txBody>
      </p:sp>
      <p:sp>
        <p:nvSpPr>
          <p:cNvPr id="3" name="Содержимое 2"/>
          <p:cNvSpPr>
            <a:spLocks noGrp="1"/>
          </p:cNvSpPr>
          <p:nvPr>
            <p:ph idx="1"/>
          </p:nvPr>
        </p:nvSpPr>
        <p:spPr>
          <a:xfrm>
            <a:off x="342900" y="1857357"/>
            <a:ext cx="6172200" cy="6819100"/>
          </a:xfrm>
        </p:spPr>
        <p:txBody>
          <a:bodyPr>
            <a:normAutofit fontScale="85000" lnSpcReduction="20000"/>
          </a:bodyPr>
          <a:lstStyle/>
          <a:p>
            <a:pPr>
              <a:buNone/>
            </a:pPr>
            <a:r>
              <a:rPr lang="ru-RU" dirty="0" smtClean="0"/>
              <a:t>                           </a:t>
            </a:r>
            <a:r>
              <a:rPr lang="ru-RU" sz="2300" dirty="0" smtClean="0">
                <a:latin typeface="Times New Roman" panose="02020603050405020304" pitchFamily="18" charset="0"/>
                <a:cs typeface="Times New Roman" panose="02020603050405020304" pitchFamily="18" charset="0"/>
              </a:rPr>
              <a:t>В небольшом селе жил маленький,  </a:t>
            </a:r>
          </a:p>
          <a:p>
            <a:pPr>
              <a:buNone/>
            </a:pPr>
            <a:r>
              <a:rPr lang="ru-RU" sz="2300" dirty="0" smtClean="0">
                <a:latin typeface="Times New Roman" panose="02020603050405020304" pitchFamily="18" charset="0"/>
                <a:cs typeface="Times New Roman" panose="02020603050405020304" pitchFamily="18" charset="0"/>
              </a:rPr>
              <a:t>                            желтый цыпленок. Жил он в </a:t>
            </a:r>
          </a:p>
          <a:p>
            <a:pPr>
              <a:buNone/>
            </a:pPr>
            <a:r>
              <a:rPr lang="ru-RU" sz="2300" dirty="0" smtClean="0">
                <a:latin typeface="Times New Roman" panose="02020603050405020304" pitchFamily="18" charset="0"/>
                <a:cs typeface="Times New Roman" panose="02020603050405020304" pitchFamily="18" charset="0"/>
              </a:rPr>
              <a:t>                            сарайчике с мамой Курицей. Но как</a:t>
            </a:r>
          </a:p>
          <a:p>
            <a:pPr>
              <a:buNone/>
            </a:pPr>
            <a:r>
              <a:rPr lang="ru-RU" sz="2300" dirty="0" smtClean="0">
                <a:latin typeface="Times New Roman" panose="02020603050405020304" pitchFamily="18" charset="0"/>
                <a:cs typeface="Times New Roman" panose="02020603050405020304" pitchFamily="18" charset="0"/>
              </a:rPr>
              <a:t>                            – то так получилось, что цыпленок </a:t>
            </a:r>
          </a:p>
          <a:p>
            <a:pPr>
              <a:buNone/>
            </a:pPr>
            <a:r>
              <a:rPr lang="ru-RU" sz="2300" dirty="0" smtClean="0">
                <a:latin typeface="Times New Roman" panose="02020603050405020304" pitchFamily="18" charset="0"/>
                <a:cs typeface="Times New Roman" panose="02020603050405020304" pitchFamily="18" charset="0"/>
              </a:rPr>
              <a:t>                            стал грустить, не ел и не пил. Мама </a:t>
            </a:r>
          </a:p>
          <a:p>
            <a:pPr>
              <a:buNone/>
            </a:pPr>
            <a:r>
              <a:rPr lang="ru-RU" sz="2300" dirty="0" smtClean="0">
                <a:latin typeface="Times New Roman" panose="02020603050405020304" pitchFamily="18" charset="0"/>
                <a:cs typeface="Times New Roman" panose="02020603050405020304" pitchFamily="18" charset="0"/>
              </a:rPr>
              <a:t>                             Курица подумала, что цыпленок заболел. А на самом деле он всего боялся: боялся, что лиса унесет его в лес; боялся, что его съест коршун; боялся попасть в острые лапы кота.</a:t>
            </a:r>
          </a:p>
          <a:p>
            <a:pPr>
              <a:buNone/>
            </a:pPr>
            <a:r>
              <a:rPr lang="ru-RU" sz="2300" dirty="0" smtClean="0">
                <a:latin typeface="Times New Roman" panose="02020603050405020304" pitchFamily="18" charset="0"/>
                <a:cs typeface="Times New Roman" panose="02020603050405020304" pitchFamily="18" charset="0"/>
              </a:rPr>
              <a:t>      Стала мама курица звать на помощь соседей, чтобы они помогли ей утешить малыша Цыпленка. Ни дядя Гусь, ни тетушка Корова, ни старый дедушка Индюк. Никто не мог ей помочь. Но тут забежала тетушка Утка и сказала, что цыпленок унывает зря. Не надо никого бояться, ведь у него есть мама, и она  не даст в обиду своего родного сыночка, да и весь птичий двор встанет на его защиту. Посмотри в окно, на дворе весна, прилетели птицы, какие красивые песни они поют. А ведь некоторые из них еще меньше тебя. Просунул цыпленок голову в окошечко и услышал чудесную песню. Это была Пасхальная песня.</a:t>
            </a:r>
          </a:p>
          <a:p>
            <a:pPr>
              <a:buNone/>
            </a:pPr>
            <a:r>
              <a:rPr lang="ru-RU" sz="2300" dirty="0" smtClean="0">
                <a:latin typeface="Times New Roman" panose="02020603050405020304" pitchFamily="18" charset="0"/>
                <a:cs typeface="Times New Roman" panose="02020603050405020304" pitchFamily="18" charset="0"/>
              </a:rPr>
              <a:t>      С тех пор цыпленок ничего не боялся.</a:t>
            </a:r>
            <a:endParaRPr lang="ru-RU" sz="2300" dirty="0">
              <a:latin typeface="Times New Roman" panose="02020603050405020304" pitchFamily="18" charset="0"/>
              <a:cs typeface="Times New Roman" panose="02020603050405020304" pitchFamily="18" charset="0"/>
            </a:endParaRPr>
          </a:p>
        </p:txBody>
      </p:sp>
      <p:pic>
        <p:nvPicPr>
          <p:cNvPr id="4" name="Рисунок 3" descr="D:\рисунки\Рисунок (93).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 y="1763688"/>
            <a:ext cx="2204862" cy="1872208"/>
          </a:xfrm>
          <a:prstGeom prst="rect">
            <a:avLst/>
          </a:prstGeom>
          <a:noFill/>
          <a:ln>
            <a:noFill/>
          </a:ln>
        </p:spPr>
      </p:pic>
    </p:spTree>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938785"/>
            <a:ext cx="6172200" cy="561383"/>
          </a:xfrm>
        </p:spPr>
        <p:txBody>
          <a:bodyPr>
            <a:noAutofit/>
          </a:bodyPr>
          <a:lstStyle/>
          <a:p>
            <a:pPr algn="ctr"/>
            <a:r>
              <a:rPr lang="ru-RU" sz="3600" b="1" dirty="0" smtClean="0">
                <a:latin typeface="Monotype Corsiva" panose="03010101010201010101" pitchFamily="66" charset="0"/>
              </a:rPr>
              <a:t/>
            </a:r>
            <a:br>
              <a:rPr lang="ru-RU" sz="3600" b="1" dirty="0" smtClean="0">
                <a:latin typeface="Monotype Corsiva" panose="03010101010201010101" pitchFamily="66" charset="0"/>
              </a:rPr>
            </a:br>
            <a:r>
              <a:rPr lang="ru-RU" sz="3600" b="1" dirty="0">
                <a:latin typeface="Monotype Corsiva" panose="03010101010201010101" pitchFamily="66" charset="0"/>
              </a:rPr>
              <a:t/>
            </a:r>
            <a:br>
              <a:rPr lang="ru-RU" sz="3600" b="1" dirty="0">
                <a:latin typeface="Monotype Corsiva" panose="03010101010201010101" pitchFamily="66" charset="0"/>
              </a:rPr>
            </a:br>
            <a:r>
              <a:rPr lang="ru-RU" sz="3600" b="1" dirty="0" smtClean="0">
                <a:latin typeface="Monotype Corsiva" panose="03010101010201010101" pitchFamily="66" charset="0"/>
              </a:rPr>
              <a:t/>
            </a:r>
            <a:br>
              <a:rPr lang="ru-RU" sz="3600" b="1" dirty="0" smtClean="0">
                <a:latin typeface="Monotype Corsiva" panose="03010101010201010101" pitchFamily="66" charset="0"/>
              </a:rPr>
            </a:br>
            <a:r>
              <a:rPr lang="ru-RU" sz="3600" b="1" dirty="0">
                <a:latin typeface="Monotype Corsiva" panose="03010101010201010101" pitchFamily="66" charset="0"/>
              </a:rPr>
              <a:t/>
            </a:r>
            <a:br>
              <a:rPr lang="ru-RU" sz="3600" b="1" dirty="0">
                <a:latin typeface="Monotype Corsiva" panose="03010101010201010101" pitchFamily="66" charset="0"/>
              </a:rPr>
            </a:br>
            <a:r>
              <a:rPr lang="ru-RU" sz="3600" b="1" dirty="0" smtClean="0">
                <a:latin typeface="Monotype Corsiva" panose="03010101010201010101" pitchFamily="66" charset="0"/>
              </a:rPr>
              <a:t>Сказка о говорящем поросенке</a:t>
            </a:r>
            <a:endParaRPr lang="ru-RU" sz="3600" b="1" dirty="0">
              <a:latin typeface="Monotype Corsiva" panose="03010101010201010101" pitchFamily="66" charset="0"/>
            </a:endParaRPr>
          </a:p>
        </p:txBody>
      </p:sp>
      <p:sp>
        <p:nvSpPr>
          <p:cNvPr id="3" name="Содержимое 2"/>
          <p:cNvSpPr>
            <a:spLocks noGrp="1"/>
          </p:cNvSpPr>
          <p:nvPr>
            <p:ph idx="1"/>
          </p:nvPr>
        </p:nvSpPr>
        <p:spPr>
          <a:xfrm>
            <a:off x="342900" y="1547664"/>
            <a:ext cx="6172200" cy="6885136"/>
          </a:xfrm>
        </p:spPr>
        <p:txBody>
          <a:bodyPr>
            <a:normAutofit/>
          </a:bodyPr>
          <a:lstStyle/>
          <a:p>
            <a:pPr>
              <a:buNone/>
            </a:pPr>
            <a:r>
              <a:rPr lang="ru-RU" sz="2000" b="1" dirty="0" smtClean="0"/>
              <a:t>Автор: </a:t>
            </a:r>
            <a:r>
              <a:rPr lang="ru-RU" sz="2000" b="1" i="1" dirty="0" smtClean="0"/>
              <a:t>Царев Альберт</a:t>
            </a:r>
          </a:p>
          <a:p>
            <a:pPr>
              <a:spcBef>
                <a:spcPts val="0"/>
              </a:spcBef>
              <a:buNone/>
            </a:pPr>
            <a:r>
              <a:rPr lang="ru-RU" sz="1800" dirty="0" smtClean="0"/>
              <a:t>         Жил был старый дед. Он жил очень бедно.   Была у него только одна свинья. </a:t>
            </a:r>
          </a:p>
          <a:p>
            <a:pPr>
              <a:spcBef>
                <a:spcPts val="0"/>
              </a:spcBef>
              <a:buNone/>
            </a:pPr>
            <a:r>
              <a:rPr lang="ru-RU" sz="1800" dirty="0"/>
              <a:t> </a:t>
            </a:r>
            <a:r>
              <a:rPr lang="ru-RU" sz="1800" dirty="0" smtClean="0"/>
              <a:t>         Однажды свинья опоросилась. У нее появился маленький поросенок. Дед так обрадовался поросенку. Поросенок немного подрос и вдруг неожиданно заговорил. Удивился дед и научил поросенка рассказывать сказки.</a:t>
            </a:r>
          </a:p>
          <a:p>
            <a:pPr marL="0">
              <a:spcBef>
                <a:spcPts val="0"/>
              </a:spcBef>
              <a:buNone/>
            </a:pPr>
            <a:r>
              <a:rPr lang="ru-RU" sz="1800" dirty="0" smtClean="0"/>
              <a:t>           И пошли они в город, остановились на площади. День был базарным, народу было много. Стал дед зазывать народ. Хотел показать своего удивительного поросенка. Много собралось людей, здесь был и стар и млад. </a:t>
            </a:r>
          </a:p>
          <a:p>
            <a:pPr>
              <a:spcBef>
                <a:spcPts val="0"/>
              </a:spcBef>
              <a:buNone/>
            </a:pPr>
            <a:r>
              <a:rPr lang="ru-RU" sz="1800" dirty="0" smtClean="0"/>
              <a:t>             Тут поросенок стал рассказывать сказки. Все слушали и удивлялись. Какой умный поросенок, – говорили все вокруг. Все стали бросать деньги в шапку старика, благодарить его. Так вместе они заработали немного денег и зажили без хлопот.   </a:t>
            </a:r>
          </a:p>
          <a:p>
            <a:pPr>
              <a:spcBef>
                <a:spcPts val="0"/>
              </a:spcBef>
              <a:buNone/>
            </a:pPr>
            <a:r>
              <a:rPr lang="ru-RU" sz="1800" dirty="0" smtClean="0"/>
              <a:t>               Тут и сказке конец, а кто слушал – молодец!</a:t>
            </a:r>
          </a:p>
          <a:p>
            <a:pPr>
              <a:buNone/>
            </a:pPr>
            <a:endParaRPr lang="ru-RU" sz="1800"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10890" y="6876256"/>
            <a:ext cx="1938190" cy="2267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938784"/>
            <a:ext cx="6172200" cy="5865464"/>
          </a:xfrm>
        </p:spPr>
        <p:txBody>
          <a:bodyPr>
            <a:normAutofit/>
          </a:bodyPr>
          <a:lstStyle/>
          <a:p>
            <a:r>
              <a:rPr lang="ru-RU" sz="3600" b="1" dirty="0" smtClean="0">
                <a:latin typeface="Monotype Corsiva" panose="03010101010201010101" pitchFamily="66" charset="0"/>
              </a:rPr>
              <a:t>               Прогулка </a:t>
            </a:r>
            <a:r>
              <a:rPr lang="ru-RU" sz="3600" b="1" dirty="0">
                <a:latin typeface="Monotype Corsiva" panose="03010101010201010101" pitchFamily="66" charset="0"/>
              </a:rPr>
              <a:t>по лесу.</a:t>
            </a:r>
            <a:r>
              <a:rPr lang="ru-RU" sz="1800" b="1" dirty="0"/>
              <a:t/>
            </a:r>
            <a:br>
              <a:rPr lang="ru-RU" sz="1800" b="1" dirty="0"/>
            </a:br>
            <a:r>
              <a:rPr lang="ru-RU" sz="1800" dirty="0"/>
              <a:t/>
            </a:r>
            <a:br>
              <a:rPr lang="ru-RU" sz="1800" dirty="0"/>
            </a:br>
            <a:r>
              <a:rPr lang="ru-RU" sz="1800" dirty="0" smtClean="0"/>
              <a:t> </a:t>
            </a:r>
            <a:r>
              <a:rPr lang="ru-RU" sz="2000" dirty="0" smtClean="0">
                <a:solidFill>
                  <a:schemeClr val="tx1"/>
                </a:solidFill>
              </a:rPr>
              <a:t>Автор: </a:t>
            </a:r>
            <a:r>
              <a:rPr lang="ru-RU" sz="2000" b="1" dirty="0" smtClean="0">
                <a:solidFill>
                  <a:schemeClr val="tx1"/>
                </a:solidFill>
                <a:latin typeface="Times New Roman" panose="02020603050405020304" pitchFamily="18" charset="0"/>
                <a:cs typeface="Times New Roman" panose="02020603050405020304" pitchFamily="18" charset="0"/>
              </a:rPr>
              <a:t>Митрофанова </a:t>
            </a:r>
            <a:r>
              <a:rPr lang="ru-RU" sz="2000" b="1" dirty="0">
                <a:solidFill>
                  <a:schemeClr val="tx1"/>
                </a:solidFill>
                <a:latin typeface="Times New Roman" panose="02020603050405020304" pitchFamily="18" charset="0"/>
                <a:cs typeface="Times New Roman" panose="02020603050405020304" pitchFamily="18" charset="0"/>
              </a:rPr>
              <a:t>Анастасия</a:t>
            </a:r>
            <a:r>
              <a:rPr lang="ru-RU" sz="1800" dirty="0">
                <a:solidFill>
                  <a:schemeClr val="tx1"/>
                </a:solidFill>
                <a:latin typeface="Times New Roman" panose="02020603050405020304" pitchFamily="18" charset="0"/>
                <a:cs typeface="Times New Roman" panose="02020603050405020304" pitchFamily="18" charset="0"/>
              </a:rPr>
              <a:t>.</a:t>
            </a:r>
            <a:br>
              <a:rPr lang="ru-RU" sz="1800" dirty="0">
                <a:solidFill>
                  <a:schemeClr val="tx1"/>
                </a:solidFill>
                <a:latin typeface="Times New Roman" panose="02020603050405020304" pitchFamily="18" charset="0"/>
                <a:cs typeface="Times New Roman" panose="02020603050405020304" pitchFamily="18" charset="0"/>
              </a:rPr>
            </a:br>
            <a:r>
              <a:rPr lang="ru-RU" sz="1800" dirty="0">
                <a:solidFill>
                  <a:schemeClr val="tx1"/>
                </a:solidFill>
                <a:latin typeface="Times New Roman" panose="02020603050405020304" pitchFamily="18" charset="0"/>
                <a:cs typeface="Times New Roman" panose="02020603050405020304" pitchFamily="18" charset="0"/>
              </a:rPr>
              <a:t/>
            </a:r>
            <a:br>
              <a:rPr lang="ru-RU" sz="1800" dirty="0">
                <a:solidFill>
                  <a:schemeClr val="tx1"/>
                </a:solidFill>
                <a:latin typeface="Times New Roman" panose="02020603050405020304" pitchFamily="18" charset="0"/>
                <a:cs typeface="Times New Roman" panose="02020603050405020304" pitchFamily="18" charset="0"/>
              </a:rPr>
            </a:br>
            <a:r>
              <a:rPr lang="ru-RU" sz="1800" dirty="0" smtClean="0">
                <a:solidFill>
                  <a:schemeClr val="tx1"/>
                </a:solidFill>
                <a:latin typeface="Times New Roman" panose="02020603050405020304" pitchFamily="18" charset="0"/>
                <a:cs typeface="Times New Roman" panose="02020603050405020304" pitchFamily="18" charset="0"/>
              </a:rPr>
              <a:t>       Однажды </a:t>
            </a:r>
            <a:r>
              <a:rPr lang="ru-RU" sz="1800" dirty="0">
                <a:solidFill>
                  <a:schemeClr val="tx1"/>
                </a:solidFill>
                <a:latin typeface="Times New Roman" panose="02020603050405020304" pitchFamily="18" charset="0"/>
                <a:cs typeface="Times New Roman" panose="02020603050405020304" pitchFamily="18" charset="0"/>
              </a:rPr>
              <a:t>теплым, ясным деньком я решила  навестить бабушку. Она жила на опушке леса. Мы пили чай с вареньем, ели вкусные, только испеченные, хрустящие  пирожки. Бабушка рассказала мне много интересного. Время пролетело совсем незаметно.</a:t>
            </a:r>
            <a:br>
              <a:rPr lang="ru-RU" sz="1800" dirty="0">
                <a:solidFill>
                  <a:schemeClr val="tx1"/>
                </a:solidFill>
                <a:latin typeface="Times New Roman" panose="02020603050405020304" pitchFamily="18" charset="0"/>
                <a:cs typeface="Times New Roman" panose="02020603050405020304" pitchFamily="18" charset="0"/>
              </a:rPr>
            </a:br>
            <a:r>
              <a:rPr lang="ru-RU" sz="1800" dirty="0" smtClean="0">
                <a:solidFill>
                  <a:schemeClr val="tx1"/>
                </a:solidFill>
                <a:latin typeface="Times New Roman" panose="02020603050405020304" pitchFamily="18" charset="0"/>
                <a:cs typeface="Times New Roman" panose="02020603050405020304" pitchFamily="18" charset="0"/>
              </a:rPr>
              <a:t>        Возвращаясь </a:t>
            </a:r>
            <a:r>
              <a:rPr lang="ru-RU" sz="1800" dirty="0">
                <a:solidFill>
                  <a:schemeClr val="tx1"/>
                </a:solidFill>
                <a:latin typeface="Times New Roman" panose="02020603050405020304" pitchFamily="18" charset="0"/>
                <a:cs typeface="Times New Roman" panose="02020603050405020304" pitchFamily="18" charset="0"/>
              </a:rPr>
              <a:t>от бабушки по тропинке, я услышала пение птички. Она была желтая, с серыми перышками. Ее пение было удивительно красивым. Что это за птичка?  Я долго стояла, слушала и любовалась этой птичкой. Любовалась природой. Как красиво было вокруг: синее небо, пушистые облака, солнце освещало полянку, вокруг все притихло, и вековые дубы и ели тоже  слушали со мной пение маленькой птички.</a:t>
            </a:r>
            <a:br>
              <a:rPr lang="ru-RU" sz="1800" dirty="0">
                <a:solidFill>
                  <a:schemeClr val="tx1"/>
                </a:solidFill>
                <a:latin typeface="Times New Roman" panose="02020603050405020304" pitchFamily="18" charset="0"/>
                <a:cs typeface="Times New Roman" panose="02020603050405020304" pitchFamily="18" charset="0"/>
              </a:rPr>
            </a:br>
            <a:r>
              <a:rPr lang="ru-RU" sz="1800" dirty="0" smtClean="0">
                <a:solidFill>
                  <a:schemeClr val="tx1"/>
                </a:solidFill>
                <a:latin typeface="Times New Roman" panose="02020603050405020304" pitchFamily="18" charset="0"/>
                <a:cs typeface="Times New Roman" panose="02020603050405020304" pitchFamily="18" charset="0"/>
              </a:rPr>
              <a:t>       Придя </a:t>
            </a:r>
            <a:r>
              <a:rPr lang="ru-RU" sz="1800" dirty="0">
                <a:solidFill>
                  <a:schemeClr val="tx1"/>
                </a:solidFill>
                <a:latin typeface="Times New Roman" panose="02020603050405020304" pitchFamily="18" charset="0"/>
                <a:cs typeface="Times New Roman" panose="02020603050405020304" pitchFamily="18" charset="0"/>
              </a:rPr>
              <a:t>домой, я спросила у мамы, что это за птичка. Мама сказала, что это синичка. Так я познакомилась с этой красивой </a:t>
            </a:r>
            <a:r>
              <a:rPr lang="ru-RU" sz="1800" dirty="0" smtClean="0">
                <a:solidFill>
                  <a:schemeClr val="tx1"/>
                </a:solidFill>
                <a:latin typeface="Times New Roman" panose="02020603050405020304" pitchFamily="18" charset="0"/>
                <a:cs typeface="Times New Roman" panose="02020603050405020304" pitchFamily="18" charset="0"/>
              </a:rPr>
              <a:t>птичкой </a:t>
            </a:r>
            <a:endParaRPr lang="ru-RU" sz="1800" dirty="0">
              <a:solidFill>
                <a:schemeClr val="tx1"/>
              </a:solidFill>
              <a:latin typeface="Times New Roman" panose="02020603050405020304" pitchFamily="18" charset="0"/>
              <a:cs typeface="Times New Roman" panose="02020603050405020304" pitchFamily="18" charset="0"/>
            </a:endParaRPr>
          </a:p>
        </p:txBody>
      </p:sp>
      <p:pic>
        <p:nvPicPr>
          <p:cNvPr id="4" name="Объект 3" descr="D:\рисунки\Рисунок (92).jpg"/>
          <p:cNvPicPr>
            <a:picLocks noGrp="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1340768" y="6732240"/>
            <a:ext cx="4255383" cy="2160240"/>
          </a:xfrm>
          <a:prstGeom prst="rect">
            <a:avLst/>
          </a:prstGeom>
          <a:noFill/>
          <a:ln>
            <a:noFill/>
          </a:ln>
        </p:spPr>
      </p:pic>
    </p:spTree>
    <p:extLst>
      <p:ext uri="{BB962C8B-B14F-4D97-AF65-F5344CB8AC3E}">
        <p14:creationId xmlns:p14="http://schemas.microsoft.com/office/powerpoint/2010/main" val="37070327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938784"/>
            <a:ext cx="6172200" cy="752896"/>
          </a:xfrm>
        </p:spPr>
        <p:txBody>
          <a:bodyPr>
            <a:noAutofit/>
          </a:bodyPr>
          <a:lstStyle/>
          <a:p>
            <a:pPr algn="ctr"/>
            <a:r>
              <a:rPr lang="ru-RU" sz="6000" dirty="0" smtClean="0">
                <a:latin typeface="Monotype Corsiva" panose="03010101010201010101" pitchFamily="66" charset="0"/>
              </a:rPr>
              <a:t>Вывод</a:t>
            </a:r>
            <a:endParaRPr lang="ru-RU" sz="6000" dirty="0">
              <a:latin typeface="Monotype Corsiva" panose="03010101010201010101" pitchFamily="66" charset="0"/>
            </a:endParaRPr>
          </a:p>
        </p:txBody>
      </p:sp>
      <p:sp>
        <p:nvSpPr>
          <p:cNvPr id="3" name="Содержимое 2"/>
          <p:cNvSpPr>
            <a:spLocks noGrp="1"/>
          </p:cNvSpPr>
          <p:nvPr>
            <p:ph idx="1"/>
          </p:nvPr>
        </p:nvSpPr>
        <p:spPr>
          <a:xfrm>
            <a:off x="332656" y="1763688"/>
            <a:ext cx="6172200" cy="6552728"/>
          </a:xfrm>
        </p:spPr>
        <p:txBody>
          <a:bodyPr/>
          <a:lstStyle/>
          <a:p>
            <a:pPr>
              <a:buFont typeface="Wingdings" panose="05000000000000000000" pitchFamily="2" charset="2"/>
              <a:buChar char="Ø"/>
            </a:pPr>
            <a:r>
              <a:rPr lang="ru-RU" dirty="0" smtClean="0">
                <a:latin typeface="Times New Roman" panose="02020603050405020304" pitchFamily="18" charset="0"/>
                <a:cs typeface="Times New Roman" panose="02020603050405020304" pitchFamily="18" charset="0"/>
              </a:rPr>
              <a:t> «Сказка – ложь, да в ней намек – добрым молодцам урок» - эта истина неоспорима.   </a:t>
            </a:r>
            <a:endParaRPr lang="ru-RU"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ru-RU" dirty="0" smtClean="0">
                <a:latin typeface="Times New Roman" panose="02020603050405020304" pitchFamily="18" charset="0"/>
                <a:cs typeface="Times New Roman" panose="02020603050405020304" pitchFamily="18" charset="0"/>
              </a:rPr>
              <a:t> В своем проекте, на наш взгляд, нам удалось решить поставленные задачи и цели: дети сочинили сказки</a:t>
            </a:r>
            <a:r>
              <a:rPr lang="ru-RU" dirty="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и  </a:t>
            </a:r>
            <a:r>
              <a:rPr lang="ru-RU" dirty="0" err="1" smtClean="0">
                <a:latin typeface="Times New Roman" panose="02020603050405020304" pitchFamily="18" charset="0"/>
                <a:cs typeface="Times New Roman" panose="02020603050405020304" pitchFamily="18" charset="0"/>
              </a:rPr>
              <a:t>проил-люстрировали</a:t>
            </a:r>
            <a:r>
              <a:rPr lang="ru-RU" dirty="0" smtClean="0">
                <a:latin typeface="Times New Roman" panose="02020603050405020304" pitchFamily="18" charset="0"/>
                <a:cs typeface="Times New Roman" panose="02020603050405020304" pitchFamily="18" charset="0"/>
              </a:rPr>
              <a:t>, а учитель издал книгу-сборник сказок. Каждый ученик получил такую книжку в подарок.</a:t>
            </a:r>
          </a:p>
          <a:p>
            <a:pPr>
              <a:buFont typeface="Wingdings" panose="05000000000000000000" pitchFamily="2" charset="2"/>
              <a:buChar char="Ø"/>
            </a:pPr>
            <a:endParaRPr lang="ru-RU" dirty="0" smtClean="0">
              <a:latin typeface="Times New Roman" panose="02020603050405020304" pitchFamily="18" charset="0"/>
              <a:cs typeface="Times New Roman" panose="02020603050405020304" pitchFamily="18" charset="0"/>
            </a:endParaRPr>
          </a:p>
          <a:p>
            <a:pPr marL="0" indent="0">
              <a:buNone/>
            </a:pPr>
            <a:endParaRPr lang="ru-RU" dirty="0">
              <a:latin typeface="Times New Roman" panose="02020603050405020304" pitchFamily="18" charset="0"/>
              <a:cs typeface="Times New Roman" panose="02020603050405020304" pitchFamily="18" charset="0"/>
            </a:endParaRP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633356">
            <a:off x="2132856" y="5724128"/>
            <a:ext cx="2160240" cy="2808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76672" y="1331640"/>
            <a:ext cx="6172200" cy="4641328"/>
          </a:xfrm>
        </p:spPr>
        <p:txBody>
          <a:bodyPr/>
          <a:lstStyle/>
          <a:p>
            <a:r>
              <a:rPr lang="ru-RU" dirty="0" smtClean="0"/>
              <a:t/>
            </a:r>
            <a:br>
              <a:rPr lang="ru-RU" dirty="0" smtClean="0"/>
            </a:br>
            <a:endParaRPr lang="ru-RU" dirty="0"/>
          </a:p>
        </p:txBody>
      </p:sp>
      <p:sp>
        <p:nvSpPr>
          <p:cNvPr id="3" name="Содержимое 2"/>
          <p:cNvSpPr>
            <a:spLocks noGrp="1"/>
          </p:cNvSpPr>
          <p:nvPr>
            <p:ph idx="1"/>
          </p:nvPr>
        </p:nvSpPr>
        <p:spPr>
          <a:xfrm>
            <a:off x="342900" y="1475656"/>
            <a:ext cx="6172200" cy="6957144"/>
          </a:xfrm>
        </p:spPr>
        <p:txBody>
          <a:bodyPr>
            <a:normAutofit/>
          </a:bodyPr>
          <a:lstStyle/>
          <a:p>
            <a:pPr marL="0" indent="0" algn="ctr">
              <a:buNone/>
            </a:pPr>
            <a:endParaRPr lang="ru-RU" sz="6000" dirty="0" smtClean="0">
              <a:latin typeface="Monotype Corsiva" panose="03010101010201010101" pitchFamily="66" charset="0"/>
            </a:endParaRPr>
          </a:p>
          <a:p>
            <a:pPr marL="0" indent="0" algn="ctr">
              <a:buNone/>
            </a:pPr>
            <a:endParaRPr lang="ru-RU" sz="6000" dirty="0">
              <a:latin typeface="Monotype Corsiva" panose="03010101010201010101" pitchFamily="66" charset="0"/>
            </a:endParaRPr>
          </a:p>
          <a:p>
            <a:pPr marL="0" indent="0" algn="ctr">
              <a:buNone/>
            </a:pPr>
            <a:endParaRPr lang="ru-RU" sz="6000" dirty="0" smtClean="0">
              <a:latin typeface="Monotype Corsiva" panose="03010101010201010101" pitchFamily="66" charset="0"/>
            </a:endParaRPr>
          </a:p>
          <a:p>
            <a:pPr marL="0" indent="0" algn="ctr">
              <a:buNone/>
            </a:pPr>
            <a:endParaRPr lang="ru-RU" sz="6000" dirty="0">
              <a:latin typeface="Monotype Corsiva" panose="03010101010201010101" pitchFamily="66" charset="0"/>
            </a:endParaRPr>
          </a:p>
          <a:p>
            <a:pPr marL="0" indent="0" algn="ctr">
              <a:buNone/>
            </a:pPr>
            <a:endParaRPr lang="ru-RU" sz="6000" dirty="0" smtClean="0">
              <a:latin typeface="Monotype Corsiva" panose="03010101010201010101" pitchFamily="66" charset="0"/>
            </a:endParaRPr>
          </a:p>
          <a:p>
            <a:pPr marL="0" indent="0" algn="ctr">
              <a:buNone/>
            </a:pPr>
            <a:endParaRPr lang="ru-RU" sz="6000" dirty="0">
              <a:latin typeface="Monotype Corsiva" panose="03010101010201010101" pitchFamily="66" charset="0"/>
            </a:endParaRPr>
          </a:p>
          <a:p>
            <a:pPr marL="0" indent="0" algn="ctr">
              <a:buNone/>
            </a:pPr>
            <a:endParaRPr lang="ru-RU" sz="6000" dirty="0">
              <a:latin typeface="Monotype Corsiva" panose="03010101010201010101" pitchFamily="66" charset="0"/>
            </a:endParaRPr>
          </a:p>
        </p:txBody>
      </p:sp>
      <p:sp>
        <p:nvSpPr>
          <p:cNvPr id="5" name="Прямоугольник 4"/>
          <p:cNvSpPr/>
          <p:nvPr/>
        </p:nvSpPr>
        <p:spPr>
          <a:xfrm>
            <a:off x="577307" y="3296063"/>
            <a:ext cx="5488101" cy="1569660"/>
          </a:xfrm>
          <a:prstGeom prst="rect">
            <a:avLst/>
          </a:prstGeom>
          <a:noFill/>
        </p:spPr>
        <p:txBody>
          <a:bodyPr wrap="square" lIns="91440" tIns="45720" rIns="91440" bIns="45720">
            <a:spAutoFit/>
          </a:bodyPr>
          <a:lstStyle/>
          <a:p>
            <a:pPr algn="ctr"/>
            <a:r>
              <a:rPr lang="ru-RU" sz="32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rPr>
              <a:t>Вот и сказочкам конец, </a:t>
            </a:r>
          </a:p>
          <a:p>
            <a:pPr algn="ctr"/>
            <a:r>
              <a:rPr lang="ru-RU" sz="32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rPr>
              <a:t>а</a:t>
            </a:r>
            <a:r>
              <a:rPr lang="ru-RU" sz="32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rPr>
              <a:t> кто прочитал все, </a:t>
            </a:r>
          </a:p>
          <a:p>
            <a:pPr algn="ctr"/>
            <a:r>
              <a:rPr lang="ru-RU" sz="32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rPr>
              <a:t>Молодец!</a:t>
            </a:r>
            <a:endParaRPr lang="ru-RU" sz="32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endParaRPr>
          </a:p>
        </p:txBody>
      </p:sp>
    </p:spTree>
  </p:cSld>
  <p:clrMapOvr>
    <a:masterClrMapping/>
  </p:clrMapOvr>
  <p:transition spd="slow">
    <p:wip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302</TotalTime>
  <Words>973</Words>
  <Application>Microsoft Office PowerPoint</Application>
  <PresentationFormat>Экран (4:3)</PresentationFormat>
  <Paragraphs>91</Paragraphs>
  <Slides>12</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Поток</vt:lpstr>
      <vt:lpstr>           Творческий проект  «Волшебная дорожка» </vt:lpstr>
      <vt:lpstr>Цель проекта:</vt:lpstr>
      <vt:lpstr>Задачи проекта:</vt:lpstr>
      <vt:lpstr>   </vt:lpstr>
      <vt:lpstr>    </vt:lpstr>
      <vt:lpstr>                                    Волшебная  фея. Автор: Васильева Алина.</vt:lpstr>
      <vt:lpstr>                Ежик Автор:  Саматькин  Артем.</vt:lpstr>
      <vt:lpstr>                             Со светлой  Пасхой. Автор: Царева Виктория.</vt:lpstr>
      <vt:lpstr>    Сказка о говорящем поросенке</vt:lpstr>
      <vt:lpstr>               Прогулка по лесу.   Автор: Митрофанова Анастасия.         Однажды теплым, ясным деньком я решила  навестить бабушку. Она жила на опушке леса. Мы пили чай с вареньем, ели вкусные, только испеченные, хрустящие  пирожки. Бабушка рассказала мне много интересного. Время пролетело совсем незаметно.         Возвращаясь от бабушки по тропинке, я услышала пение птички. Она была желтая, с серыми перышками. Ее пение было удивительно красивым. Что это за птичка?  Я долго стояла, слушала и любовалась этой птичкой. Любовалась природой. Как красиво было вокруг: синее небо, пушистые облака, солнце освещало полянку, вокруг все притихло, и вековые дубы и ели тоже  слушали со мной пение маленькой птички.        Придя домой, я спросила у мамы, что это за птичка. Мама сказала, что это синичка. Так я познакомилась с этой красивой птичкой </vt:lpstr>
      <vt:lpstr>Вывод</vt:lpstr>
      <vt:lpstr>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Пользователь Windows</cp:lastModifiedBy>
  <cp:revision>23</cp:revision>
  <dcterms:created xsi:type="dcterms:W3CDTF">2018-04-11T07:19:08Z</dcterms:created>
  <dcterms:modified xsi:type="dcterms:W3CDTF">2021-11-13T13:05:33Z</dcterms:modified>
</cp:coreProperties>
</file>