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29303663" cy="2138362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4" d="100"/>
          <a:sy n="34" d="100"/>
        </p:scale>
        <p:origin x="1716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97775" y="3499590"/>
            <a:ext cx="24908114" cy="7444669"/>
          </a:xfrm>
        </p:spPr>
        <p:txBody>
          <a:bodyPr anchor="b"/>
          <a:lstStyle>
            <a:lvl1pPr algn="ctr">
              <a:defRPr sz="18709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62958" y="11231355"/>
            <a:ext cx="21977747" cy="5162758"/>
          </a:xfrm>
        </p:spPr>
        <p:txBody>
          <a:bodyPr/>
          <a:lstStyle>
            <a:lvl1pPr marL="0" indent="0" algn="ctr">
              <a:buNone/>
              <a:defRPr sz="7483"/>
            </a:lvl1pPr>
            <a:lvl2pPr marL="1425595" indent="0" algn="ctr">
              <a:buNone/>
              <a:defRPr sz="6236"/>
            </a:lvl2pPr>
            <a:lvl3pPr marL="2851191" indent="0" algn="ctr">
              <a:buNone/>
              <a:defRPr sz="5613"/>
            </a:lvl3pPr>
            <a:lvl4pPr marL="4276786" indent="0" algn="ctr">
              <a:buNone/>
              <a:defRPr sz="4989"/>
            </a:lvl4pPr>
            <a:lvl5pPr marL="5702381" indent="0" algn="ctr">
              <a:buNone/>
              <a:defRPr sz="4989"/>
            </a:lvl5pPr>
            <a:lvl6pPr marL="7127977" indent="0" algn="ctr">
              <a:buNone/>
              <a:defRPr sz="4989"/>
            </a:lvl6pPr>
            <a:lvl7pPr marL="8553572" indent="0" algn="ctr">
              <a:buNone/>
              <a:defRPr sz="4989"/>
            </a:lvl7pPr>
            <a:lvl8pPr marL="9979167" indent="0" algn="ctr">
              <a:buNone/>
              <a:defRPr sz="4989"/>
            </a:lvl8pPr>
            <a:lvl9pPr marL="11404763" indent="0" algn="ctr">
              <a:buNone/>
              <a:defRPr sz="4989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61E4B-FE38-4FB0-8F55-5ED7857B9A8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7DA0-4B5C-49A7-827B-3E837D43AD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9440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61E4B-FE38-4FB0-8F55-5ED7857B9A8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7DA0-4B5C-49A7-827B-3E837D43AD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5124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9366" y="5331063"/>
            <a:ext cx="25274409" cy="8894992"/>
          </a:xfrm>
        </p:spPr>
        <p:txBody>
          <a:bodyPr anchor="b"/>
          <a:lstStyle>
            <a:lvl1pPr>
              <a:defRPr sz="18709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9366" y="14310205"/>
            <a:ext cx="25274409" cy="4677666"/>
          </a:xfrm>
        </p:spPr>
        <p:txBody>
          <a:bodyPr/>
          <a:lstStyle>
            <a:lvl1pPr marL="0" indent="0">
              <a:buNone/>
              <a:defRPr sz="7483">
                <a:solidFill>
                  <a:schemeClr val="tx1"/>
                </a:solidFill>
              </a:defRPr>
            </a:lvl1pPr>
            <a:lvl2pPr marL="1425595" indent="0">
              <a:buNone/>
              <a:defRPr sz="6236">
                <a:solidFill>
                  <a:schemeClr val="tx1">
                    <a:tint val="75000"/>
                  </a:schemeClr>
                </a:solidFill>
              </a:defRPr>
            </a:lvl2pPr>
            <a:lvl3pPr marL="2851191" indent="0">
              <a:buNone/>
              <a:defRPr sz="5613">
                <a:solidFill>
                  <a:schemeClr val="tx1">
                    <a:tint val="75000"/>
                  </a:schemeClr>
                </a:solidFill>
              </a:defRPr>
            </a:lvl3pPr>
            <a:lvl4pPr marL="4276786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4pPr>
            <a:lvl5pPr marL="5702381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5pPr>
            <a:lvl6pPr marL="7127977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6pPr>
            <a:lvl7pPr marL="8553572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7pPr>
            <a:lvl8pPr marL="9979167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8pPr>
            <a:lvl9pPr marL="11404763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61E4B-FE38-4FB0-8F55-5ED7857B9A8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7DA0-4B5C-49A7-827B-3E837D43AD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2287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14627" y="5692400"/>
            <a:ext cx="12454057" cy="13567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34979" y="5692400"/>
            <a:ext cx="12454057" cy="13567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61E4B-FE38-4FB0-8F55-5ED7857B9A8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7DA0-4B5C-49A7-827B-3E837D43AD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0581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8444" y="1138485"/>
            <a:ext cx="25274409" cy="413317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8447" y="5241960"/>
            <a:ext cx="12396821" cy="2569003"/>
          </a:xfrm>
        </p:spPr>
        <p:txBody>
          <a:bodyPr anchor="b"/>
          <a:lstStyle>
            <a:lvl1pPr marL="0" indent="0">
              <a:buNone/>
              <a:defRPr sz="7483" b="1"/>
            </a:lvl1pPr>
            <a:lvl2pPr marL="1425595" indent="0">
              <a:buNone/>
              <a:defRPr sz="6236" b="1"/>
            </a:lvl2pPr>
            <a:lvl3pPr marL="2851191" indent="0">
              <a:buNone/>
              <a:defRPr sz="5613" b="1"/>
            </a:lvl3pPr>
            <a:lvl4pPr marL="4276786" indent="0">
              <a:buNone/>
              <a:defRPr sz="4989" b="1"/>
            </a:lvl4pPr>
            <a:lvl5pPr marL="5702381" indent="0">
              <a:buNone/>
              <a:defRPr sz="4989" b="1"/>
            </a:lvl5pPr>
            <a:lvl6pPr marL="7127977" indent="0">
              <a:buNone/>
              <a:defRPr sz="4989" b="1"/>
            </a:lvl6pPr>
            <a:lvl7pPr marL="8553572" indent="0">
              <a:buNone/>
              <a:defRPr sz="4989" b="1"/>
            </a:lvl7pPr>
            <a:lvl8pPr marL="9979167" indent="0">
              <a:buNone/>
              <a:defRPr sz="4989" b="1"/>
            </a:lvl8pPr>
            <a:lvl9pPr marL="11404763" indent="0">
              <a:buNone/>
              <a:defRPr sz="4989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18447" y="7810963"/>
            <a:ext cx="12396821" cy="1148875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4834981" y="5241960"/>
            <a:ext cx="12457874" cy="2569003"/>
          </a:xfrm>
        </p:spPr>
        <p:txBody>
          <a:bodyPr anchor="b"/>
          <a:lstStyle>
            <a:lvl1pPr marL="0" indent="0">
              <a:buNone/>
              <a:defRPr sz="7483" b="1"/>
            </a:lvl1pPr>
            <a:lvl2pPr marL="1425595" indent="0">
              <a:buNone/>
              <a:defRPr sz="6236" b="1"/>
            </a:lvl2pPr>
            <a:lvl3pPr marL="2851191" indent="0">
              <a:buNone/>
              <a:defRPr sz="5613" b="1"/>
            </a:lvl3pPr>
            <a:lvl4pPr marL="4276786" indent="0">
              <a:buNone/>
              <a:defRPr sz="4989" b="1"/>
            </a:lvl4pPr>
            <a:lvl5pPr marL="5702381" indent="0">
              <a:buNone/>
              <a:defRPr sz="4989" b="1"/>
            </a:lvl5pPr>
            <a:lvl6pPr marL="7127977" indent="0">
              <a:buNone/>
              <a:defRPr sz="4989" b="1"/>
            </a:lvl6pPr>
            <a:lvl7pPr marL="8553572" indent="0">
              <a:buNone/>
              <a:defRPr sz="4989" b="1"/>
            </a:lvl7pPr>
            <a:lvl8pPr marL="9979167" indent="0">
              <a:buNone/>
              <a:defRPr sz="4989" b="1"/>
            </a:lvl8pPr>
            <a:lvl9pPr marL="11404763" indent="0">
              <a:buNone/>
              <a:defRPr sz="4989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4834981" y="7810963"/>
            <a:ext cx="12457874" cy="1148875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61E4B-FE38-4FB0-8F55-5ED7857B9A8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7DA0-4B5C-49A7-827B-3E837D43AD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9673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61E4B-FE38-4FB0-8F55-5ED7857B9A8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7DA0-4B5C-49A7-827B-3E837D43AD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2680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61E4B-FE38-4FB0-8F55-5ED7857B9A8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7DA0-4B5C-49A7-827B-3E837D43AD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9279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8444" y="1425575"/>
            <a:ext cx="9451194" cy="4989513"/>
          </a:xfrm>
        </p:spPr>
        <p:txBody>
          <a:bodyPr anchor="b"/>
          <a:lstStyle>
            <a:lvl1pPr>
              <a:defRPr sz="9978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457874" y="3078850"/>
            <a:ext cx="14834979" cy="15196234"/>
          </a:xfrm>
        </p:spPr>
        <p:txBody>
          <a:bodyPr/>
          <a:lstStyle>
            <a:lvl1pPr>
              <a:defRPr sz="9978"/>
            </a:lvl1pPr>
            <a:lvl2pPr>
              <a:defRPr sz="8731"/>
            </a:lvl2pPr>
            <a:lvl3pPr>
              <a:defRPr sz="7483"/>
            </a:lvl3pPr>
            <a:lvl4pPr>
              <a:defRPr sz="6236"/>
            </a:lvl4pPr>
            <a:lvl5pPr>
              <a:defRPr sz="6236"/>
            </a:lvl5pPr>
            <a:lvl6pPr>
              <a:defRPr sz="6236"/>
            </a:lvl6pPr>
            <a:lvl7pPr>
              <a:defRPr sz="6236"/>
            </a:lvl7pPr>
            <a:lvl8pPr>
              <a:defRPr sz="6236"/>
            </a:lvl8pPr>
            <a:lvl9pPr>
              <a:defRPr sz="6236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8444" y="6415088"/>
            <a:ext cx="9451194" cy="11884743"/>
          </a:xfrm>
        </p:spPr>
        <p:txBody>
          <a:bodyPr/>
          <a:lstStyle>
            <a:lvl1pPr marL="0" indent="0">
              <a:buNone/>
              <a:defRPr sz="4989"/>
            </a:lvl1pPr>
            <a:lvl2pPr marL="1425595" indent="0">
              <a:buNone/>
              <a:defRPr sz="4365"/>
            </a:lvl2pPr>
            <a:lvl3pPr marL="2851191" indent="0">
              <a:buNone/>
              <a:defRPr sz="3742"/>
            </a:lvl3pPr>
            <a:lvl4pPr marL="4276786" indent="0">
              <a:buNone/>
              <a:defRPr sz="3118"/>
            </a:lvl4pPr>
            <a:lvl5pPr marL="5702381" indent="0">
              <a:buNone/>
              <a:defRPr sz="3118"/>
            </a:lvl5pPr>
            <a:lvl6pPr marL="7127977" indent="0">
              <a:buNone/>
              <a:defRPr sz="3118"/>
            </a:lvl6pPr>
            <a:lvl7pPr marL="8553572" indent="0">
              <a:buNone/>
              <a:defRPr sz="3118"/>
            </a:lvl7pPr>
            <a:lvl8pPr marL="9979167" indent="0">
              <a:buNone/>
              <a:defRPr sz="3118"/>
            </a:lvl8pPr>
            <a:lvl9pPr marL="11404763" indent="0">
              <a:buNone/>
              <a:defRPr sz="3118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61E4B-FE38-4FB0-8F55-5ED7857B9A8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7DA0-4B5C-49A7-827B-3E837D43AD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7550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8444" y="1425575"/>
            <a:ext cx="9451194" cy="4989513"/>
          </a:xfrm>
        </p:spPr>
        <p:txBody>
          <a:bodyPr anchor="b"/>
          <a:lstStyle>
            <a:lvl1pPr>
              <a:defRPr sz="9978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457874" y="3078850"/>
            <a:ext cx="14834979" cy="15196234"/>
          </a:xfrm>
        </p:spPr>
        <p:txBody>
          <a:bodyPr anchor="t"/>
          <a:lstStyle>
            <a:lvl1pPr marL="0" indent="0">
              <a:buNone/>
              <a:defRPr sz="9978"/>
            </a:lvl1pPr>
            <a:lvl2pPr marL="1425595" indent="0">
              <a:buNone/>
              <a:defRPr sz="8731"/>
            </a:lvl2pPr>
            <a:lvl3pPr marL="2851191" indent="0">
              <a:buNone/>
              <a:defRPr sz="7483"/>
            </a:lvl3pPr>
            <a:lvl4pPr marL="4276786" indent="0">
              <a:buNone/>
              <a:defRPr sz="6236"/>
            </a:lvl4pPr>
            <a:lvl5pPr marL="5702381" indent="0">
              <a:buNone/>
              <a:defRPr sz="6236"/>
            </a:lvl5pPr>
            <a:lvl6pPr marL="7127977" indent="0">
              <a:buNone/>
              <a:defRPr sz="6236"/>
            </a:lvl6pPr>
            <a:lvl7pPr marL="8553572" indent="0">
              <a:buNone/>
              <a:defRPr sz="6236"/>
            </a:lvl7pPr>
            <a:lvl8pPr marL="9979167" indent="0">
              <a:buNone/>
              <a:defRPr sz="6236"/>
            </a:lvl8pPr>
            <a:lvl9pPr marL="11404763" indent="0">
              <a:buNone/>
              <a:defRPr sz="6236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8444" y="6415088"/>
            <a:ext cx="9451194" cy="11884743"/>
          </a:xfrm>
        </p:spPr>
        <p:txBody>
          <a:bodyPr/>
          <a:lstStyle>
            <a:lvl1pPr marL="0" indent="0">
              <a:buNone/>
              <a:defRPr sz="4989"/>
            </a:lvl1pPr>
            <a:lvl2pPr marL="1425595" indent="0">
              <a:buNone/>
              <a:defRPr sz="4365"/>
            </a:lvl2pPr>
            <a:lvl3pPr marL="2851191" indent="0">
              <a:buNone/>
              <a:defRPr sz="3742"/>
            </a:lvl3pPr>
            <a:lvl4pPr marL="4276786" indent="0">
              <a:buNone/>
              <a:defRPr sz="3118"/>
            </a:lvl4pPr>
            <a:lvl5pPr marL="5702381" indent="0">
              <a:buNone/>
              <a:defRPr sz="3118"/>
            </a:lvl5pPr>
            <a:lvl6pPr marL="7127977" indent="0">
              <a:buNone/>
              <a:defRPr sz="3118"/>
            </a:lvl6pPr>
            <a:lvl7pPr marL="8553572" indent="0">
              <a:buNone/>
              <a:defRPr sz="3118"/>
            </a:lvl7pPr>
            <a:lvl8pPr marL="9979167" indent="0">
              <a:buNone/>
              <a:defRPr sz="3118"/>
            </a:lvl8pPr>
            <a:lvl9pPr marL="11404763" indent="0">
              <a:buNone/>
              <a:defRPr sz="3118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61E4B-FE38-4FB0-8F55-5ED7857B9A8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7DA0-4B5C-49A7-827B-3E837D43AD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235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61E4B-FE38-4FB0-8F55-5ED7857B9A8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7DA0-4B5C-49A7-827B-3E837D43AD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5872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0970436" y="1138480"/>
            <a:ext cx="6318602" cy="1812163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14629" y="1138480"/>
            <a:ext cx="18589511" cy="1812163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61E4B-FE38-4FB0-8F55-5ED7857B9A8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7DA0-4B5C-49A7-827B-3E837D43AD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6118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14627" y="1138485"/>
            <a:ext cx="25274409" cy="41331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4627" y="5692400"/>
            <a:ext cx="25274409" cy="13567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14627" y="19819457"/>
            <a:ext cx="6593324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74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361E4B-FE38-4FB0-8F55-5ED7857B9A8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706839" y="19819457"/>
            <a:ext cx="9889986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74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0695712" y="19819457"/>
            <a:ext cx="6593324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74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E07DA0-4B5C-49A7-827B-3E837D43AD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6015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851191" rtl="0" eaLnBrk="1" latinLnBrk="0" hangingPunct="1">
        <a:lnSpc>
          <a:spcPct val="90000"/>
        </a:lnSpc>
        <a:spcBef>
          <a:spcPct val="0"/>
        </a:spcBef>
        <a:buNone/>
        <a:defRPr sz="137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12798" indent="-712798" algn="l" defTabSz="2851191" rtl="0" eaLnBrk="1" latinLnBrk="0" hangingPunct="1">
        <a:lnSpc>
          <a:spcPct val="90000"/>
        </a:lnSpc>
        <a:spcBef>
          <a:spcPts val="3118"/>
        </a:spcBef>
        <a:buFont typeface="Arial" panose="020B0604020202020204" pitchFamily="34" charset="0"/>
        <a:buChar char="•"/>
        <a:defRPr sz="8731" kern="1200">
          <a:solidFill>
            <a:schemeClr val="tx1"/>
          </a:solidFill>
          <a:latin typeface="+mn-lt"/>
          <a:ea typeface="+mn-ea"/>
          <a:cs typeface="+mn-cs"/>
        </a:defRPr>
      </a:lvl1pPr>
      <a:lvl2pPr marL="2138393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7483" kern="1200">
          <a:solidFill>
            <a:schemeClr val="tx1"/>
          </a:solidFill>
          <a:latin typeface="+mn-lt"/>
          <a:ea typeface="+mn-ea"/>
          <a:cs typeface="+mn-cs"/>
        </a:defRPr>
      </a:lvl2pPr>
      <a:lvl3pPr marL="3563988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6236" kern="1200">
          <a:solidFill>
            <a:schemeClr val="tx1"/>
          </a:solidFill>
          <a:latin typeface="+mn-lt"/>
          <a:ea typeface="+mn-ea"/>
          <a:cs typeface="+mn-cs"/>
        </a:defRPr>
      </a:lvl3pPr>
      <a:lvl4pPr marL="4989584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4pPr>
      <a:lvl5pPr marL="6415179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5pPr>
      <a:lvl6pPr marL="7840774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6pPr>
      <a:lvl7pPr marL="9266370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7pPr>
      <a:lvl8pPr marL="10691965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8pPr>
      <a:lvl9pPr marL="12117560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1pPr>
      <a:lvl2pPr marL="1425595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2pPr>
      <a:lvl3pPr marL="2851191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3pPr>
      <a:lvl4pPr marL="4276786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4pPr>
      <a:lvl5pPr marL="5702381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5pPr>
      <a:lvl6pPr marL="7127977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6pPr>
      <a:lvl7pPr marL="8553572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7pPr>
      <a:lvl8pPr marL="9979167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8pPr>
      <a:lvl9pPr marL="11404763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20000"/>
                <a:lumOff val="80000"/>
              </a:schemeClr>
            </a:gs>
            <a:gs pos="74000">
              <a:schemeClr val="accent3">
                <a:lumMod val="40000"/>
                <a:lumOff val="60000"/>
              </a:schemeClr>
            </a:gs>
            <a:gs pos="83000">
              <a:schemeClr val="accent2">
                <a:lumMod val="20000"/>
                <a:lumOff val="8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88CD6DA5-EAA7-486D-888E-B06D663326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08066" y="13450555"/>
            <a:ext cx="7110288" cy="7110288"/>
          </a:xfrm>
          <a:prstGeom prst="rect">
            <a:avLst/>
          </a:prstGeom>
          <a:effectLst>
            <a:softEdge rad="254000"/>
          </a:effectLst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7DE1EC88-0E6C-4FD3-8C98-A918B5923C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45180" y="6298407"/>
            <a:ext cx="5281612" cy="5281612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52AF2DB-CB60-4A02-BB54-8DDF38F495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6120" y="6900453"/>
            <a:ext cx="7574875" cy="5349000"/>
          </a:xfrm>
          <a:prstGeom prst="rect">
            <a:avLst/>
          </a:prstGeom>
          <a:effectLst>
            <a:softEdge rad="215900"/>
          </a:effectLst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659F54CA-9E7B-4F42-9814-8DBBB37775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961190" y="1944970"/>
            <a:ext cx="6049592" cy="3637307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78B3EA98-A0F0-4533-962B-22EDEAB7AE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124" y="13253651"/>
            <a:ext cx="12841014" cy="74147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675C6A-A28F-48A9-A4F4-44665726E3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08180" y="229116"/>
            <a:ext cx="21948100" cy="1309271"/>
          </a:xfrm>
        </p:spPr>
        <p:txBody>
          <a:bodyPr>
            <a:noAutofit/>
          </a:bodyPr>
          <a:lstStyle/>
          <a:p>
            <a:r>
              <a:rPr lang="ru-RU" sz="8000" b="1" dirty="0">
                <a:solidFill>
                  <a:srgbClr val="FF0000"/>
                </a:solidFill>
              </a:rPr>
              <a:t>«Буллинг в школе: что делать учителю и жертве?»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8C45D4-F3E5-41C7-8DF6-EBAE14C6F3B7}"/>
              </a:ext>
            </a:extLst>
          </p:cNvPr>
          <p:cNvSpPr txBox="1"/>
          <p:nvPr/>
        </p:nvSpPr>
        <p:spPr>
          <a:xfrm>
            <a:off x="340400" y="1532354"/>
            <a:ext cx="4362463" cy="5278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Буллинг</a:t>
            </a:r>
            <a:r>
              <a:rPr lang="ru-RU" sz="3600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один из видов насилия, предполагающий агрессивное преследование одного из членов коллектива со стороны другого или группой лиц.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9F7687-7922-4086-98E8-BD584DE5CB8C}"/>
              </a:ext>
            </a:extLst>
          </p:cNvPr>
          <p:cNvSpPr txBox="1"/>
          <p:nvPr/>
        </p:nvSpPr>
        <p:spPr>
          <a:xfrm>
            <a:off x="13030200" y="13253651"/>
            <a:ext cx="5638205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ru-RU" sz="4400" b="0" i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Буллинг</a:t>
            </a:r>
            <a:r>
              <a:rPr lang="ru-RU" sz="4400" b="0" i="0" dirty="0">
                <a:solidFill>
                  <a:srgbClr val="283D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0" i="0" dirty="0">
                <a:solidFill>
                  <a:srgbClr val="283D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 всегда выражается в физическом нападении. Чаще происходит психологическое насилие в форме:</a:t>
            </a:r>
          </a:p>
          <a:p>
            <a:pPr algn="l" rtl="0">
              <a:buFont typeface="Arial" panose="020B0604020202020204" pitchFamily="34" charset="0"/>
              <a:buChar char="•"/>
            </a:pPr>
            <a:r>
              <a:rPr lang="ru-RU" sz="4000" b="0" i="0" dirty="0">
                <a:solidFill>
                  <a:srgbClr val="283D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словесной травли</a:t>
            </a:r>
          </a:p>
          <a:p>
            <a:pPr algn="l" rtl="0">
              <a:buFont typeface="Arial" panose="020B0604020202020204" pitchFamily="34" charset="0"/>
              <a:buChar char="•"/>
            </a:pPr>
            <a:r>
              <a:rPr lang="ru-RU" sz="4000" b="0" i="0" dirty="0">
                <a:solidFill>
                  <a:srgbClr val="283D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распространения слухов и сплетен;</a:t>
            </a:r>
          </a:p>
          <a:p>
            <a:pPr algn="l" rtl="0">
              <a:buFont typeface="Arial" panose="020B0604020202020204" pitchFamily="34" charset="0"/>
              <a:buChar char="•"/>
            </a:pPr>
            <a:r>
              <a:rPr lang="ru-RU" sz="4000" dirty="0">
                <a:solidFill>
                  <a:srgbClr val="283D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4000" b="0" i="0" dirty="0">
                <a:solidFill>
                  <a:srgbClr val="283D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ойкота</a:t>
            </a:r>
            <a:r>
              <a:rPr lang="en-US" sz="4000" b="0" i="0" dirty="0">
                <a:solidFill>
                  <a:srgbClr val="283D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b="0" i="0" dirty="0">
              <a:solidFill>
                <a:srgbClr val="283D5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rtl="0">
              <a:buFont typeface="Arial" panose="020B0604020202020204" pitchFamily="34" charset="0"/>
              <a:buChar char="•"/>
            </a:pPr>
            <a:r>
              <a:rPr lang="ru-RU" sz="4000" dirty="0" err="1">
                <a:solidFill>
                  <a:srgbClr val="283D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кибербуллинг</a:t>
            </a:r>
            <a:endParaRPr lang="ru-RU" sz="4000" b="0" i="0" dirty="0">
              <a:solidFill>
                <a:srgbClr val="283D5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645DA15-F347-4069-90C0-27B7E60A05D4}"/>
              </a:ext>
            </a:extLst>
          </p:cNvPr>
          <p:cNvSpPr txBox="1"/>
          <p:nvPr/>
        </p:nvSpPr>
        <p:spPr>
          <a:xfrm>
            <a:off x="15674107" y="1452527"/>
            <a:ext cx="604959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такой </a:t>
            </a:r>
            <a:r>
              <a:rPr lang="ru-RU" sz="4000" i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буллер</a:t>
            </a:r>
            <a:endParaRPr lang="ru-RU" sz="4000" i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B7ABBE3-E9B3-4E02-ACCF-2DE4B5BB92BC}"/>
              </a:ext>
            </a:extLst>
          </p:cNvPr>
          <p:cNvSpPr txBox="1"/>
          <p:nvPr/>
        </p:nvSpPr>
        <p:spPr>
          <a:xfrm>
            <a:off x="12334493" y="2115081"/>
            <a:ext cx="102814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i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Буллеры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это дети, которые выступают агрессорами. Хотя в процессе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буллинга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они находятся в позиции силы, на деле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буллерам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тоже приходится несладко. Причиной такого поведения чаще всего являются проблемы в семье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9D9655D-42EE-405A-8864-1E39840C8FEF}"/>
              </a:ext>
            </a:extLst>
          </p:cNvPr>
          <p:cNvSpPr txBox="1"/>
          <p:nvPr/>
        </p:nvSpPr>
        <p:spPr>
          <a:xfrm>
            <a:off x="3675095" y="6119149"/>
            <a:ext cx="68294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участвует в школьном </a:t>
            </a:r>
            <a:r>
              <a:rPr lang="ru-RU" sz="4000" i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буллинге</a:t>
            </a:r>
            <a:endParaRPr lang="ru-RU" sz="4000" i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0CEB17E-9FAF-4434-9726-0036072D4468}"/>
              </a:ext>
            </a:extLst>
          </p:cNvPr>
          <p:cNvSpPr txBox="1"/>
          <p:nvPr/>
        </p:nvSpPr>
        <p:spPr>
          <a:xfrm>
            <a:off x="123380" y="7133035"/>
            <a:ext cx="682942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Буллинг наиболее распространён в начальной и средней школе. К 10–11 классам на фоне процессов созревания мозговых структур и способности у подростков к саморегуляции он постепенно</a:t>
            </a:r>
          </a:p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сходит на нет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D2D9D82-5568-47B7-A60D-A3FCA34FBF03}"/>
              </a:ext>
            </a:extLst>
          </p:cNvPr>
          <p:cNvSpPr txBox="1"/>
          <p:nvPr/>
        </p:nvSpPr>
        <p:spPr>
          <a:xfrm>
            <a:off x="1244216" y="13279938"/>
            <a:ext cx="108870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 о частоте проявлений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буллинга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зависимости от класса, проведённое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Даном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Олвеусом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B2C2485-7422-424C-BE1D-03A80631134A}"/>
              </a:ext>
            </a:extLst>
          </p:cNvPr>
          <p:cNvSpPr txBox="1"/>
          <p:nvPr/>
        </p:nvSpPr>
        <p:spPr>
          <a:xfrm>
            <a:off x="10778525" y="5789301"/>
            <a:ext cx="128355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делать, если ребёнок стал жертвой </a:t>
            </a:r>
            <a:r>
              <a:rPr lang="ru-RU" sz="4400" i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буллинга</a:t>
            </a:r>
            <a:endParaRPr lang="ru-RU" sz="4400" i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997946E-0DD1-446E-A058-355F57E78BB8}"/>
              </a:ext>
            </a:extLst>
          </p:cNvPr>
          <p:cNvSpPr txBox="1"/>
          <p:nvPr/>
        </p:nvSpPr>
        <p:spPr>
          <a:xfrm>
            <a:off x="13373135" y="7046387"/>
            <a:ext cx="1125855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Жертвой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буллинга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может стать абсолютно любой</a:t>
            </a:r>
          </a:p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ребёнок, вне зависимости от благополучности</a:t>
            </a:r>
          </a:p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семьи, заботы родителей и уровня развития.</a:t>
            </a:r>
          </a:p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Важно, чтобы взрослые не оставляли без</a:t>
            </a:r>
          </a:p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внимания случаи травли, даже если агрессия</a:t>
            </a:r>
          </a:p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(пока) не направлена на их детей.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74CEB18-8481-42A1-BAC4-89F13FF2C882}"/>
              </a:ext>
            </a:extLst>
          </p:cNvPr>
          <p:cNvSpPr txBox="1"/>
          <p:nvPr/>
        </p:nvSpPr>
        <p:spPr>
          <a:xfrm>
            <a:off x="19370105" y="12185844"/>
            <a:ext cx="98535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бороться с </a:t>
            </a:r>
            <a:r>
              <a:rPr lang="ru-RU" sz="4800" i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буллингом</a:t>
            </a:r>
            <a:r>
              <a:rPr lang="ru-RU" sz="4800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школе?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D749F0F-6B16-46DE-AEE7-4A621D1C3E27}"/>
              </a:ext>
            </a:extLst>
          </p:cNvPr>
          <p:cNvSpPr txBox="1"/>
          <p:nvPr/>
        </p:nvSpPr>
        <p:spPr>
          <a:xfrm>
            <a:off x="23345180" y="13120375"/>
            <a:ext cx="6079357" cy="9079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и самый главный пункт – снять с ребенка чувство вины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Дайте ребёнку понять, что Вы на его стороне.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Помогите ребёнку обрести уверенность в себе и умение противостоять нападкам сверстников.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Поговорите с родителями обидчика ребёнка.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82F6AFA-C2C4-4BAF-8A70-126BF985BE0B}"/>
              </a:ext>
            </a:extLst>
          </p:cNvPr>
          <p:cNvSpPr txBox="1"/>
          <p:nvPr/>
        </p:nvSpPr>
        <p:spPr>
          <a:xfrm>
            <a:off x="6687754" y="3000374"/>
            <a:ext cx="6342446" cy="3338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29E08BFB-E79A-4DEB-8F3F-2C9D0771D57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94470" y="2452720"/>
            <a:ext cx="6491940" cy="3245970"/>
          </a:xfrm>
          <a:prstGeom prst="rect">
            <a:avLst/>
          </a:prstGeom>
          <a:effectLst>
            <a:softEdge rad="152400"/>
          </a:effectLst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990DBE18-978E-4AF8-B08D-B93B19C39DBF}"/>
              </a:ext>
            </a:extLst>
          </p:cNvPr>
          <p:cNvSpPr txBox="1"/>
          <p:nvPr/>
        </p:nvSpPr>
        <p:spPr>
          <a:xfrm>
            <a:off x="18668405" y="18916649"/>
            <a:ext cx="11849695" cy="2237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83559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</TotalTime>
  <Words>244</Words>
  <Application>Microsoft Office PowerPoint</Application>
  <PresentationFormat>Произвольный</PresentationFormat>
  <Paragraphs>25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Wingdings</vt:lpstr>
      <vt:lpstr>Тема Office</vt:lpstr>
      <vt:lpstr>«Буллинг в школе: что делать учителю и жертве?»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«Буллинг в школе: что делать учителю и жертве?»</dc:title>
  <dc:creator>Дима Семёнов</dc:creator>
  <cp:lastModifiedBy>Дима Семёнов</cp:lastModifiedBy>
  <cp:revision>4</cp:revision>
  <dcterms:created xsi:type="dcterms:W3CDTF">2022-02-18T18:19:44Z</dcterms:created>
  <dcterms:modified xsi:type="dcterms:W3CDTF">2022-02-20T17:46:28Z</dcterms:modified>
</cp:coreProperties>
</file>