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261" r:id="rId2"/>
    <p:sldId id="265" r:id="rId3"/>
    <p:sldId id="267" r:id="rId4"/>
    <p:sldId id="268" r:id="rId5"/>
    <p:sldId id="269" r:id="rId6"/>
    <p:sldId id="270" r:id="rId7"/>
    <p:sldId id="272" r:id="rId8"/>
    <p:sldId id="274" r:id="rId9"/>
    <p:sldId id="275" r:id="rId10"/>
    <p:sldId id="276" r:id="rId11"/>
    <p:sldId id="277" r:id="rId12"/>
    <p:sldId id="278" r:id="rId13"/>
    <p:sldId id="266" r:id="rId14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Verdana" panose="020B0604030504040204" pitchFamily="34" charset="0"/>
      <p:regular r:id="rId20"/>
      <p:bold r:id="rId21"/>
      <p:italic r:id="rId22"/>
      <p:boldItalic r:id="rId23"/>
    </p:embeddedFont>
    <p:embeddedFont>
      <p:font typeface="Alef" panose="00000500000000000000" pitchFamily="2" charset="-79"/>
      <p:regular r:id="rId24"/>
      <p:bold r:id="rId25"/>
    </p:embeddedFont>
    <p:embeddedFont>
      <p:font typeface="Source Sans Pro Light" panose="020B0403030403020204" pitchFamily="34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79" autoAdjust="0"/>
    <p:restoredTop sz="94660"/>
  </p:normalViewPr>
  <p:slideViewPr>
    <p:cSldViewPr>
      <p:cViewPr varScale="1">
        <p:scale>
          <a:sx n="69" d="100"/>
          <a:sy n="69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1B9BD-3D95-4094-8921-0BE0CBA4354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0997DD-C680-43A0-87EE-42DF343B8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31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997DD-C680-43A0-87EE-42DF343B8F8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856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13.02.2026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2051720" y="692696"/>
            <a:ext cx="6768752" cy="5184576"/>
            <a:chOff x="1315624" y="2146448"/>
            <a:chExt cx="6965469" cy="3087287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15624" y="2146448"/>
              <a:ext cx="6965469" cy="10446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b="1" dirty="0" smtClean="0"/>
                <a:t>    </a:t>
              </a:r>
              <a:r>
                <a:rPr lang="ru-RU" sz="3600" b="1" dirty="0" smtClean="0">
                  <a:latin typeface="+mj-lt"/>
                </a:rPr>
                <a:t>«Проектная деятельность     в </a:t>
              </a:r>
              <a:r>
                <a:rPr lang="ru-RU" sz="3600" b="1" dirty="0">
                  <a:latin typeface="+mj-lt"/>
                </a:rPr>
                <a:t>начальной школе </a:t>
              </a:r>
              <a:endParaRPr lang="ru-RU" sz="3600" b="1" dirty="0" smtClean="0">
                <a:latin typeface="+mj-lt"/>
              </a:endParaRPr>
            </a:p>
            <a:p>
              <a:r>
                <a:rPr lang="ru-RU" sz="3600" b="1" dirty="0">
                  <a:latin typeface="+mj-lt"/>
                </a:rPr>
                <a:t> </a:t>
              </a:r>
              <a:r>
                <a:rPr lang="ru-RU" sz="3600" b="1" dirty="0" smtClean="0">
                  <a:latin typeface="+mj-lt"/>
                </a:rPr>
                <a:t>      (</a:t>
              </a:r>
              <a:r>
                <a:rPr lang="ru-RU" sz="3600" b="1" dirty="0">
                  <a:latin typeface="+mj-lt"/>
                </a:rPr>
                <a:t>из опыта работы</a:t>
              </a:r>
              <a:r>
                <a:rPr lang="ru-RU" sz="3600" b="1" dirty="0" smtClean="0">
                  <a:latin typeface="+mj-lt"/>
                </a:rPr>
                <a:t>)»</a:t>
              </a:r>
              <a:endParaRPr lang="ru-RU" sz="3600" b="1" dirty="0">
                <a:latin typeface="+mj-lt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519218" y="4077912"/>
              <a:ext cx="3761875" cy="11558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400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3886200"/>
            <a:ext cx="3312368" cy="1752600"/>
          </a:xfrm>
        </p:spPr>
        <p:txBody>
          <a:bodyPr/>
          <a:lstStyle/>
          <a:p>
            <a:pPr algn="l"/>
            <a:r>
              <a:rPr lang="ru-RU" sz="1400" dirty="0" smtClean="0"/>
              <a:t>Учитель начальных классов</a:t>
            </a:r>
          </a:p>
          <a:p>
            <a:pPr algn="l"/>
            <a:r>
              <a:rPr lang="ru-RU" sz="1400" dirty="0" err="1" smtClean="0"/>
              <a:t>Калиберда</a:t>
            </a:r>
            <a:r>
              <a:rPr lang="ru-RU" sz="1400" dirty="0" smtClean="0"/>
              <a:t> Марина Александровна</a:t>
            </a:r>
          </a:p>
          <a:p>
            <a:pPr algn="l"/>
            <a:r>
              <a:rPr lang="ru-RU" sz="1400" dirty="0" smtClean="0"/>
              <a:t>МБОУ СОШ с. </a:t>
            </a:r>
            <a:r>
              <a:rPr lang="ru-RU" sz="1400" dirty="0" err="1" smtClean="0"/>
              <a:t>Сырское</a:t>
            </a:r>
            <a:endParaRPr lang="ru-RU" sz="1400" dirty="0" smtClean="0"/>
          </a:p>
          <a:p>
            <a:pPr algn="l"/>
            <a:r>
              <a:rPr lang="ru-RU" sz="1400" dirty="0" smtClean="0"/>
              <a:t>Липецкого </a:t>
            </a:r>
            <a:r>
              <a:rPr lang="ru-RU" sz="1400" dirty="0" smtClean="0">
                <a:latin typeface="+mj-lt"/>
              </a:rPr>
              <a:t>муниципального</a:t>
            </a:r>
            <a:r>
              <a:rPr lang="ru-RU" sz="1400" dirty="0" smtClean="0"/>
              <a:t> округа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715200" cy="1368152"/>
          </a:xfrm>
        </p:spPr>
        <p:txBody>
          <a:bodyPr/>
          <a:lstStyle/>
          <a:p>
            <a:r>
              <a:rPr lang="ru-RU" b="1" dirty="0" smtClean="0"/>
              <a:t>Цель проектной деятельности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916832"/>
            <a:ext cx="7056784" cy="3600401"/>
          </a:xfrm>
        </p:spPr>
        <p:txBody>
          <a:bodyPr/>
          <a:lstStyle/>
          <a:p>
            <a:r>
              <a:rPr lang="ru-RU" sz="2800" b="1" dirty="0"/>
              <a:t>развитие познавательного интереса, элементарных исследовательских умений и коммуникативных </a:t>
            </a:r>
            <a:r>
              <a:rPr lang="ru-RU" sz="2800" b="1" dirty="0" smtClean="0"/>
              <a:t>навыков</a:t>
            </a:r>
            <a:r>
              <a:rPr lang="ru-RU" sz="2800" dirty="0" smtClean="0"/>
              <a:t>.</a:t>
            </a:r>
            <a:endParaRPr lang="ru-RU" sz="2800" b="1" dirty="0" smtClean="0"/>
          </a:p>
          <a:p>
            <a:r>
              <a:rPr lang="ru-RU" sz="2800" b="1" dirty="0"/>
              <a:t>в</a:t>
            </a:r>
            <a:r>
              <a:rPr lang="ru-RU" sz="2800" b="1" dirty="0" smtClean="0"/>
              <a:t>овлечение учащихся в активную проектно-исследовательскую деятельность.</a:t>
            </a:r>
            <a:endParaRPr lang="ru-RU" sz="28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9832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ru-RU" dirty="0" smtClean="0"/>
              <a:t>Задачи проектной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700808"/>
            <a:ext cx="7704856" cy="4536503"/>
          </a:xfrm>
        </p:spPr>
        <p:txBody>
          <a:bodyPr/>
          <a:lstStyle/>
          <a:p>
            <a:r>
              <a:rPr lang="ru-RU" sz="1800" dirty="0"/>
              <a:t>научить детей самостоятельно формулировать проблему и ставить цели проекта;</a:t>
            </a:r>
          </a:p>
          <a:p>
            <a:r>
              <a:rPr lang="ru-RU" sz="1800" dirty="0"/>
              <a:t>развивать умение планировать свою деятельность и распределять время;</a:t>
            </a:r>
          </a:p>
          <a:p>
            <a:r>
              <a:rPr lang="ru-RU" sz="1800" dirty="0"/>
              <a:t>обучать навыкам поиска, анализа и систематизации информации из различных источников;</a:t>
            </a:r>
          </a:p>
          <a:p>
            <a:r>
              <a:rPr lang="ru-RU" sz="1800" dirty="0" smtClean="0"/>
              <a:t>развивать </a:t>
            </a:r>
            <a:r>
              <a:rPr lang="ru-RU" sz="1800" dirty="0"/>
              <a:t>творческое мышление и способности к инновациям;</a:t>
            </a:r>
          </a:p>
          <a:p>
            <a:r>
              <a:rPr lang="ru-RU" sz="1800" dirty="0"/>
              <a:t>учить детей работать в команде, сотрудничать и взаимодействовать с другими людьми;</a:t>
            </a:r>
          </a:p>
          <a:p>
            <a:r>
              <a:rPr lang="ru-RU" sz="1800" dirty="0"/>
              <a:t>формировать умение представлять результаты своей работы перед аудиторией и аргументировать свою точку зрения;</a:t>
            </a:r>
          </a:p>
          <a:p>
            <a:r>
              <a:rPr lang="ru-RU" sz="1800" dirty="0"/>
              <a:t>развивать рефлексивные навыки, умение оценивать свою работу и делать </a:t>
            </a:r>
            <a:r>
              <a:rPr lang="ru-RU" sz="1800" dirty="0" smtClean="0"/>
              <a:t>выводы.</a:t>
            </a:r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035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5314602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4000" dirty="0" smtClean="0">
                <a:cs typeface="Alef" panose="00000500000000000000" pitchFamily="2" charset="-79"/>
              </a:rPr>
              <a:t>  ВИДЫ ДЕЯТЕЛЬНОСТИ</a:t>
            </a:r>
            <a:br>
              <a:rPr lang="ru-RU" sz="4000" dirty="0" smtClean="0">
                <a:cs typeface="Alef" panose="00000500000000000000" pitchFamily="2" charset="-79"/>
              </a:rPr>
            </a:br>
            <a:r>
              <a:rPr lang="ru-RU" sz="3200" b="1" dirty="0">
                <a:solidFill>
                  <a:srgbClr val="00B050"/>
                </a:solidFill>
                <a:cs typeface="Alef" panose="00000500000000000000" pitchFamily="2" charset="-79"/>
              </a:rPr>
              <a:t>Ролевая</a:t>
            </a:r>
            <a:r>
              <a:rPr lang="ru-RU" sz="2000" dirty="0" smtClean="0">
                <a:solidFill>
                  <a:srgbClr val="00B050"/>
                </a:solidFill>
                <a:cs typeface="Alef" panose="00000500000000000000" pitchFamily="2" charset="-79"/>
              </a:rPr>
              <a:t/>
            </a:r>
            <a:br>
              <a:rPr lang="ru-RU" sz="2000" dirty="0" smtClean="0">
                <a:solidFill>
                  <a:srgbClr val="00B050"/>
                </a:solidFill>
                <a:cs typeface="Alef" panose="00000500000000000000" pitchFamily="2" charset="-79"/>
              </a:rPr>
            </a:br>
            <a: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  <a:t>Творческая</a:t>
            </a:r>
            <a:b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</a:br>
            <a: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  <a:t>Поисковая</a:t>
            </a:r>
            <a:b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</a:br>
            <a: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  <a:t>Исследовательская</a:t>
            </a:r>
            <a:b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</a:br>
            <a:r>
              <a:rPr lang="ru-RU" sz="3200" b="1" dirty="0" smtClean="0">
                <a:solidFill>
                  <a:srgbClr val="00B050"/>
                </a:solidFill>
                <a:cs typeface="Alef" panose="00000500000000000000" pitchFamily="2" charset="-79"/>
              </a:rPr>
              <a:t>Практико-ориентированная</a:t>
            </a:r>
            <a:r>
              <a:rPr lang="ru-RU" sz="2000" dirty="0" smtClean="0">
                <a:cs typeface="Alef" panose="00000500000000000000" pitchFamily="2" charset="-79"/>
              </a:rPr>
              <a:t/>
            </a:r>
            <a:br>
              <a:rPr lang="ru-RU" sz="2000" dirty="0" smtClean="0">
                <a:cs typeface="Alef" panose="00000500000000000000" pitchFamily="2" charset="-79"/>
              </a:rPr>
            </a:br>
            <a:r>
              <a:rPr lang="ru-RU" sz="2000" dirty="0">
                <a:cs typeface="Alef" panose="00000500000000000000" pitchFamily="2" charset="-79"/>
              </a:rPr>
              <a:t> </a:t>
            </a:r>
            <a:r>
              <a:rPr lang="ru-RU" sz="2000" dirty="0" smtClean="0">
                <a:cs typeface="Alef" panose="00000500000000000000" pitchFamily="2" charset="-79"/>
              </a:rPr>
              <a:t>          </a:t>
            </a:r>
            <a:br>
              <a:rPr lang="ru-RU" sz="2000" dirty="0" smtClean="0">
                <a:cs typeface="Alef" panose="00000500000000000000" pitchFamily="2" charset="-79"/>
              </a:rPr>
            </a:br>
            <a:endParaRPr lang="ru-RU" sz="4000" dirty="0"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7229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332657"/>
            <a:ext cx="6768752" cy="1152127"/>
          </a:xfrm>
        </p:spPr>
        <p:txBody>
          <a:bodyPr/>
          <a:lstStyle/>
          <a:p>
            <a:r>
              <a:rPr lang="ru-RU" sz="3600" dirty="0" smtClean="0"/>
              <a:t>Этапы работы над проектом</a:t>
            </a:r>
            <a:endParaRPr lang="ru-RU" sz="3600" dirty="0"/>
          </a:p>
        </p:txBody>
      </p:sp>
      <p:sp>
        <p:nvSpPr>
          <p:cNvPr id="5" name="Овал 4"/>
          <p:cNvSpPr/>
          <p:nvPr/>
        </p:nvSpPr>
        <p:spPr>
          <a:xfrm>
            <a:off x="2987824" y="1124744"/>
            <a:ext cx="5040560" cy="86409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Выбор темы и постановка цели</a:t>
            </a:r>
            <a:endParaRPr lang="ru-RU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rot="10800000" flipH="1" flipV="1">
            <a:off x="2987824" y="2060848"/>
            <a:ext cx="5112568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Планирование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2" name="Подзаголовок 5"/>
          <p:cNvSpPr txBox="1">
            <a:spLocks/>
          </p:cNvSpPr>
          <p:nvPr/>
        </p:nvSpPr>
        <p:spPr>
          <a:xfrm rot="10800000" flipH="1" flipV="1">
            <a:off x="2987824" y="3068960"/>
            <a:ext cx="5256584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1" dirty="0" smtClean="0">
                <a:solidFill>
                  <a:schemeClr val="bg1"/>
                </a:solidFill>
              </a:rPr>
              <a:t>Исследование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3" name="Подзаголовок 5"/>
          <p:cNvSpPr txBox="1">
            <a:spLocks/>
          </p:cNvSpPr>
          <p:nvPr/>
        </p:nvSpPr>
        <p:spPr>
          <a:xfrm rot="10800000" flipH="1" flipV="1">
            <a:off x="3059832" y="4077072"/>
            <a:ext cx="5040560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 smtClean="0">
                <a:solidFill>
                  <a:schemeClr val="bg1"/>
                </a:solidFill>
              </a:rPr>
              <a:t>Оформление результатов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Подзаголовок 5"/>
          <p:cNvSpPr txBox="1">
            <a:spLocks/>
          </p:cNvSpPr>
          <p:nvPr/>
        </p:nvSpPr>
        <p:spPr>
          <a:xfrm rot="10800000" flipH="1" flipV="1">
            <a:off x="2987824" y="5085184"/>
            <a:ext cx="5040560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 smtClean="0">
                <a:solidFill>
                  <a:schemeClr val="bg1"/>
                </a:solidFill>
              </a:rPr>
              <a:t>Презентация результатов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95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548680"/>
            <a:ext cx="6768752" cy="1152128"/>
          </a:xfrm>
        </p:spPr>
        <p:txBody>
          <a:bodyPr numCol="3"/>
          <a:lstStyle/>
          <a:p>
            <a:r>
              <a:rPr lang="ru-RU" sz="2400" b="1" dirty="0" smtClean="0"/>
              <a:t>Роль           ученика       Роль                  родителей   </a:t>
            </a:r>
            <a:br>
              <a:rPr lang="ru-RU" sz="2400" b="1" dirty="0" smtClean="0"/>
            </a:br>
            <a:r>
              <a:rPr lang="ru-RU" sz="2400" b="1" dirty="0" smtClean="0"/>
              <a:t>Роль</a:t>
            </a:r>
            <a:br>
              <a:rPr lang="ru-RU" sz="2400" b="1" dirty="0" smtClean="0"/>
            </a:br>
            <a:r>
              <a:rPr lang="ru-RU" sz="2400" b="1" dirty="0"/>
              <a:t>учителя</a:t>
            </a:r>
          </a:p>
        </p:txBody>
      </p:sp>
      <p:sp>
        <p:nvSpPr>
          <p:cNvPr id="4" name="Овал 3"/>
          <p:cNvSpPr/>
          <p:nvPr/>
        </p:nvSpPr>
        <p:spPr>
          <a:xfrm>
            <a:off x="1547664" y="1556792"/>
            <a:ext cx="2448272" cy="417646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Выбирает</a:t>
            </a:r>
          </a:p>
          <a:p>
            <a:r>
              <a:rPr lang="ru-RU" dirty="0" smtClean="0"/>
              <a:t>Принимает решения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779912" y="1484784"/>
            <a:ext cx="2736304" cy="41764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Мотивируют</a:t>
            </a:r>
          </a:p>
          <a:p>
            <a:pPr algn="just"/>
            <a:r>
              <a:rPr lang="ru-RU" dirty="0" smtClean="0"/>
              <a:t>Консультируют</a:t>
            </a:r>
          </a:p>
        </p:txBody>
      </p:sp>
      <p:sp>
        <p:nvSpPr>
          <p:cNvPr id="6" name="Овал 5"/>
          <p:cNvSpPr/>
          <p:nvPr/>
        </p:nvSpPr>
        <p:spPr>
          <a:xfrm>
            <a:off x="6444208" y="1484784"/>
            <a:ext cx="2592288" cy="4104456"/>
          </a:xfrm>
          <a:prstGeom prst="ellipse">
            <a:avLst/>
          </a:prstGeom>
          <a:solidFill>
            <a:schemeClr val="accent1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Мотивирует</a:t>
            </a:r>
          </a:p>
          <a:p>
            <a:pPr algn="just"/>
            <a:r>
              <a:rPr lang="ru-RU" dirty="0" smtClean="0"/>
              <a:t>Направляет Корректирует</a:t>
            </a:r>
          </a:p>
          <a:p>
            <a:pPr algn="just"/>
            <a:r>
              <a:rPr lang="ru-RU" dirty="0" smtClean="0"/>
              <a:t>Наблюдает</a:t>
            </a:r>
            <a:endParaRPr lang="ru-RU" dirty="0"/>
          </a:p>
          <a:p>
            <a:pPr algn="just"/>
            <a:r>
              <a:rPr lang="ru-RU" dirty="0"/>
              <a:t>Оценивает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88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332656"/>
            <a:ext cx="6264696" cy="576063"/>
          </a:xfrm>
        </p:spPr>
        <p:txBody>
          <a:bodyPr/>
          <a:lstStyle/>
          <a:p>
            <a:r>
              <a:rPr lang="ru-RU" sz="4000" dirty="0" smtClean="0"/>
              <a:t>Типы проектов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1124744"/>
            <a:ext cx="6472808" cy="48245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08104" y="1268760"/>
            <a:ext cx="3168352" cy="21602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u="sng" dirty="0"/>
          </a:p>
          <a:p>
            <a:pPr algn="ctr"/>
            <a:endParaRPr lang="ru-RU" u="sng" dirty="0" smtClean="0"/>
          </a:p>
          <a:p>
            <a:pPr algn="ctr"/>
            <a:r>
              <a:rPr lang="ru-RU" b="1" u="sng" dirty="0" smtClean="0"/>
              <a:t>По </a:t>
            </a:r>
            <a:r>
              <a:rPr lang="ru-RU" b="1" u="sng" dirty="0"/>
              <a:t>количеству </a:t>
            </a:r>
            <a:r>
              <a:rPr lang="ru-RU" b="1" u="sng" dirty="0" smtClean="0"/>
              <a:t>учащихся</a:t>
            </a:r>
          </a:p>
          <a:p>
            <a:pPr algn="ctr"/>
            <a:endParaRPr lang="ru-RU" u="sng" dirty="0" smtClean="0"/>
          </a:p>
          <a:p>
            <a:pPr algn="ctr"/>
            <a:r>
              <a:rPr lang="ru-RU" dirty="0" smtClean="0"/>
              <a:t>Индивидуальные</a:t>
            </a:r>
          </a:p>
          <a:p>
            <a:pPr algn="ctr"/>
            <a:r>
              <a:rPr lang="ru-RU" dirty="0" smtClean="0"/>
              <a:t>Коллективные</a:t>
            </a:r>
          </a:p>
          <a:p>
            <a:pPr algn="ctr"/>
            <a:r>
              <a:rPr lang="ru-RU" dirty="0" smtClean="0"/>
              <a:t>Групповые</a:t>
            </a:r>
          </a:p>
          <a:p>
            <a:pPr algn="ctr"/>
            <a:r>
              <a:rPr lang="ru-RU" dirty="0" smtClean="0"/>
              <a:t>Парные</a:t>
            </a:r>
            <a:endParaRPr lang="ru-RU" dirty="0"/>
          </a:p>
          <a:p>
            <a:pPr algn="ctr"/>
            <a:endParaRPr lang="ru-RU" u="sng" dirty="0" smtClean="0"/>
          </a:p>
          <a:p>
            <a:pPr algn="ctr"/>
            <a:endParaRPr lang="ru-RU" u="sng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67744" y="1268760"/>
            <a:ext cx="3096344" cy="21602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bg1"/>
                </a:solidFill>
              </a:rPr>
              <a:t>По типу деятельности</a:t>
            </a:r>
          </a:p>
          <a:p>
            <a:pPr algn="ctr"/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Информационные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Творческие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Ролевые 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3501008"/>
            <a:ext cx="3096344" cy="24482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По количеству предметов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Монопроекты</a:t>
            </a:r>
          </a:p>
          <a:p>
            <a:pPr algn="ctr"/>
            <a:r>
              <a:rPr lang="ru-RU" dirty="0" smtClean="0"/>
              <a:t>Межпредметные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08104" y="3501008"/>
            <a:ext cx="3168352" cy="24482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u="sng" dirty="0" smtClean="0"/>
          </a:p>
          <a:p>
            <a:pPr algn="ctr"/>
            <a:endParaRPr lang="ru-RU" b="1" u="sng" dirty="0" smtClean="0"/>
          </a:p>
          <a:p>
            <a:pPr algn="ctr"/>
            <a:endParaRPr lang="ru-RU" b="1" u="sng" dirty="0"/>
          </a:p>
          <a:p>
            <a:pPr algn="ctr"/>
            <a:endParaRPr lang="ru-RU" b="1" u="sng" dirty="0" smtClean="0"/>
          </a:p>
          <a:p>
            <a:pPr algn="ctr"/>
            <a:endParaRPr lang="ru-RU" b="1" u="sng" dirty="0"/>
          </a:p>
          <a:p>
            <a:pPr algn="ctr"/>
            <a:r>
              <a:rPr lang="ru-RU" b="1" u="sng" dirty="0" smtClean="0"/>
              <a:t>По продолжительности</a:t>
            </a:r>
          </a:p>
          <a:p>
            <a:pPr algn="ctr"/>
            <a:endParaRPr lang="ru-RU" b="1" u="sng" dirty="0" smtClean="0"/>
          </a:p>
          <a:p>
            <a:pPr algn="ctr"/>
            <a:r>
              <a:rPr lang="ru-RU" dirty="0" smtClean="0"/>
              <a:t>Краткосрочные</a:t>
            </a:r>
          </a:p>
          <a:p>
            <a:pPr algn="ctr"/>
            <a:r>
              <a:rPr lang="ru-RU" dirty="0" smtClean="0"/>
              <a:t>Средней продолжительности</a:t>
            </a:r>
          </a:p>
          <a:p>
            <a:pPr algn="ctr"/>
            <a:r>
              <a:rPr lang="ru-RU" dirty="0" smtClean="0"/>
              <a:t>Долгосрочные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35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12160" y="332657"/>
            <a:ext cx="2808312" cy="1008111"/>
          </a:xfrm>
        </p:spPr>
        <p:txBody>
          <a:bodyPr/>
          <a:lstStyle/>
          <a:p>
            <a:r>
              <a:rPr lang="ru-RU" sz="2000" dirty="0" smtClean="0"/>
              <a:t>ПРОЕКТ «Полезный перекус-  домашняя фруктовая пастила»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32656"/>
            <a:ext cx="4572638" cy="34294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1916832"/>
            <a:ext cx="4710414" cy="3571478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6444208" y="5445224"/>
            <a:ext cx="208823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4 класс, окружающий мир</a:t>
            </a:r>
          </a:p>
          <a:p>
            <a:pPr algn="ctr"/>
            <a:r>
              <a:rPr lang="ru-RU" sz="1100" dirty="0" smtClean="0"/>
              <a:t>Индивидуальный исследовательский.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6422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ПРОЕКТ: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  <a:t>«Почему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взрывается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попкорн?»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2708920"/>
            <a:ext cx="4572638" cy="34294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620688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130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2400" dirty="0" smtClean="0"/>
              <a:t>ПРОЕКТ: «ПРИВЫЧКИ И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ПОВАДКИ МОЕЙ </a:t>
            </a:r>
            <a:r>
              <a:rPr lang="ru-RU" sz="2400" dirty="0" smtClean="0"/>
              <a:t>КОШКИ»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68760"/>
            <a:ext cx="5407521" cy="2958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3429000"/>
            <a:ext cx="4611241" cy="269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74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pPr algn="r"/>
            <a:r>
              <a:rPr lang="ru-RU" sz="2800" dirty="0">
                <a:solidFill>
                  <a:srgbClr val="C00000"/>
                </a:solidFill>
              </a:rPr>
              <a:t>Исследовательская работа: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«Старинный славянский </a:t>
            </a: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обряд  </a:t>
            </a:r>
            <a:r>
              <a:rPr lang="ru-RU" sz="2800" b="1" dirty="0">
                <a:solidFill>
                  <a:srgbClr val="C00000"/>
                </a:solidFill>
              </a:rPr>
              <a:t>кликать </a:t>
            </a: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err="1" smtClean="0">
                <a:solidFill>
                  <a:srgbClr val="C00000"/>
                </a:solidFill>
              </a:rPr>
              <a:t>Авсень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>
                <a:solidFill>
                  <a:srgbClr val="C00000"/>
                </a:solidFill>
              </a:rPr>
              <a:t>– дуда»</a:t>
            </a: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412776"/>
            <a:ext cx="3978951" cy="28948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3068960"/>
            <a:ext cx="3933053" cy="297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73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60648"/>
            <a:ext cx="4480173" cy="31097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356992"/>
            <a:ext cx="4248472" cy="2971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2" y="764704"/>
            <a:ext cx="3641576" cy="510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77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1143000"/>
          </a:xfrm>
        </p:spPr>
        <p:txBody>
          <a:bodyPr anchor="ctr"/>
          <a:lstStyle/>
          <a:p>
            <a:r>
              <a:rPr lang="ru-RU" sz="4000" dirty="0" smtClean="0"/>
              <a:t>Информационные источники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268761"/>
            <a:ext cx="7715200" cy="792087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\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59632" y="1124744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Литература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1. Белобородов Н.В. Социальные творческие проекты в школе. М.: </a:t>
            </a:r>
            <a:r>
              <a:rPr lang="ru-RU" dirty="0" err="1" smtClean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Аркти</a:t>
            </a:r>
            <a:r>
              <a:rPr lang="ru-RU" dirty="0" smtClean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, 2006. - 187 с.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2</a:t>
            </a:r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. </a:t>
            </a:r>
            <a:r>
              <a:rPr lang="ru-RU" dirty="0" err="1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Бритвина</a:t>
            </a:r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 Л.Ю. Метод творческих проектов на уроках технологии. // Начальная школа. - 2005. - № 6. - с. 25-27.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3. Довгопол И.И., </a:t>
            </a:r>
            <a:r>
              <a:rPr lang="ru-RU" dirty="0" err="1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Ивкова</a:t>
            </a:r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 Т.А. Современные образовательные и педагогические технологии. - Симферополь: НАТА, 2006. - 335 с.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4. </a:t>
            </a:r>
            <a:r>
              <a:rPr lang="ru-RU" dirty="0" err="1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Землянская</a:t>
            </a:r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 Е.Н. Учебные проекты младших школьников // Начальная школа. - 2005. - № 9. - с. 55-59.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5. Иванова Н.В. Возможности и специфика применения проектного метода в начальной школе. // Начальная школа. - 2004. - № 2. - с. 34-36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6. Постникова Е. Метод проектов как один из путей повышения компетенции школьника. // Сельская школа. - 2004. - № 2. - 28-31 с.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7. Сергеев И.С. Как организовать проектную деятельность учащихся. - М., 2005. - 103 с.</a:t>
            </a:r>
          </a:p>
          <a:p>
            <a:pPr algn="just"/>
            <a:r>
              <a:rPr lang="ru-RU" dirty="0">
                <a:solidFill>
                  <a:srgbClr val="333333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 </a:t>
            </a:r>
            <a:endParaRPr lang="ru-RU" b="0" i="0" dirty="0">
              <a:solidFill>
                <a:srgbClr val="333333"/>
              </a:solidFill>
              <a:effectLst/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20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21">
      <a:dk1>
        <a:srgbClr val="600000"/>
      </a:dk1>
      <a:lt1>
        <a:srgbClr val="600000"/>
      </a:lt1>
      <a:dk2>
        <a:srgbClr val="600000"/>
      </a:dk2>
      <a:lt2>
        <a:srgbClr val="600000"/>
      </a:lt2>
      <a:accent1>
        <a:srgbClr val="600000"/>
      </a:accent1>
      <a:accent2>
        <a:srgbClr val="C00000"/>
      </a:accent2>
      <a:accent3>
        <a:srgbClr val="600000"/>
      </a:accent3>
      <a:accent4>
        <a:srgbClr val="600000"/>
      </a:accent4>
      <a:accent5>
        <a:srgbClr val="600000"/>
      </a:accent5>
      <a:accent6>
        <a:srgbClr val="600000"/>
      </a:accent6>
      <a:hlink>
        <a:srgbClr val="600000"/>
      </a:hlink>
      <a:folHlink>
        <a:srgbClr val="600000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231</Words>
  <Application>Microsoft Office PowerPoint</Application>
  <PresentationFormat>Экран (4:3)</PresentationFormat>
  <Paragraphs>85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Comic Sans MS</vt:lpstr>
      <vt:lpstr>Verdana</vt:lpstr>
      <vt:lpstr>Arial</vt:lpstr>
      <vt:lpstr>Alef</vt:lpstr>
      <vt:lpstr>Source Sans Pro Light</vt:lpstr>
      <vt:lpstr>Calibri</vt:lpstr>
      <vt:lpstr>1_Тема Office</vt:lpstr>
      <vt:lpstr>Презентация PowerPoint</vt:lpstr>
      <vt:lpstr>Цель проектной деятельности</vt:lpstr>
      <vt:lpstr>Задачи проектной деятельности</vt:lpstr>
      <vt:lpstr>  ВИДЫ ДЕЯТЕЛЬНОСТИ Ролевая Творческая Поисковая Исследовательская Практико-ориентированная             </vt:lpstr>
      <vt:lpstr>Этапы работы над проектом</vt:lpstr>
      <vt:lpstr>Роль           ученика       Роль                  родителей    Роль учителя</vt:lpstr>
      <vt:lpstr>Типы проектов</vt:lpstr>
      <vt:lpstr>ПРОЕКТ «Полезный перекус-  домашняя фруктовая пастила»</vt:lpstr>
      <vt:lpstr>ПРОЕКТ: «Почему  взрывается попкорн?» </vt:lpstr>
      <vt:lpstr>ПРОЕКТ: «ПРИВЫЧКИ И  ПОВАДКИ МОЕЙ КОШКИ»</vt:lpstr>
      <vt:lpstr>Исследовательская работа: «Старинный славянский  обряд  кликать  Авсень – дуда» </vt:lpstr>
      <vt:lpstr>Презентация PowerPoint</vt:lpstr>
      <vt:lpstr>Информационные 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Учитель</cp:lastModifiedBy>
  <cp:revision>84</cp:revision>
  <dcterms:created xsi:type="dcterms:W3CDTF">2014-07-06T18:18:01Z</dcterms:created>
  <dcterms:modified xsi:type="dcterms:W3CDTF">2026-02-13T10:04:26Z</dcterms:modified>
</cp:coreProperties>
</file>