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BCBDA35-09DC-4EBB-AEBF-BF44AB7497C5}" type="datetimeFigureOut">
              <a:rPr lang="ru-RU" smtClean="0"/>
              <a:t>09.02.2020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AD190C-1546-48A9-B2FA-38676F1480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дошкольное образовательное учреждение </a:t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ребёнка – детский сад №8 «Орленок»</a:t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г.-к. Кисловодск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2420888"/>
            <a:ext cx="6264696" cy="3168352"/>
          </a:xfrm>
        </p:spPr>
        <p:txBody>
          <a:bodyPr>
            <a:normAutofit fontScale="25000" lnSpcReduction="20000"/>
          </a:bodyPr>
          <a:lstStyle/>
          <a:p>
            <a:pPr marR="556895">
              <a:lnSpc>
                <a:spcPct val="104000"/>
              </a:lnSpc>
              <a:spcAft>
                <a:spcPts val="0"/>
              </a:spcAft>
            </a:pPr>
            <a:endParaRPr lang="ru-RU" sz="3300" b="1" dirty="0" smtClean="0">
              <a:solidFill>
                <a:srgbClr val="000066"/>
              </a:solidFill>
              <a:effectLst/>
              <a:latin typeface="Times New Roman"/>
              <a:ea typeface="Times New Roman"/>
              <a:cs typeface="Times New Roman"/>
            </a:endParaRPr>
          </a:p>
          <a:p>
            <a:pPr marR="556895">
              <a:lnSpc>
                <a:spcPct val="104000"/>
              </a:lnSpc>
              <a:spcAft>
                <a:spcPts val="0"/>
              </a:spcAft>
            </a:pPr>
            <a:endParaRPr lang="ru-RU" sz="3300" b="1" dirty="0">
              <a:solidFill>
                <a:srgbClr val="000066"/>
              </a:solidFill>
              <a:latin typeface="Times New Roman"/>
              <a:ea typeface="Times New Roman"/>
              <a:cs typeface="Times New Roman"/>
            </a:endParaRPr>
          </a:p>
          <a:p>
            <a:pPr marR="556895">
              <a:lnSpc>
                <a:spcPct val="104000"/>
              </a:lnSpc>
              <a:spcAft>
                <a:spcPts val="0"/>
              </a:spcAft>
            </a:pPr>
            <a:r>
              <a:rPr lang="ru-RU" sz="112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</a:t>
            </a:r>
            <a:r>
              <a:rPr lang="ru-RU" sz="11200" b="1" spc="-35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</a:t>
            </a:r>
            <a:r>
              <a:rPr lang="ru-RU" sz="11200" b="1" spc="-75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</a:t>
            </a:r>
            <a:r>
              <a:rPr lang="ru-RU" sz="11200" b="1" spc="-5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</a:t>
            </a:r>
            <a:r>
              <a:rPr lang="ru-RU" sz="11200" b="1" spc="-2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112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ая</a:t>
            </a:r>
            <a:r>
              <a:rPr lang="ru-RU" sz="1120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1200" b="1" spc="5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</a:t>
            </a:r>
            <a:r>
              <a:rPr lang="ru-RU" sz="1120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12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</a:t>
            </a:r>
            <a:r>
              <a:rPr lang="ru-RU" sz="11200" b="1" spc="-5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</a:t>
            </a:r>
            <a:r>
              <a:rPr lang="ru-RU" sz="11200" b="1" spc="-1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</a:t>
            </a:r>
            <a:r>
              <a:rPr lang="ru-RU" sz="112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й как </a:t>
            </a:r>
            <a:r>
              <a:rPr lang="ru-RU" sz="11200" b="1" spc="-2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средство его социализации»</a:t>
            </a:r>
          </a:p>
          <a:p>
            <a:pPr marR="1118870">
              <a:lnSpc>
                <a:spcPct val="104000"/>
              </a:lnSpc>
            </a:pPr>
            <a:endParaRPr lang="ru-RU" sz="11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11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Учитель-логопед </a:t>
            </a:r>
            <a:r>
              <a:rPr lang="ru-RU" sz="11200" dirty="0" err="1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Галаганова</a:t>
            </a:r>
            <a:r>
              <a:rPr lang="ru-RU" sz="11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А.С. </a:t>
            </a:r>
            <a:endParaRPr lang="ru-RU" sz="11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11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11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900"/>
              </a:lnSpc>
              <a:spcAft>
                <a:spcPts val="45"/>
              </a:spcAft>
            </a:pPr>
            <a:r>
              <a:rPr lang="ru-RU" sz="11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</a:t>
            </a:r>
            <a:endParaRPr lang="ru-RU" sz="11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4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4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4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4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lnSpc>
                <a:spcPts val="600"/>
              </a:lnSpc>
              <a:spcAft>
                <a:spcPts val="25"/>
              </a:spcAft>
            </a:pPr>
            <a:r>
              <a:rPr lang="ru-RU" sz="4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4400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2020г.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6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786210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научиться говорить, надо </a:t>
            </a:r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говорить</a:t>
            </a: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М.П.Львов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 мне и я забуду.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Покажи мне и я запомню.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Вовлеки меня и я научусь……</a:t>
            </a:r>
          </a:p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мудрость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D:\ооо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289994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4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Дошкольный возраст – наиважнейший этап в жизни ребенка.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Именно в этот период осуществляется развитие образных форм познания действительности: восприятие, образного мышления, воображения.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62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764704"/>
            <a:ext cx="7467600" cy="4873752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 детском возрасте огромное влияние на процесс социализации оказывают агенты социализации, то есть лица, с которыми у ребенка происходит непосредственное взаимодействие.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Picture 2" descr="D:\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69676"/>
            <a:ext cx="425077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29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Ими могут являться: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 семья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 детский сад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- общество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Речь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– неотъемлемая часть социального бытия людей, необходимое условие существования человеческого общества.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050" name="Picture 2" descr="D:\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8680"/>
            <a:ext cx="430466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8675" y="805978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Подсчитано, что примерно 70% времени, когда человек бодрствует, он посвящает - четырём основным видам речевой деятельности - говорению, слушанию, чтению, письму.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098" name="Picture 2" descr="D:\471568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64904"/>
            <a:ext cx="289523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4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229600" cy="5760640"/>
          </a:xfrm>
        </p:spPr>
        <p:txBody>
          <a:bodyPr>
            <a:normAutofit/>
          </a:bodyPr>
          <a:lstStyle/>
          <a:p>
            <a:pPr marL="731520" lvl="2" indent="0" algn="just">
              <a:lnSpc>
                <a:spcPct val="150000"/>
              </a:lnSpc>
              <a:buNone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	Согласно 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федеральному государственному образовательному стандарту дошкольного образования: «Речевое развитие 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речевого творчества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; развитие звуковой и интонационной культуры речи, фонематического слуха; знакомство с книжной культурой, детской литературой,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399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229600" cy="5760640"/>
          </a:xfrm>
        </p:spPr>
        <p:txBody>
          <a:bodyPr>
            <a:normAutofit/>
          </a:bodyPr>
          <a:lstStyle/>
          <a:p>
            <a:pPr marR="36195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понимание на слух текстов различных жанров детской литературы; формирование звуковой аналитико-синтетической активности как предпосылки обучения грамоте».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marR="36195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Для достижения ребенком коммуникативной компетентности воспитатель должен помочь развитию разных сторон речи ребенка во всех возрастных группах: развитие связной речи, развитие словаря, освоение грамматически правильной речи, освоение </a:t>
            </a:r>
            <a:r>
              <a:rPr lang="ru-RU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звуковой </a:t>
            </a: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культуры речи, подготовка к обучению грамоте.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035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764704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Важное условие, которое стоит перед педагогом - организовать деятельность детей со взрослыми в повседневной жизни так, чтобы дети постигли </a:t>
            </a:r>
            <a:r>
              <a:rPr lang="ru-RU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причинно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- следственные отношения через наблюдения, экспериментирование с объектами неживой и живой природы.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002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«Пальчиковые» игры влияют на формирование грамматического </a:t>
            </a:r>
            <a:r>
              <a:rPr lang="ru-RU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строя </a:t>
            </a: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речи, поскольку упражнение мелкой моторики руки, активизирует речевые зоны головного мозга; дидактические игры учат играющих сдерживаться, не подсказывать, не ссориться.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124" name="Picture 4" descr="D: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56891"/>
            <a:ext cx="4427983" cy="234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21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А это важная сторона произвольности речевого поведения</a:t>
            </a: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 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На развитие грамматического строя речи детей оказывают положительное влияние знакомство с окружающим миром, с природой, с художественной литературой, занятия по развитию речи, по подготовке к грамоте.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59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8229600" cy="5328592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Речевые задачи по отношению к детям пятого года жизни состоят в следующем.</a:t>
            </a:r>
            <a:endParaRPr lang="ru-RU" sz="11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Словарь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1) Понимать слова, близкие и противоположные по смыслу, а также разные значения многозначного слова;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2) понимать и употреблять обобщающие слова (мебель, овощи, фрукты, одежда, посуда);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3) подбирать признаки, качества и действия к названию предметов;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4) сравнивать и называть предметы по размеру, цвету, величине.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6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8229600" cy="540060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Грамматика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1) Соотносить названия животных и их детенышей (лиса -- лисенок, корова -- теленок);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2) употреблять глаголы в повелительном наклонении (побегай, помаши);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3) правильно согласовывать существительные и прилагательные в роде, числе, падеже, ориентируясь на окончание (пушистая кошка, пушистый котик);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4) составлять предложения разных типов.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43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764704"/>
            <a:ext cx="8229600" cy="4886003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Фонетика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1) Правильно произносить звуки родного языка;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2) находить слова, сходные и различные по звучанию;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3) правильно пользоваться умеренным темпом речи, силой голоса, интонационными средствами выразительности.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Picture 3" descr="D:\ппппп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01008"/>
            <a:ext cx="482453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8229600" cy="4929411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Связная речь</a:t>
            </a:r>
            <a:endParaRPr lang="ru-RU" sz="1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1) Определить умение детей пересказывать короткие сказки и рассказы с незнакомым им ранее содержанием;</a:t>
            </a:r>
            <a:endParaRPr lang="ru-RU" sz="1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 составлять рассказ по картинке или об игрушке совместно со взрослым;</a:t>
            </a:r>
            <a:endParaRPr lang="ru-RU" sz="1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3) выявить умение описывать предмет, изображенный на картинке, называя признаки, качества, действия, высказывая свою оценку;</a:t>
            </a:r>
            <a:endParaRPr lang="ru-RU" sz="1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4) выявить умение пользоваться разнообразными вежливыми формами речи.</a:t>
            </a:r>
            <a:endParaRPr lang="ru-RU" sz="11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8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764704"/>
            <a:ext cx="8229600" cy="496855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0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Заключение</a:t>
            </a:r>
            <a:r>
              <a:rPr lang="ru-RU" sz="4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4000" b="1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ru-RU" sz="4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    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 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Дошкольное  детство – короткий, но важный период становления личности. 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Таким </a:t>
            </a: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образом именно речевая ситуация дает нам возможность целенаправленного формирования культуры речевого общения у детей.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ea typeface="Calibri"/>
                <a:cs typeface="Times New Roman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36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908720"/>
            <a:ext cx="7467600" cy="4873752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271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154</TotalTime>
  <Words>518</Words>
  <Application>Microsoft Office PowerPoint</Application>
  <PresentationFormat>Экран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Эркер</vt:lpstr>
      <vt:lpstr>               Муниципальное  бюджетное дошкольное образовательное учреждение  центр развития ребёнка – детский сад №8 «Орленок» г.-к. Кисловодск </vt:lpstr>
      <vt:lpstr> …Чтобы научиться говорить, надо говорить. М.П.Львов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бюджетное дошкольное образовательное учреждение  центр развития ребёнка – детский сад №8 «Орленок» г.-к. Кисловодск</dc:title>
  <dc:creator>User</dc:creator>
  <cp:lastModifiedBy>User</cp:lastModifiedBy>
  <cp:revision>11</cp:revision>
  <dcterms:created xsi:type="dcterms:W3CDTF">2020-02-09T15:46:22Z</dcterms:created>
  <dcterms:modified xsi:type="dcterms:W3CDTF">2020-02-09T18:31:46Z</dcterms:modified>
</cp:coreProperties>
</file>