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71" autoAdjust="0"/>
  </p:normalViewPr>
  <p:slideViewPr>
    <p:cSldViewPr>
      <p:cViewPr varScale="1">
        <p:scale>
          <a:sx n="50" d="100"/>
          <a:sy n="50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4088" y="4272148"/>
            <a:ext cx="3272628" cy="1419212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Выполнил: учитель начальных классов </a:t>
            </a:r>
            <a:r>
              <a:rPr lang="ru-RU" sz="2000" b="1" i="1" dirty="0" smtClean="0">
                <a:solidFill>
                  <a:srgbClr val="002060"/>
                </a:solidFill>
              </a:rPr>
              <a:t>МБОУ </a:t>
            </a:r>
            <a:r>
              <a:rPr lang="ru-RU" sz="2000" b="1" i="1" dirty="0" smtClean="0">
                <a:solidFill>
                  <a:srgbClr val="002060"/>
                </a:solidFill>
              </a:rPr>
              <a:t>«СОШ п. Витим»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err="1" smtClean="0">
                <a:solidFill>
                  <a:srgbClr val="002060"/>
                </a:solidFill>
              </a:rPr>
              <a:t>Купцова</a:t>
            </a:r>
            <a:r>
              <a:rPr lang="ru-RU" sz="2000" b="1" i="1" dirty="0" smtClean="0">
                <a:solidFill>
                  <a:srgbClr val="002060"/>
                </a:solidFill>
              </a:rPr>
              <a:t> Марина Михайловна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305713"/>
            <a:ext cx="1733550" cy="2076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" t="-446" r="66343" b="64537"/>
          <a:stretch/>
        </p:blipFill>
        <p:spPr>
          <a:xfrm>
            <a:off x="683568" y="3051464"/>
            <a:ext cx="1146536" cy="12542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229" t="1130" r="34970" b="63304"/>
          <a:stretch/>
        </p:blipFill>
        <p:spPr>
          <a:xfrm>
            <a:off x="2699792" y="2935893"/>
            <a:ext cx="1054779" cy="1239191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838200" y="836712"/>
            <a:ext cx="7772400" cy="180858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i="1" dirty="0" smtClean="0">
                <a:solidFill>
                  <a:srgbClr val="002060"/>
                </a:solidFill>
              </a:rPr>
              <a:t>«Приёмы повышения орфографической грамотности учащихся </a:t>
            </a:r>
            <a:r>
              <a:rPr lang="ru-RU" sz="3200" b="1" i="1" dirty="0" smtClean="0">
                <a:solidFill>
                  <a:srgbClr val="002060"/>
                </a:solidFill>
              </a:rPr>
              <a:t>начальной школы</a:t>
            </a:r>
            <a:r>
              <a:rPr lang="ru-RU" sz="3200" b="1" i="1" dirty="0" smtClean="0">
                <a:solidFill>
                  <a:srgbClr val="002060"/>
                </a:solidFill>
              </a:rPr>
              <a:t>, </a:t>
            </a:r>
            <a:r>
              <a:rPr lang="ru-RU" sz="3200" b="1" i="1" dirty="0" smtClean="0">
                <a:solidFill>
                  <a:srgbClr val="002060"/>
                </a:solidFill>
              </a:rPr>
              <a:t>как средство повышения мотивации в изучении русского языка»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699792" y="6165304"/>
            <a:ext cx="3272628" cy="5978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i="1" dirty="0" smtClean="0">
                <a:solidFill>
                  <a:srgbClr val="002060"/>
                </a:solidFill>
              </a:rPr>
              <a:t>Витим</a:t>
            </a:r>
            <a:r>
              <a:rPr lang="ru-RU" sz="2000" b="1" i="1" smtClean="0">
                <a:solidFill>
                  <a:srgbClr val="002060"/>
                </a:solidFill>
              </a:rPr>
              <a:t>, 2021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661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7.	Удвоенные согласные на стыке приставки и корня.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дд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он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сс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вет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(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– при произношении удвоенные согласные дают  один звук.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8.	Удвоенные согласные в корне слова.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коло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нн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ектив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сс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076056" y="1124744"/>
            <a:ext cx="288032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364088" y="1124744"/>
            <a:ext cx="0" cy="10801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13" y="1289013"/>
            <a:ext cx="23177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353" y="1289013"/>
            <a:ext cx="23177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165" y="1124744"/>
            <a:ext cx="669925" cy="13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076056" y="1520788"/>
            <a:ext cx="669925" cy="12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859" y="1649115"/>
            <a:ext cx="518318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99" y="1734045"/>
            <a:ext cx="249237" cy="20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952314"/>
            <a:ext cx="1080120" cy="207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12" y="4133811"/>
            <a:ext cx="23177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538" y="4133811"/>
            <a:ext cx="23177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51" y="4365585"/>
            <a:ext cx="788289" cy="156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36" y="4522496"/>
            <a:ext cx="518318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276" y="4604251"/>
            <a:ext cx="249237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870236"/>
            <a:ext cx="5175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99" y="3952314"/>
            <a:ext cx="249237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7491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249"/>
          <a:stretch/>
        </p:blipFill>
        <p:spPr>
          <a:xfrm>
            <a:off x="4584465" y="4053493"/>
            <a:ext cx="1469279" cy="17020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4355976" y="1268760"/>
            <a:ext cx="1440160" cy="176176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76672"/>
            <a:ext cx="7408333" cy="5649491"/>
          </a:xfrm>
        </p:spPr>
        <p:txBody>
          <a:bodyPr anchor="t"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9.	В существительных женского рода после шипящих ( Ж,Ш,Ч,Щ ) на конце пишется Ь.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глу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Ж,Ш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ж.р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но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ро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Ч,Щ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	В существительных мужского рода после шипящих Ь на конце не пишется.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чи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шала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Ж,Ш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пала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пла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Ч,Щ        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м.р</a:t>
            </a:r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8223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низ 6"/>
          <p:cNvSpPr/>
          <p:nvPr/>
        </p:nvSpPr>
        <p:spPr>
          <a:xfrm flipV="1">
            <a:off x="1835696" y="1412776"/>
            <a:ext cx="432048" cy="1296144"/>
          </a:xfrm>
          <a:prstGeom prst="down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292080" y="1412776"/>
            <a:ext cx="487363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644008" y="2708920"/>
            <a:ext cx="1872208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 contour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право 12"/>
          <p:cNvSpPr/>
          <p:nvPr/>
        </p:nvSpPr>
        <p:spPr>
          <a:xfrm>
            <a:off x="1331640" y="3645024"/>
            <a:ext cx="1584176" cy="432048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flipH="1">
            <a:off x="4570820" y="3574248"/>
            <a:ext cx="1728192" cy="42581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>
              <a:rot lat="0" lon="240000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2" name="Объект 21"/>
          <p:cNvSpPr>
            <a:spLocks noGrp="1"/>
          </p:cNvSpPr>
          <p:nvPr>
            <p:ph idx="1"/>
          </p:nvPr>
        </p:nvSpPr>
        <p:spPr>
          <a:xfrm>
            <a:off x="872067" y="188640"/>
            <a:ext cx="7408333" cy="5937523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11.	Наречия, отвечающие на вопрос  КАК?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вертикально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перпендикулярно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горизонтально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косо, наклонно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параллельно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220579"/>
            <a:ext cx="1296143" cy="273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Стрелка вниз 24"/>
          <p:cNvSpPr/>
          <p:nvPr/>
        </p:nvSpPr>
        <p:spPr>
          <a:xfrm>
            <a:off x="4134483" y="4581129"/>
            <a:ext cx="216024" cy="1325450"/>
          </a:xfrm>
          <a:prstGeom prst="down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969215"/>
            <a:ext cx="1292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721" y="4581129"/>
            <a:ext cx="268287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5695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476672"/>
            <a:ext cx="7704856" cy="5649491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12.	Безударные гласные в корне.</a:t>
            </a:r>
          </a:p>
          <a:p>
            <a:pPr marL="0" indent="0">
              <a:buNone/>
            </a:pPr>
            <a:r>
              <a:rPr lang="ru-RU" dirty="0" smtClean="0"/>
              <a:t>             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и е о я</a:t>
            </a:r>
          </a:p>
          <a:p>
            <a:pPr marL="0" indent="0">
              <a:buNone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рб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й         по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лся  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хор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            в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лся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13.	Безударные гласные в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приставке.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</a:p>
          <a:p>
            <a:pPr marL="0" indent="0"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дписал          н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писал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рыл                 н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дпилил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збил               п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крыл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03648" y="1268760"/>
            <a:ext cx="504056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 contour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907704" y="1300733"/>
            <a:ext cx="0" cy="144016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 contour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10795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вал 7"/>
          <p:cNvSpPr/>
          <p:nvPr/>
        </p:nvSpPr>
        <p:spPr>
          <a:xfrm>
            <a:off x="2321595" y="1454665"/>
            <a:ext cx="251718" cy="224085"/>
          </a:xfrm>
          <a:prstGeom prst="ellipse">
            <a:avLst/>
          </a:prstGeom>
          <a:pattFill prst="wdDnDiag">
            <a:fgClr>
              <a:schemeClr val="tx1">
                <a:lumMod val="75000"/>
                <a:lumOff val="25000"/>
              </a:schemeClr>
            </a:fgClr>
            <a:bgClr>
              <a:schemeClr val="bg1"/>
            </a:bgClr>
          </a:pattFill>
          <a:ln>
            <a:solidFill>
              <a:schemeClr val="tx1">
                <a:lumMod val="95000"/>
                <a:lumOff val="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123728" y="1372741"/>
            <a:ext cx="197867" cy="10398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573313" y="1424732"/>
            <a:ext cx="198487" cy="5199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194" idx="0"/>
            <a:endCxn id="8194" idx="2"/>
          </p:cNvCxnSpPr>
          <p:nvPr/>
        </p:nvCxnSpPr>
        <p:spPr>
          <a:xfrm>
            <a:off x="2447454" y="1268760"/>
            <a:ext cx="0" cy="207963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321595" y="1772816"/>
            <a:ext cx="251718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97" name="Прямая соединительная линия 8196"/>
          <p:cNvCxnSpPr/>
          <p:nvPr/>
        </p:nvCxnSpPr>
        <p:spPr>
          <a:xfrm flipV="1">
            <a:off x="3059832" y="1268760"/>
            <a:ext cx="360040" cy="18196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0" name="Прямая соединительная линия 8199"/>
          <p:cNvCxnSpPr/>
          <p:nvPr/>
        </p:nvCxnSpPr>
        <p:spPr>
          <a:xfrm>
            <a:off x="3419872" y="1268760"/>
            <a:ext cx="360040" cy="20796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1" name="Прямоугольник 8200"/>
          <p:cNvSpPr/>
          <p:nvPr/>
        </p:nvSpPr>
        <p:spPr>
          <a:xfrm>
            <a:off x="3816827" y="1413702"/>
            <a:ext cx="360040" cy="30600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pic>
        <p:nvPicPr>
          <p:cNvPr id="820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89040"/>
            <a:ext cx="554037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204" name="Прямая соединительная линия 8203"/>
          <p:cNvCxnSpPr/>
          <p:nvPr/>
        </p:nvCxnSpPr>
        <p:spPr>
          <a:xfrm flipH="1">
            <a:off x="1906048" y="3855715"/>
            <a:ext cx="1656" cy="149349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 contour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8" name="Овал 8207"/>
          <p:cNvSpPr/>
          <p:nvPr/>
        </p:nvSpPr>
        <p:spPr>
          <a:xfrm>
            <a:off x="1555480" y="3930389"/>
            <a:ext cx="250372" cy="216024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cxnSp>
        <p:nvCxnSpPr>
          <p:cNvPr id="8210" name="Прямая соединительная линия 8209"/>
          <p:cNvCxnSpPr/>
          <p:nvPr/>
        </p:nvCxnSpPr>
        <p:spPr>
          <a:xfrm>
            <a:off x="1555480" y="4221088"/>
            <a:ext cx="250372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44" name="Прямая соединительная линия 8243"/>
          <p:cNvCxnSpPr/>
          <p:nvPr/>
        </p:nvCxnSpPr>
        <p:spPr>
          <a:xfrm>
            <a:off x="827584" y="4509120"/>
            <a:ext cx="432048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46" name="Прямая соединительная линия 8245"/>
          <p:cNvCxnSpPr/>
          <p:nvPr/>
        </p:nvCxnSpPr>
        <p:spPr>
          <a:xfrm>
            <a:off x="1259632" y="45091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48" name="Прямая соединительная линия 8247"/>
          <p:cNvCxnSpPr/>
          <p:nvPr/>
        </p:nvCxnSpPr>
        <p:spPr>
          <a:xfrm>
            <a:off x="1259632" y="45091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50" name="Прямая соединительная линия 8249"/>
          <p:cNvCxnSpPr/>
          <p:nvPr/>
        </p:nvCxnSpPr>
        <p:spPr>
          <a:xfrm>
            <a:off x="1259632" y="4509120"/>
            <a:ext cx="0" cy="14401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52" name="Прямая соединительная линия 8251"/>
          <p:cNvCxnSpPr/>
          <p:nvPr/>
        </p:nvCxnSpPr>
        <p:spPr>
          <a:xfrm>
            <a:off x="827584" y="5013176"/>
            <a:ext cx="288032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54" name="Прямая соединительная линия 8253"/>
          <p:cNvCxnSpPr/>
          <p:nvPr/>
        </p:nvCxnSpPr>
        <p:spPr>
          <a:xfrm>
            <a:off x="1115616" y="5013176"/>
            <a:ext cx="0" cy="14401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56" name="Прямая соединительная линия 8255"/>
          <p:cNvCxnSpPr/>
          <p:nvPr/>
        </p:nvCxnSpPr>
        <p:spPr>
          <a:xfrm>
            <a:off x="827584" y="5445224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58" name="Прямая соединительная линия 8257"/>
          <p:cNvCxnSpPr/>
          <p:nvPr/>
        </p:nvCxnSpPr>
        <p:spPr>
          <a:xfrm>
            <a:off x="1259632" y="5445224"/>
            <a:ext cx="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60" name="Прямая соединительная линия 8259"/>
          <p:cNvCxnSpPr/>
          <p:nvPr/>
        </p:nvCxnSpPr>
        <p:spPr>
          <a:xfrm>
            <a:off x="2771800" y="4509120"/>
            <a:ext cx="2880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62" name="Прямая соединительная линия 8261"/>
          <p:cNvCxnSpPr/>
          <p:nvPr/>
        </p:nvCxnSpPr>
        <p:spPr>
          <a:xfrm>
            <a:off x="3059832" y="4509120"/>
            <a:ext cx="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64" name="Прямая соединительная линия 8263"/>
          <p:cNvCxnSpPr/>
          <p:nvPr/>
        </p:nvCxnSpPr>
        <p:spPr>
          <a:xfrm>
            <a:off x="2771800" y="5013176"/>
            <a:ext cx="4680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66" name="Прямая соединительная линия 8265"/>
          <p:cNvCxnSpPr/>
          <p:nvPr/>
        </p:nvCxnSpPr>
        <p:spPr>
          <a:xfrm>
            <a:off x="3239852" y="5013176"/>
            <a:ext cx="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68" name="Прямая соединительная линия 8267"/>
          <p:cNvCxnSpPr/>
          <p:nvPr/>
        </p:nvCxnSpPr>
        <p:spPr>
          <a:xfrm>
            <a:off x="2771800" y="5445224"/>
            <a:ext cx="2880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70" name="Прямая соединительная линия 8269"/>
          <p:cNvCxnSpPr/>
          <p:nvPr/>
        </p:nvCxnSpPr>
        <p:spPr>
          <a:xfrm>
            <a:off x="3059832" y="5445224"/>
            <a:ext cx="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0100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76672"/>
            <a:ext cx="7408333" cy="5649491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14</a:t>
            </a:r>
            <a:r>
              <a:rPr lang="ru-RU" dirty="0">
                <a:solidFill>
                  <a:srgbClr val="002060"/>
                </a:solidFill>
              </a:rPr>
              <a:t>.	</a:t>
            </a:r>
            <a:r>
              <a:rPr lang="ru-RU" b="1" dirty="0">
                <a:solidFill>
                  <a:srgbClr val="002060"/>
                </a:solidFill>
              </a:rPr>
              <a:t>Правописание количественных </a:t>
            </a:r>
            <a:r>
              <a:rPr lang="ru-RU" b="1" dirty="0" smtClean="0">
                <a:solidFill>
                  <a:srgbClr val="002060"/>
                </a:solidFill>
              </a:rPr>
              <a:t>числительных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 5-10                                                            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пять, шесть, семь, восемь, девять, десять</a:t>
            </a: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 11-19                                       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ДЦ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Ь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одиннадцать, двенадцать, тринадцать…</a:t>
            </a: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 20,30                                      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ДЦ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двадцать, тридцать</a:t>
            </a: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 50-80                                              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пятьдесят, шестьдесят, семьдесят, восемьдесят</a:t>
            </a:r>
          </a:p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5) 500-900                                          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пятьсот, шестьсот, семьсот, восемьсот…</a:t>
            </a: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1744" y="1052736"/>
            <a:ext cx="2016224" cy="36004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21744" y="2852936"/>
            <a:ext cx="2016224" cy="50405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36368" y="1988840"/>
            <a:ext cx="2035588" cy="433513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455732" y="3832484"/>
            <a:ext cx="2016224" cy="43204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917416" y="2924944"/>
            <a:ext cx="512440" cy="432048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55732" y="4797152"/>
            <a:ext cx="2016224" cy="43204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292080" y="3832484"/>
            <a:ext cx="504056" cy="432048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173636" y="4797152"/>
            <a:ext cx="478484" cy="432048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914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/>
          <a:lstStyle/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sym typeface="Wingdings" pitchFamily="2" charset="2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sym typeface="Wingdings" pitchFamily="2" charset="2"/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sym typeface="Wingdings" pitchFamily="2" charset="2"/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6)       </a:t>
            </a:r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1       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Л</a:t>
            </a:r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Л</a:t>
            </a:r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         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- 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миллион</a:t>
            </a:r>
            <a:endParaRPr lang="ru-RU" sz="3600" i="1" dirty="0" smtClean="0">
              <a:solidFill>
                <a:schemeClr val="tx1">
                  <a:lumMod val="95000"/>
                  <a:lumOff val="5000"/>
                </a:schemeClr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1</a:t>
            </a:r>
            <a:r>
              <a:rPr lang="ru-RU" sz="6000" i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              </a:t>
            </a:r>
            <a:r>
              <a:rPr lang="ru-RU" sz="4800" i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Л  </a:t>
            </a:r>
            <a:r>
              <a:rPr lang="ru-RU" sz="4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Л</a:t>
            </a:r>
            <a:r>
              <a:rPr lang="ru-RU" sz="6000" i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        </a:t>
            </a:r>
            <a:r>
              <a:rPr lang="ru-RU" sz="4400" i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Д</a:t>
            </a:r>
            <a:r>
              <a:rPr lang="ru-RU" sz="6000" i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  </a:t>
            </a:r>
            <a:r>
              <a:rPr lang="ru-RU" sz="4000" i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- 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миллиард</a:t>
            </a:r>
            <a:endParaRPr lang="ru-RU" sz="13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339752" y="2297285"/>
            <a:ext cx="504056" cy="576064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405181" y="2295040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843808" y="2293640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352067" y="2295040"/>
            <a:ext cx="504056" cy="576064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873025" y="2295040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923475" y="2295040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981068" y="3447471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439981" y="3436229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331640" y="3447471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835696" y="3443487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339752" y="3443487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843808" y="3419884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385643" y="3443487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935925" y="3447471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485124" y="3443487"/>
            <a:ext cx="504056" cy="576064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665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871538" y="765175"/>
            <a:ext cx="7408862" cy="536098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Русский язык как предмет в начальной школе включает обучение элементарному письму и каллиграфии, формирование грамматических понятий, первых орфографических навыков в условиях, когда учащиеся не приобрели необходимых знаний, когда у них ещё нет достаточной грамматической базы. Познавательный интерес детей может быстро угаснуть, если от них потребуется лишь механическое запоминание определений или правил, которые даны в учебнике. Учитель должен позаботиться о том, чтобы у учащихся возникло стойкое активное отношение к изучаемому материалу. Поэтому не стоит давать готового решения проблемы, лучше включать детей в активную учебную деятельность, предлагая им последовательно выполнить ряд операций, требующих анализа языкового материала, сравнения полученных фактов и первичного обобщения.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108845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764705"/>
            <a:ext cx="7408333" cy="52565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Специально для уроков русского языка я придумываю схемы, которые использую для развития интереса к предмету, а также развитию зрительной памяти и логического мышления. А для активизации учебной деятельности часто провожу работу в виде соревнования. Делю класс на 2-3 группы, каждой из которых выдаю листы бумаги, где в верхней части изображена схема. Эта работа обычно проводится во внеурочные часы после основных уроков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Например:</a:t>
            </a:r>
          </a:p>
          <a:p>
            <a:pPr marL="0" indent="0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-удвоенные согласные в корне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Точка в квадратных скобках показывает, что удвоенные согласные дают один звук.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Дуга 4"/>
          <p:cNvSpPr/>
          <p:nvPr/>
        </p:nvSpPr>
        <p:spPr>
          <a:xfrm>
            <a:off x="1259632" y="3573016"/>
            <a:ext cx="1016580" cy="250266"/>
          </a:xfrm>
          <a:prstGeom prst="arc">
            <a:avLst>
              <a:gd name="adj1" fmla="val 10629880"/>
              <a:gd name="adj2" fmla="val 357517"/>
            </a:avLst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86841" y="3698148"/>
            <a:ext cx="216024" cy="2160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024" y="3698148"/>
            <a:ext cx="23812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325299" y="3931294"/>
            <a:ext cx="950913" cy="131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Двойные круглые скобки 8"/>
          <p:cNvSpPr/>
          <p:nvPr/>
        </p:nvSpPr>
        <p:spPr>
          <a:xfrm>
            <a:off x="1486841" y="4131078"/>
            <a:ext cx="562161" cy="360040"/>
          </a:xfrm>
          <a:prstGeom prst="bracketPair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654385" y="4221088"/>
            <a:ext cx="227074" cy="18002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24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III четверти 2-го класса я начинаю применять такой вид работы, как зрительный диктант. Берём небольшой абзац из текста.</a:t>
            </a:r>
          </a:p>
          <a:p>
            <a:pPr marL="0" indent="0">
              <a:buNone/>
            </a:pPr>
            <a:r>
              <a:rPr lang="ru-RU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1.	Сначала читаем первое предложение, соблюдая нормы орфоэпии.</a:t>
            </a:r>
          </a:p>
          <a:p>
            <a:pPr marL="0" indent="0">
              <a:buNone/>
            </a:pPr>
            <a:r>
              <a:rPr lang="ru-RU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2.	Указываем все изученные орфограммы ( если текст записан на доске, то подчёркиваем).</a:t>
            </a:r>
          </a:p>
          <a:p>
            <a:pPr marL="0" indent="0">
              <a:buNone/>
            </a:pPr>
            <a:r>
              <a:rPr lang="ru-RU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3.	Затем текст закрываем, записываем предложение в тетрадях.</a:t>
            </a:r>
          </a:p>
          <a:p>
            <a:pPr marL="0" indent="0">
              <a:buNone/>
            </a:pPr>
            <a:r>
              <a:rPr lang="ru-RU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4.	Открываем текст, и дети самостоятельно проверяют свои записи и исправляют ошибки (если они их допустили) ручкой зелёного цвета.</a:t>
            </a:r>
          </a:p>
          <a:p>
            <a:pPr marL="0" indent="0">
              <a:buNone/>
            </a:pPr>
            <a:r>
              <a:rPr lang="ru-RU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5.	В конце предложения той же зелёной ручкой ставят себе оценки – 5, если нет ошибок.</a:t>
            </a:r>
          </a:p>
          <a:p>
            <a:pPr marL="0" indent="0">
              <a:buNone/>
            </a:pPr>
            <a:r>
              <a:rPr lang="ru-RU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Так же работаем со следующим предложением – и далее до конца. Такой диктант на 7-10 я провожу два раза в неделю либо на уроке русского языка, либо на внеурочном занятии. </a:t>
            </a:r>
          </a:p>
        </p:txBody>
      </p:sp>
    </p:spTree>
    <p:extLst>
      <p:ext uri="{BB962C8B-B14F-4D97-AF65-F5344CB8AC3E}">
        <p14:creationId xmlns="" xmlns:p14="http://schemas.microsoft.com/office/powerpoint/2010/main" val="266138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Дети пишут слова в столбиках и рядом указывают свою фамилию: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касса – Житова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коллектив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–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Буторин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Детям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такая работа очень нравится: они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вспоминают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слова, ищут их в словарях, включаются в работу и слабоуспевающие учащиеся. Все вместе определяем победителя, поощряем пятёркой.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135272"/>
            <a:ext cx="4248472" cy="2443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43600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548680"/>
            <a:ext cx="7408333" cy="5682944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Вот пример текста: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Лесные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музыканты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Это было ранней весной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5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Мы шли в лес по узкой тропинке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5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Вдруг послышались чудесные звуки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5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 деревьями мы увидели соек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5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Они сидели на сучьях деревьев, пели и щебетали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5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Раньше мы не знали, что сойки умеют прекрасно петь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5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Обычно их можно видеть на лесной дорожке или опушке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5</a:t>
            </a:r>
          </a:p>
          <a:p>
            <a:pPr marL="0" indent="0"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Результат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таких диктантов – налицо. У учащихся, которые допускали по 8-10 ошибок в диктантах и других видах работ, за короткий срок удалось снизить количество ошибок в контрольных диктантах до 4 – 5.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612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Предлагаю ряд опорных схем, с помощью которых я не только улучшила знания учащихся по предмету, но и мотивировала на активную деятельность на уроках русского языка.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1.	В сочетаниях  СТ, СН дети обычно на письме вставляют мягкий знак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ь                      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</a:t>
            </a:r>
            <a:r>
              <a:rPr lang="ru-RU" sz="3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    Т</a:t>
            </a:r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</a:t>
            </a:r>
            <a:r>
              <a:rPr lang="ru-RU" sz="3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    Н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гости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брусника                             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кости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градусник  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ластик                   песня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2.	Перенос слов с буквой  Й.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Букву Й при переносе нельзя отделять от стоящей перед ней буквы.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чай - ник	кой - ка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лей - ка	май –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</a:t>
            </a:r>
          </a:p>
          <a:p>
            <a:pPr marL="0" indent="0">
              <a:buNone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Й             . . . 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1917199" y="2360483"/>
            <a:ext cx="216024" cy="216024"/>
          </a:xfrm>
          <a:prstGeom prst="line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 contourW="12700">
            <a:contourClr>
              <a:srgbClr val="FF0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226598" y="2360483"/>
            <a:ext cx="216024" cy="216024"/>
          </a:xfrm>
          <a:prstGeom prst="line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 contourW="12700">
            <a:contourClr>
              <a:srgbClr val="FF0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99592" y="5661248"/>
            <a:ext cx="36004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383" y="5661248"/>
            <a:ext cx="366333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1403648" y="5877272"/>
            <a:ext cx="144016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 contour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4390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3347864" y="2780928"/>
            <a:ext cx="1440160" cy="1833768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	Перенос слов с Ь (разделительным мягким знаком) в середине слова.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Ь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маль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чик	школь - ник	Тать -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яна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	семь - 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янин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     Имена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существительные III склонения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тень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мебель                                    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дверь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52995"/>
            <a:ext cx="36512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051720" y="1669688"/>
            <a:ext cx="21602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 contour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49802"/>
            <a:ext cx="36512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0981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6731"/>
          <a:stretch/>
        </p:blipFill>
        <p:spPr>
          <a:xfrm>
            <a:off x="3770468" y="3789040"/>
            <a:ext cx="2224358" cy="29138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898"/>
          <a:stretch/>
        </p:blipFill>
        <p:spPr>
          <a:xfrm>
            <a:off x="4644008" y="1124744"/>
            <a:ext cx="1152128" cy="1584176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76672"/>
            <a:ext cx="7408333" cy="5649491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     Имена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существительные мужского рода с Ь знаком на конце.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гусь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журавль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     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портфель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	Имена существительные III склонения на – ОСТЬ (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ж.р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.).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естность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ость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сырость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бедность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438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341</TotalTime>
  <Words>394</Words>
  <Application>Microsoft Office PowerPoint</Application>
  <PresentationFormat>Экран (4:3)</PresentationFormat>
  <Paragraphs>112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Выполнил: учитель начальных классов МБОУ «СОШ п. Витим» Купцова Марина Михайловна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повышения орфографической грамотности учащихся 2 класса, как средство повышения мотивации в изучении русского языка.</dc:title>
  <dc:creator>123</dc:creator>
  <cp:lastModifiedBy>User</cp:lastModifiedBy>
  <cp:revision>36</cp:revision>
  <dcterms:created xsi:type="dcterms:W3CDTF">2019-03-29T05:29:43Z</dcterms:created>
  <dcterms:modified xsi:type="dcterms:W3CDTF">2022-03-24T00:11:47Z</dcterms:modified>
</cp:coreProperties>
</file>