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23"/>
  </p:notesMasterIdLst>
  <p:sldIdLst>
    <p:sldId id="332" r:id="rId3"/>
    <p:sldId id="333" r:id="rId4"/>
    <p:sldId id="262" r:id="rId5"/>
    <p:sldId id="330" r:id="rId6"/>
    <p:sldId id="331" r:id="rId7"/>
    <p:sldId id="264" r:id="rId8"/>
    <p:sldId id="334" r:id="rId9"/>
    <p:sldId id="335" r:id="rId10"/>
    <p:sldId id="265" r:id="rId11"/>
    <p:sldId id="336" r:id="rId12"/>
    <p:sldId id="337" r:id="rId13"/>
    <p:sldId id="338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66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55" autoAdjust="0"/>
  </p:normalViewPr>
  <p:slideViewPr>
    <p:cSldViewPr snapToGrid="0">
      <p:cViewPr varScale="1">
        <p:scale>
          <a:sx n="83" d="100"/>
          <a:sy n="83" d="100"/>
        </p:scale>
        <p:origin x="-38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CA4B8-43E5-4810-97B7-A63F6870018F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086457-A2BB-4BCB-BBB3-060E81285D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998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86457-A2BB-4BCB-BBB3-060E81285D8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096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86457-A2BB-4BCB-BBB3-060E81285D8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096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86457-A2BB-4BCB-BBB3-060E81285D8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096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577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671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95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62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37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791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04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35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032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608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4122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FF7005-5E0E-3B44-BA7B-8E0AD6160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BADDA55A-7CA7-594E-AB60-827EB5F70B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ru-RU" smtClean="0"/>
              <a:t>Образец подзаголовка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9967083-1A8E-7146-969F-8BCF333F9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8B5B314-74DA-D346-ADAC-8DD2307BB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DF0B977-D85D-F445-8773-AD956FA87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19CD2F4-687F-674C-94A7-69F997994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875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5AD1B0-CBF8-BD48-93E1-0942FCB4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8521AF2-2249-9646-8CE3-3D1B70560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3B622BC-8F7B-0848-AF32-4767286DE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724E45-7B82-6043-A6E1-16D130DA0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223E469-EC88-F244-93EC-81FE324D8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56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71CC7BB-4465-7448-A6D3-CB534FD6F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DDA9793-795E-6940-B183-8C9CCDED1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04CA31C-9FF3-8D41-9B4D-1DD97953A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C5EB9CE-CC33-8B4B-A1B6-7C9A6620A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85CF301-30C1-484F-8C88-565C9EED0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16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AAD7253-B33C-A841-8960-2D1E2CD8E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AEF5DD9-E035-FD4A-B0D8-75665C2C39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7C4A350-B3D0-4E40-B666-CDE258042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B0DB3BF-C53C-584C-B87E-2D950FDDF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36DD3F6-7EC8-FA4C-8AEC-E9983FAD0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F1AAF52-63F0-1B47-8EBD-7FC483F06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762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BC4F73C-D164-DA42-8DEC-5D86E1349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6C2B5AB-91BE-014A-9D9C-8D49E372F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601759D-AB67-CF43-B9ED-FBEC6D6FF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D293F7F-AE26-4347-BFF2-A3AE0AD76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2335A41-F514-DC41-8467-FDC86AA738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78B368D6-3CDC-4E42-B6B3-C58E99806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32185823-5BFD-0642-A3B1-9A0E0968C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1606C69-CAD8-AF46-8AE4-75476BACC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452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5F394C-6769-0F4C-BAFC-C37329A50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2288740-4B85-674A-85A7-F8FAFE6B3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D718DEF-1A2D-2A4D-AEC7-D89C5D77D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760F2DC-5D3D-1742-90B9-36C22D066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337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574C481-6049-C847-A1B2-05CC9A6ED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FCC6331-E7CB-B44A-B00F-51700A38A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F417E3-3314-5144-974E-25D473AAE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0182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8D295C-7ACB-0A4D-AAA5-C194FB7CF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41EB8B8-2833-5B48-BDAC-105348047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AE42DAC-D21A-7C4B-8E82-F7EA3CD146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EFEFEDC-CFC4-0A41-BBCD-A113C1154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E47A8C8-6C85-CB4E-B2CB-222CDB83D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EFE80B9-6605-B34B-B47B-3FF57EE4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3517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77F53AB-0036-D241-84EA-C85BC6EB3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35ECC6B-2059-DD4A-88A9-33E23A4170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ru-RU" smtClean="0"/>
              <a:t>Вставка рисунка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62A1F9F-922F-E749-8A72-D69D1DCA2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00C666D-7D23-524F-987B-3BF9DEFE7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BD68185-CA1A-E14D-A241-A4E143BCA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59D5C06-9F35-EA48-90F8-86250C2B6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368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A77EAB3-EFCC-634B-A0A7-57595C537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0B235FD-CF65-374E-BEBD-E5BA6415D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FA7F151-91ED-4443-AC5B-C6AC0AF1A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E52C5BE-F6EC-4949-B38A-0CF7D18E4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26CA24D-997A-494A-A167-6317BC329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3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0C1DE9E-2EE8-D54E-8336-6DFD0C9A02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6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3CA40FF-A24A-744E-BBB2-BE3B9A6103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6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056DE2E-F7A5-8541-9435-13D5CEC86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DB4D149-140B-544B-B1A9-65373387A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CE76ED-A60D-EF4E-9789-0AD3B9C65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74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1F6F3-3088-4CA4-B0FA-87FF913DBCAB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6CEA7-32C0-43C8-B227-49A7BAF85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96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6FEE9C3-7335-294C-B2DB-DA905BE25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B4D41AD-44DA-304E-80B5-6C81186CE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E48BC00-7996-7144-87B5-B2E6E86EE8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9789-27D8-4A40-B781-3892C04FDF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C577594-28A6-C648-8437-73C5D6C7D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7F361B-E88C-4D4C-AFD6-903F19D4BF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8757E-E8D6-4D55-9520-709886B7BA0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BEA0143-C7BD-1D45-8D99-46C32D837D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4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phonoteka.org/uploads/posts/2021-07/1625748579_29-phonoteka-org-p-orator-art-krasivo-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USR\Downloads\1625748579_29-phonoteka-org-p-orator-art-krasivo-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2" y="0"/>
            <a:ext cx="12191999" cy="6850063"/>
          </a:xfrm>
          <a:prstGeom prst="rect">
            <a:avLst/>
          </a:prstGeom>
          <a:solidFill>
            <a:schemeClr val="bg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624021" y="133985"/>
            <a:ext cx="10270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МБУДО «Городской центр развития и научно-технического творчества детей и юношества»</a:t>
            </a:r>
            <a:endParaRPr lang="ru-RU" sz="2800" b="1" dirty="0">
              <a:solidFill>
                <a:srgbClr val="66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74975" y="1305342"/>
            <a:ext cx="101687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Методическая разработка</a:t>
            </a:r>
          </a:p>
          <a:p>
            <a:pPr algn="ctr"/>
            <a:r>
              <a:rPr lang="ru-RU" sz="44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«Публичное </a:t>
            </a:r>
            <a:r>
              <a:rPr lang="ru-RU" sz="4400" b="1" dirty="0" err="1" smtClean="0">
                <a:solidFill>
                  <a:srgbClr val="660066"/>
                </a:solidFill>
                <a:latin typeface="Monotype Corsiva" panose="03010101010201010101" pitchFamily="66" charset="0"/>
              </a:rPr>
              <a:t>выступление:как</a:t>
            </a:r>
            <a:r>
              <a:rPr lang="ru-RU" sz="44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 готовиться быстро и говорить убедительно»</a:t>
            </a:r>
            <a:endParaRPr lang="ru-RU" sz="4400" b="1" dirty="0">
              <a:solidFill>
                <a:srgbClr val="66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21147" y="5649734"/>
            <a:ext cx="5322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 err="1" smtClean="0">
                <a:solidFill>
                  <a:srgbClr val="660066"/>
                </a:solidFill>
                <a:latin typeface="Monotype Corsiva" panose="03010101010201010101" pitchFamily="66" charset="0"/>
              </a:rPr>
              <a:t>Смоликова</a:t>
            </a:r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 Т.В., </a:t>
            </a:r>
          </a:p>
          <a:p>
            <a:pPr algn="r"/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методист</a:t>
            </a:r>
            <a:endParaRPr lang="ru-RU" sz="3600" b="1" dirty="0">
              <a:solidFill>
                <a:srgbClr val="66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40404" y="6101258"/>
            <a:ext cx="5322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Тула, 2024</a:t>
            </a:r>
            <a:endParaRPr lang="ru-RU" sz="3600" b="1" dirty="0">
              <a:solidFill>
                <a:srgbClr val="6600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09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avatars.dzeninfra.ru/get-zen_doc/3531468/pub_5fe237ae18461f3f849a1bff_5fe2d474a26fb132ca55d066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USR\Downloads\scale_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" y="7937"/>
            <a:ext cx="12192000" cy="6850063"/>
          </a:xfrm>
          <a:prstGeom prst="rect">
            <a:avLst/>
          </a:prstGeom>
          <a:solidFill>
            <a:schemeClr val="bg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590491" y="739561"/>
            <a:ext cx="636528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Содержание:</a:t>
            </a:r>
            <a:endParaRPr lang="ru-RU" sz="4600" b="1" dirty="0">
              <a:solidFill>
                <a:srgbClr val="66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28310" y="1741842"/>
            <a:ext cx="66636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600" b="1" dirty="0">
                <a:solidFill>
                  <a:srgbClr val="660066"/>
                </a:solidFill>
                <a:latin typeface="Monotype Corsiva" panose="03010101010201010101" pitchFamily="66" charset="0"/>
              </a:rPr>
              <a:t>Правила успешного публичного выступления.</a:t>
            </a:r>
          </a:p>
          <a:p>
            <a:pPr marL="342900" indent="-342900">
              <a:buAutoNum type="arabicPeriod"/>
            </a:pPr>
            <a:r>
              <a:rPr lang="ru-RU" sz="3600" b="1" dirty="0">
                <a:solidFill>
                  <a:srgbClr val="660066"/>
                </a:solidFill>
                <a:latin typeface="Monotype Corsiva" panose="03010101010201010101" pitchFamily="66" charset="0"/>
              </a:rPr>
              <a:t>10 ошибок начинающего оратора.</a:t>
            </a:r>
          </a:p>
          <a:p>
            <a:pPr marL="342900" indent="-342900">
              <a:buAutoNum type="arabicPeriod"/>
            </a:pPr>
            <a:r>
              <a:rPr lang="ru-RU" sz="3600" b="1" dirty="0" err="1">
                <a:solidFill>
                  <a:srgbClr val="660066"/>
                </a:solidFill>
                <a:latin typeface="Monotype Corsiva" panose="03010101010201010101" pitchFamily="66" charset="0"/>
              </a:rPr>
              <a:t>Самопрезентация</a:t>
            </a:r>
            <a:r>
              <a:rPr lang="ru-RU" sz="3600" b="1" dirty="0">
                <a:solidFill>
                  <a:srgbClr val="660066"/>
                </a:solidFill>
                <a:latin typeface="Monotype Corsiva" panose="03010101010201010101" pitchFamily="66" charset="0"/>
              </a:rPr>
              <a:t> в публичном выступлении</a:t>
            </a:r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ru-RU" sz="3600" b="1" dirty="0">
                <a:solidFill>
                  <a:srgbClr val="660066"/>
                </a:solidFill>
                <a:latin typeface="Monotype Corsiva" panose="03010101010201010101" pitchFamily="66" charset="0"/>
              </a:rPr>
              <a:t>Перед публикой. </a:t>
            </a:r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Чего </a:t>
            </a:r>
            <a:r>
              <a:rPr lang="ru-RU" sz="3600" b="1" dirty="0">
                <a:solidFill>
                  <a:srgbClr val="660066"/>
                </a:solidFill>
                <a:latin typeface="Monotype Corsiva" panose="03010101010201010101" pitchFamily="66" charset="0"/>
              </a:rPr>
              <a:t>боитесь Вы</a:t>
            </a:r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ru-RU" sz="3600" b="1" dirty="0" smtClean="0">
                <a:solidFill>
                  <a:srgbClr val="660066"/>
                </a:solidFill>
                <a:latin typeface="Monotype Corsiva" panose="03010101010201010101" pitchFamily="66" charset="0"/>
              </a:rPr>
              <a:t>Практическое задание.</a:t>
            </a:r>
            <a:endParaRPr lang="ru-RU" sz="2400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8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144" y="0"/>
            <a:ext cx="1225414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3379" y="276999"/>
            <a:ext cx="1068871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Правила успешного публичного выступления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/>
          <a:srcRect l="17188" t="10262" r="35735" b="16990"/>
          <a:stretch/>
        </p:blipFill>
        <p:spPr bwMode="auto">
          <a:xfrm>
            <a:off x="8938260" y="2480310"/>
            <a:ext cx="3141104" cy="22067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3670" y="1366897"/>
            <a:ext cx="95079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Составьте план выступления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Например, если вы готовите отчет о достижениях за год, то это может выглядеть следующим образом: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введение (основное направление деятельности);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показатели за предыдущий год;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достижения за текущий год (названия и итоги основных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lvl="0"/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проектов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нововведения);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планы на следующий год.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2.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Держитесь 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раскованно и говорите громко, избегая дрожи в голосе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Хороший прием – найти в аудитории знакомого человека и представить себе, что доклад рассказываешь персонально ему.</a:t>
            </a:r>
          </a:p>
          <a:p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7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144" y="0"/>
            <a:ext cx="1225414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3379" y="276999"/>
            <a:ext cx="1068871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Правила успешного публичного выступления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5251" y="1164134"/>
            <a:ext cx="1164497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3.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Двигайтесь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.  </a:t>
            </a:r>
            <a:endParaRPr lang="ru-RU" sz="2800" b="1" u="sng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Опытные ораторы перемещаются по «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треугольнику», он мысленно рисует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на полу треугольник и перемещается по нему.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4.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Жестикулируйте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. </a:t>
            </a:r>
            <a:endParaRPr lang="ru-RU" sz="2800" b="1" u="sng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Жесты должны быть «открытыми», т.е.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исходить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как-бы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из вас и идти в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аудиторию,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показывать людям,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что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 настроены на положительное располагающее общение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  </a:t>
            </a:r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5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. 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Улыбайтесь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Хорошее настроение передается людям и разрушает стену отчуждения между вами и аудиторией.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6.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Используйте 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юмор в выступлении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Но помните, что лучше вообще не шутить, чем пытаться выдавить из себя заученную шутку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Залог успеха публичного выступления – естественность</a:t>
            </a:r>
            <a:r>
              <a:rPr lang="ru-RU" sz="2800" dirty="0"/>
              <a:t>. </a:t>
            </a:r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11860" t="14359" r="34130" b="13589"/>
          <a:stretch/>
        </p:blipFill>
        <p:spPr bwMode="auto">
          <a:xfrm>
            <a:off x="9132571" y="2160270"/>
            <a:ext cx="2877650" cy="22817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636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144" y="0"/>
            <a:ext cx="1225414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3379" y="276999"/>
            <a:ext cx="1068871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Правила успешного публичного выступления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" y="1012954"/>
            <a:ext cx="118414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7. 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Используйте </a:t>
            </a:r>
            <a:r>
              <a:rPr lang="ru-RU" sz="27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различные интонации в выступлении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Ваше выступление ни в коем случае не должно быть </a:t>
            </a:r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монотонным. </a:t>
            </a:r>
          </a:p>
          <a:p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Говорите </a:t>
            </a:r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то тише, то громче, используйте паузы в выступлении.</a:t>
            </a:r>
          </a:p>
          <a:p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8. 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Наладьте </a:t>
            </a:r>
            <a:r>
              <a:rPr lang="ru-RU" sz="27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обратную связь с аудиторией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Задавайте вопросы аудитории, пробуйте стимулировать </a:t>
            </a:r>
            <a:endParaRPr lang="ru-RU" sz="27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аудиторию </a:t>
            </a:r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на то, чтобы люди самостоятельно задавали </a:t>
            </a:r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вопросы вам. </a:t>
            </a:r>
          </a:p>
          <a:p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9. 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На </a:t>
            </a:r>
            <a:r>
              <a:rPr lang="ru-RU" sz="27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вас должно быть приятно смотреть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Э</a:t>
            </a:r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то придаст </a:t>
            </a:r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вам уверенности в своих </a:t>
            </a:r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силах.</a:t>
            </a:r>
            <a:endParaRPr lang="ru-RU" sz="27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7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10. 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Держите </a:t>
            </a:r>
            <a:r>
              <a:rPr lang="ru-RU" sz="27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зрительный контакт с аудиторией</a:t>
            </a:r>
            <a:r>
              <a:rPr lang="ru-RU" sz="27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7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Смотрите на людей – и тогда они ответят вам взаимностью. Если вы выступаете перед группой в 10 человек – то можно поочередно смотреть в глаза каждому из них, однако если перед вами сидит 200 человек –разбейте аудиторию на квадраты и выберите в каждом из них по одному человеку (желательно в центре квадрата) и поочередно смотрите на этих «центровых». </a:t>
            </a:r>
          </a:p>
          <a:p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14745" t="10513" r="35894" b="11795"/>
          <a:stretch/>
        </p:blipFill>
        <p:spPr bwMode="auto">
          <a:xfrm>
            <a:off x="9589770" y="2015628"/>
            <a:ext cx="2388870" cy="24097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0744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91450" y="83106"/>
            <a:ext cx="97565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10 ошибок  начинающего оратора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" y="747534"/>
            <a:ext cx="112699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Несоответствие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Когда содержание ваших слов расходится с тоном речи, осанкой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языком тела, публика мгновенно это замечает.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2.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Оправдания.</a:t>
            </a:r>
          </a:p>
          <a:p>
            <a:pPr algn="just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Публике по большому счету все равно, волнуетесь вы или нет, как долго вы готовили свой доклад и какой у вас опыт публичных выступлений.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Поэтому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не нужно перед ней оправдываться в стиле «Я плохой оратор, редко говорю перед публикой, поэтому сильно волнуюсь и могу выступить неудачно...»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3. </a:t>
            </a:r>
            <a:r>
              <a:rPr lang="ru-RU" sz="2800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Извинения.</a:t>
            </a:r>
          </a:p>
          <a:p>
            <a:pPr algn="just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Эта ошибка похожа на предыдущую: «Прошу простить меня за...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(мой простуженный голос,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плохое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качество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слайдов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и т.д., и т.п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.).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Лучше с самого начала избегайте того, за что нужно будет просить прощения. Если действительно есть нечто, о чем вы сожалеете, просто скажите: «Я сожалею!». Но лучше всего — умение превратить недостаток в достоинство. </a:t>
            </a:r>
          </a:p>
          <a:p>
            <a:pPr algn="just"/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 descr="https://attuale.ru/wp-content/uploads/2018/11/0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9600" y="858917"/>
            <a:ext cx="2692400" cy="2019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691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91450" y="138708"/>
            <a:ext cx="97565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10 ошибок  начинающего оратора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040" y="813614"/>
            <a:ext cx="1160145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4.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Глаза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 брови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Психологические исследования показали, что области глаз оратора публика уделяет в 10-15 раз больше внимания, чем любой другой части лица.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Высоко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поднятые брови — признак неуверенности и некомпетентности.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Обращайте внимание на свои глаза и брови.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Смеющиеся глаза и прямые брови — это как раз то, что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нужно.</a:t>
            </a:r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5.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Подбор 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слов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Помните: слова — это картинки в голове!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Слова должны создавать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нужную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вам картинку в голове слушателей. Поэтому используйте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только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те слова, которые подкрепляют желаемую цель.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Если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 хотите создать позитивный настрой,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тогда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вместо «это не плохо», скажите «это хорошо».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Создавайте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позитивное настроение позитивными словами. </a:t>
            </a:r>
          </a:p>
          <a:p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 descr="https://attuale.ru/wp-content/uploads/2018/11/0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220" y="4632960"/>
            <a:ext cx="2692400" cy="2019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135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91450" y="26373"/>
            <a:ext cx="97565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5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10 ошибок  начинающего оратора</a:t>
            </a:r>
            <a:endParaRPr lang="ru-RU" sz="45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275" y="550724"/>
            <a:ext cx="1160145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6</a:t>
            </a:r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Отсутствие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юмора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75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Лучше информативной речи — только интересная речь! Добавьте в свою серьезную речь улыбку, разбавьте шутками, расскажите забавную историю. Людям нужно периодически отдыхать. </a:t>
            </a:r>
          </a:p>
          <a:p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7.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Всезнайство.</a:t>
            </a:r>
          </a:p>
          <a:p>
            <a:r>
              <a:rPr lang="ru-RU" sz="275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Выкиньте из головы заблуждение, что вы знаете больше, чем все остальные вместе взятые. Открыто признаваясь в своем знании или незнании, вы завоевываете еще большую симпатию </a:t>
            </a:r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аудитории.</a:t>
            </a:r>
            <a:r>
              <a:rPr lang="ru-RU" sz="2750" dirty="0" smtClean="0"/>
              <a:t>. </a:t>
            </a:r>
            <a:endParaRPr lang="ru-RU" sz="275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8.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Суетливость.</a:t>
            </a:r>
          </a:p>
          <a:p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Избегайте суетливых , ненужных движений.</a:t>
            </a:r>
            <a:endParaRPr lang="ru-RU" sz="275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9.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Монотонность.</a:t>
            </a:r>
          </a:p>
          <a:p>
            <a:r>
              <a:rPr lang="ru-RU" sz="275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Выражайте голосом свои чувства, и вы завоюете публику! </a:t>
            </a:r>
          </a:p>
          <a:p>
            <a:r>
              <a:rPr lang="ru-RU" sz="275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10.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Отсутствие 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пауз</a:t>
            </a:r>
            <a:r>
              <a:rPr lang="ru-RU" sz="2750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75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Публике нужны паузы, чтобы осмыслить сказанное вами. </a:t>
            </a:r>
          </a:p>
          <a:p>
            <a:r>
              <a:rPr lang="ru-RU" sz="275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Поэтому не бойтесь делать паузы. </a:t>
            </a:r>
          </a:p>
          <a:p>
            <a:endParaRPr lang="ru-RU" sz="2800" b="1" u="sng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marL="342900" indent="-342900">
              <a:buAutoNum type="arabicPeriod"/>
            </a:pPr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 descr="https://attuale.ru/wp-content/uploads/2018/11/0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820" y="4705350"/>
            <a:ext cx="2692400" cy="2019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252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9810" y="298728"/>
            <a:ext cx="102181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Самопрезентация</a:t>
            </a:r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в публичном выступлении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321" y="1240613"/>
            <a:ext cx="81594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Самопрезентация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— это управление впечатлением, которое оратор производит на аудиторию с целью влияния на нее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Исследования подтверждают, что в 75 % случаев первое впечатление оказывается верным. </a:t>
            </a:r>
          </a:p>
          <a:p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Что фиксируется при формировании первого впечатления: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Внешний облик.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Оформление внешности.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Экспрессия, внешняя выразительность.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Выполняемые действия.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Предполагаемые качества личности.</a:t>
            </a:r>
          </a:p>
        </p:txBody>
      </p:sp>
      <p:pic>
        <p:nvPicPr>
          <p:cNvPr id="2050" name="Picture 2" descr="https://i.pinimg.com/originals/26/69/61/2669611724e030e44d56c21f2f74948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786" y="3330630"/>
            <a:ext cx="3543865" cy="331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7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9810" y="298728"/>
            <a:ext cx="102181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Самопрезентация</a:t>
            </a:r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в публичном выступлении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3691" y="1617803"/>
            <a:ext cx="68002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	У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вас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никогда не будет второго случая произвести первое впечатление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	Оратору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имеет смысл специально продумывать, как будет формироваться первое впечатление о нем, какие акценты уместно расставить в момент появления перед публикой. </a:t>
            </a:r>
          </a:p>
          <a:p>
            <a:pPr algn="just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Знаки привлекательности — усилия, которые затрачивает оратор для соответствия социально одобряемому типу внешности. </a:t>
            </a:r>
          </a:p>
          <a:p>
            <a:endParaRPr lang="ru-RU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 descr="https://technostories.files.wordpress.com/2011/05/stickman_party_celebrate0001_11_15_08_pc_pro_m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2179320"/>
            <a:ext cx="2479357" cy="3329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443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9810" y="298728"/>
            <a:ext cx="102181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Самопрезентация</a:t>
            </a:r>
            <a:r>
              <a:rPr lang="ru-RU" sz="4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в публичном выступлении</a:t>
            </a:r>
            <a:endParaRPr lang="ru-RU" sz="4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5100" y="1252043"/>
            <a:ext cx="74901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	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 </a:t>
            </a:r>
            <a:r>
              <a:rPr lang="ru-RU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самопрезентации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важен также некий «посыл», энергетика, исходящая от выступающего.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	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Говорение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 энтузиазмом порождает и слушание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энтузиазмом — это </a:t>
            </a:r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правило.</a:t>
            </a:r>
            <a:r>
              <a:rPr lang="ru-RU" sz="2800" dirty="0" smtClean="0"/>
              <a:t>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	Провал </a:t>
            </a:r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 подготовке — подготовка к провалу. </a:t>
            </a:r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Важно подготовить не только текст выступления, но и уделить особое внимание форме вашего выступления — деловым манерам, оформлению внешности, личному обаянию.</a:t>
            </a:r>
          </a:p>
          <a:p>
            <a:endParaRPr lang="ru-RU" sz="28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Ошибок нет — есть практика. 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4"/>
          <a:srcRect l="8975" t="10769" r="31086" b="17693"/>
          <a:stretch/>
        </p:blipFill>
        <p:spPr bwMode="auto">
          <a:xfrm>
            <a:off x="8383905" y="3929062"/>
            <a:ext cx="3562350" cy="2657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858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dn.accelonline.io/A9Q9HzQWy0ytuJOJ4GCQbQ/images/jGsMI5kjOUCIE-F496UOgw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 descr="C:\Users\USR\Downloads\scale_12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950912"/>
            <a:ext cx="11135200" cy="590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10201" y="341114"/>
            <a:ext cx="69076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Перед публикой. Чего боитесь Вы?</a:t>
            </a:r>
            <a:endParaRPr lang="ru-RU" sz="2800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626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3605" y="164637"/>
            <a:ext cx="7369307" cy="132556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Откуда берется этот страх?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41304" y="1288774"/>
            <a:ext cx="6696810" cy="5349213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4267" dirty="0">
                <a:solidFill>
                  <a:schemeClr val="bg1"/>
                </a:solidFill>
              </a:rPr>
              <a:t> </a:t>
            </a: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генетическая память – боязнь древнего человека быть исключенным из общины </a:t>
            </a:r>
            <a:r>
              <a:rPr lang="ru-RU" sz="4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и, как следствие,  </a:t>
            </a: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погибнуть в одиночестве;</a:t>
            </a:r>
          </a:p>
          <a:p>
            <a:pPr algn="just">
              <a:lnSpc>
                <a:spcPct val="120000"/>
              </a:lnSpc>
            </a:pP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воспитание и социальная среда – неудачный опыт первого выступления;</a:t>
            </a:r>
          </a:p>
          <a:p>
            <a:pPr algn="just">
              <a:lnSpc>
                <a:spcPct val="120000"/>
              </a:lnSpc>
            </a:pP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ошибочная направленность страха – инстинкт самосохранения современного человека, испытывающего постоянный стресс от уединения среди клавиатур и мониторов, деформирует источник страха в сторону прямых контактов, публичности – так формируется всеобщая фобия;</a:t>
            </a:r>
          </a:p>
          <a:p>
            <a:pPr algn="just">
              <a:lnSpc>
                <a:spcPct val="120000"/>
              </a:lnSpc>
            </a:pP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некомпетентность выступающего </a:t>
            </a:r>
            <a:r>
              <a:rPr lang="ru-RU" sz="4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(</a:t>
            </a:r>
            <a:r>
              <a:rPr lang="ru-RU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как предметная, так и риторическая).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16" y="1410073"/>
            <a:ext cx="3858073" cy="469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30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Страх публичных выступлений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68458" y="4616287"/>
            <a:ext cx="5737853" cy="19202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Зависимость от чужого мнения</a:t>
            </a:r>
            <a:endParaRPr lang="ru-RU" sz="4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21" y="1796819"/>
            <a:ext cx="4739680" cy="4739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5135893" y="5061182"/>
            <a:ext cx="2304256" cy="768085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0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Уровни зависимости от чужого мнения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5413" y="1988841"/>
            <a:ext cx="10515600" cy="40921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Высокий уровень</a:t>
            </a:r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Средний уровень</a:t>
            </a:r>
          </a:p>
          <a:p>
            <a:endParaRPr lang="ru-RU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Низкий уровень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4" r="23496"/>
          <a:stretch/>
        </p:blipFill>
        <p:spPr bwMode="auto">
          <a:xfrm>
            <a:off x="6746826" y="1857554"/>
            <a:ext cx="4317403" cy="435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низ 3"/>
          <p:cNvSpPr/>
          <p:nvPr/>
        </p:nvSpPr>
        <p:spPr>
          <a:xfrm>
            <a:off x="5423926" y="2132371"/>
            <a:ext cx="1056117" cy="316835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Как понизить уровень страха?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9936" y="1825625"/>
            <a:ext cx="5490186" cy="4351339"/>
          </a:xfrm>
        </p:spPr>
        <p:txBody>
          <a:bodyPr/>
          <a:lstStyle/>
          <a:p>
            <a:pPr marL="685783" indent="-685783">
              <a:buFont typeface="+mj-lt"/>
              <a:buAutoNum type="arabicPeriod"/>
            </a:pP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Признать зависимость от чужого мнения.</a:t>
            </a:r>
          </a:p>
          <a:p>
            <a:pPr marL="685783" indent="-685783">
              <a:buFont typeface="+mj-lt"/>
              <a:buAutoNum type="arabicPeriod"/>
            </a:pP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Переключить внимание на аудиторию.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5405967" cy="359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509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Повысить уровень мастерства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Высокий уровень</a:t>
            </a:r>
          </a:p>
          <a:p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Средний уровень</a:t>
            </a:r>
          </a:p>
          <a:p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Низкий уровень</a:t>
            </a:r>
          </a:p>
          <a:p>
            <a:endParaRPr lang="ru-RU" dirty="0"/>
          </a:p>
        </p:txBody>
      </p:sp>
      <p:sp>
        <p:nvSpPr>
          <p:cNvPr id="5" name="Стрелка вверх 4"/>
          <p:cNvSpPr/>
          <p:nvPr/>
        </p:nvSpPr>
        <p:spPr>
          <a:xfrm>
            <a:off x="5653625" y="1925524"/>
            <a:ext cx="1152128" cy="3168352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prstClr val="white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7" y="2083232"/>
            <a:ext cx="4226572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269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Как выглядит стра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440" y="1796819"/>
            <a:ext cx="7063128" cy="48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Уменьшаем страх публичных выступлений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7441" y="1796819"/>
            <a:ext cx="7063128" cy="4943872"/>
          </a:xfrm>
        </p:spPr>
        <p:txBody>
          <a:bodyPr>
            <a:normAutofit lnSpcReduction="10000"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Понижая зависимость от чужого мнения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r>
              <a:rPr lang="ru-RU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Повышая уровень мастерства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194" y="4197085"/>
            <a:ext cx="786473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196" y="2372883"/>
            <a:ext cx="838033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941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809" y="169184"/>
            <a:ext cx="7754077" cy="132556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Бороться со страхом необходимо!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984" y="1690690"/>
            <a:ext cx="7562056" cy="496374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Комплексный рецепт: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Уход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от некомпетентности, т.е. получение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системного риторического опыта;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участие в психологических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и коммуникативных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тренингах;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В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ыполнение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специальной артикуляционной, речевой,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дыхательной и </a:t>
            </a:r>
            <a:r>
              <a:rPr lang="ru-RU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общерасслабляющей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мышечной гимнастики;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У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пражнения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которые выполняются непосредственно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перед выступлением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К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омплексная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подготовка к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выступлению: любая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речь должна быть предварительно произнесена с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целью последующего </a:t>
            </a:r>
            <a:r>
              <a:rPr lang="ru-R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анализа и </a:t>
            </a:r>
            <a:r>
              <a:rPr lang="ru-R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корректировки.</a:t>
            </a:r>
            <a:endParaRPr lang="ru-RU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400256" y="3621021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8398733" y="452670"/>
            <a:ext cx="2881843" cy="2876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87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163" y="2795796"/>
            <a:ext cx="2709731" cy="386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9251"/>
            <a:ext cx="10515600" cy="2016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«Поэтом рождаются, а оратором становятся» — это слова Цицерона</a:t>
            </a:r>
            <a:endParaRPr lang="ru-RU" sz="4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139" y="2249258"/>
            <a:ext cx="3018024" cy="385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16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2737</TotalTime>
  <Words>1076</Words>
  <Application>Microsoft Office PowerPoint</Application>
  <PresentationFormat>Произвольный</PresentationFormat>
  <Paragraphs>136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Откуда берется этот страх?</vt:lpstr>
      <vt:lpstr>Страх публичных выступлений</vt:lpstr>
      <vt:lpstr>Уровни зависимости от чужого мнения</vt:lpstr>
      <vt:lpstr>Как понизить уровень страха?</vt:lpstr>
      <vt:lpstr>Повысить уровень мастерства</vt:lpstr>
      <vt:lpstr>Уменьшаем страх публичных выступлений</vt:lpstr>
      <vt:lpstr>Бороться со страхом необходимо!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1_6</dc:creator>
  <cp:lastModifiedBy>Пользователь</cp:lastModifiedBy>
  <cp:revision>92</cp:revision>
  <dcterms:created xsi:type="dcterms:W3CDTF">2022-05-12T13:22:59Z</dcterms:created>
  <dcterms:modified xsi:type="dcterms:W3CDTF">2024-02-09T13:33:24Z</dcterms:modified>
</cp:coreProperties>
</file>