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0" r:id="rId6"/>
    <p:sldId id="262" r:id="rId7"/>
    <p:sldId id="263" r:id="rId8"/>
    <p:sldId id="264" r:id="rId9"/>
    <p:sldId id="257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86" r:id="rId20"/>
    <p:sldId id="287" r:id="rId21"/>
    <p:sldId id="288" r:id="rId22"/>
    <p:sldId id="292" r:id="rId23"/>
    <p:sldId id="289" r:id="rId24"/>
    <p:sldId id="290" r:id="rId25"/>
    <p:sldId id="291" r:id="rId26"/>
    <p:sldId id="285" r:id="rId27"/>
    <p:sldId id="293" r:id="rId28"/>
    <p:sldId id="294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06" autoAdjust="0"/>
    <p:restoredTop sz="94660"/>
  </p:normalViewPr>
  <p:slideViewPr>
    <p:cSldViewPr snapToGrid="0">
      <p:cViewPr varScale="1">
        <p:scale>
          <a:sx n="79" d="100"/>
          <a:sy n="79" d="100"/>
        </p:scale>
        <p:origin x="-90" y="-9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2759C-216A-45AE-83CF-B7F6F410EF94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84DF-C6A6-4783-97C7-D98B25052F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28515683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2759C-216A-45AE-83CF-B7F6F410EF94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84DF-C6A6-4783-97C7-D98B25052F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11319517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2759C-216A-45AE-83CF-B7F6F410EF94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84DF-C6A6-4783-97C7-D98B25052F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75089484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2759C-216A-45AE-83CF-B7F6F410EF94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84DF-C6A6-4783-97C7-D98B25052F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63629883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2759C-216A-45AE-83CF-B7F6F410EF94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84DF-C6A6-4783-97C7-D98B25052F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92201765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2759C-216A-45AE-83CF-B7F6F410EF94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84DF-C6A6-4783-97C7-D98B25052F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758110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2759C-216A-45AE-83CF-B7F6F410EF94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84DF-C6A6-4783-97C7-D98B25052F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56599099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2759C-216A-45AE-83CF-B7F6F410EF94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84DF-C6A6-4783-97C7-D98B25052F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62218872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2759C-216A-45AE-83CF-B7F6F410EF94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84DF-C6A6-4783-97C7-D98B25052F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18147723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2759C-216A-45AE-83CF-B7F6F410EF94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84DF-C6A6-4783-97C7-D98B25052F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24623423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2759C-216A-45AE-83CF-B7F6F410EF94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84DF-C6A6-4783-97C7-D98B25052F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1039522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22759C-216A-45AE-83CF-B7F6F410EF94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EF84DF-C6A6-4783-97C7-D98B25052F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14835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9706" y="274053"/>
            <a:ext cx="7351294" cy="917073"/>
          </a:xfrm>
        </p:spPr>
        <p:txBody>
          <a:bodyPr>
            <a:normAutofit fontScale="92500"/>
          </a:bodyPr>
          <a:lstStyle/>
          <a:p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Государственное профессиональное образовательное учреждение «</a:t>
            </a:r>
            <a:r>
              <a:rPr lang="ru-RU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Топкинский</a:t>
            </a:r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технический техникум»</a:t>
            </a: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88761" y="2012701"/>
            <a:ext cx="6416675" cy="23876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Презентация по дисциплине Микробиология, физиология питания, санитария и гигиена на тему «Микроскоп»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72400" y="192505"/>
            <a:ext cx="4236720" cy="664856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884947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3" descr="Folie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892" y="2409712"/>
            <a:ext cx="5099246" cy="403680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4" descr="janssen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597" y="2906637"/>
            <a:ext cx="4693920" cy="2644926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8680" y="459982"/>
            <a:ext cx="10287000" cy="2446655"/>
          </a:xfrm>
        </p:spPr>
        <p:txBody>
          <a:bodyPr>
            <a:normAutofit fontScale="90000"/>
          </a:bodyPr>
          <a:lstStyle/>
          <a:p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Считается, что голландский мастер очков </a:t>
            </a:r>
            <a:r>
              <a:rPr lang="ru-RU" altLang="ru-RU" sz="49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Ханс</a:t>
            </a:r>
            <a:r>
              <a:rPr lang="ru-RU" altLang="ru-RU" sz="49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9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Янсен</a:t>
            </a:r>
            <a:r>
              <a:rPr lang="ru-RU" altLang="ru-RU" sz="4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его сын </a:t>
            </a:r>
            <a:r>
              <a:rPr lang="ru-RU" altLang="ru-RU" sz="49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Захария</a:t>
            </a:r>
            <a:r>
              <a:rPr lang="ru-RU" altLang="ru-RU" sz="49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9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Янсен</a:t>
            </a:r>
            <a:r>
              <a:rPr lang="ru-RU" altLang="ru-RU" sz="49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изобрели </a:t>
            </a:r>
            <a:r>
              <a:rPr lang="ru-RU" alt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микроскоп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altLang="ru-RU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1590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390439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471160" cy="6492875"/>
          </a:xfrm>
        </p:spPr>
        <p:txBody>
          <a:bodyPr>
            <a:normAutofit/>
          </a:bodyPr>
          <a:lstStyle/>
          <a:p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</a:t>
            </a:r>
            <a:r>
              <a:rPr lang="ru-RU" altLang="ru-RU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350 лет </a:t>
            </a: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прошло с того времени как изобрели </a:t>
            </a:r>
            <a:r>
              <a:rPr lang="ru-RU" altLang="ru-RU" sz="4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в мире микроскоп</a:t>
            </a: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За это время он </a:t>
            </a:r>
            <a:r>
              <a:rPr lang="ru-RU" altLang="ru-RU" sz="4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существенно</a:t>
            </a: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модернизировался</a:t>
            </a: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улучшилось качество изображения, возросло увеличение.</a:t>
            </a:r>
            <a:b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5" descr="dept_img_opbm_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120" y="1102514"/>
            <a:ext cx="4594686" cy="5018095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4544225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629535"/>
          </a:xfrm>
        </p:spPr>
        <p:txBody>
          <a:bodyPr>
            <a:normAutofit/>
          </a:bodyPr>
          <a:lstStyle/>
          <a:p>
            <a:r>
              <a:rPr lang="ru-RU" altLang="ru-RU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Гюйгенс</a:t>
            </a: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изобрел простую </a:t>
            </a:r>
            <a:r>
              <a:rPr lang="ru-RU" altLang="ru-RU" sz="4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двулинзовую систему окуляров</a:t>
            </a: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конце </a:t>
            </a:r>
            <a:r>
              <a:rPr lang="ru-RU" altLang="ru-RU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1600-х</a:t>
            </a: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://nplit.ru/books/item/f00/s00/z0000083/pic/0000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520" y="1679892"/>
            <a:ext cx="3375660" cy="457810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5" descr="347_2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787" y="2636312"/>
            <a:ext cx="5254947" cy="3122461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7465686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6" descr="1307364130_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812" y="5343010"/>
            <a:ext cx="5303035" cy="112336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://royallib.ru/data/images/138/cover_1386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981" y="2219831"/>
            <a:ext cx="3310980" cy="40923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7938" y="203753"/>
            <a:ext cx="11622952" cy="2218055"/>
          </a:xfrm>
        </p:spPr>
        <p:txBody>
          <a:bodyPr>
            <a:normAutofit fontScale="90000"/>
          </a:bodyPr>
          <a:lstStyle/>
          <a:p>
            <a:r>
              <a:rPr lang="ru-RU" altLang="ru-RU" dirty="0" smtClean="0"/>
              <a:t> </a:t>
            </a:r>
            <a:r>
              <a:rPr lang="ru-RU" altLang="ru-RU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Галилей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разработал «</a:t>
            </a:r>
            <a:r>
              <a:rPr lang="ru-RU" alt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occhiolino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», или </a:t>
            </a:r>
            <a:r>
              <a:rPr lang="ru-RU" alt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составной микроскоп с выпуклой и вогнутой линзами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altLang="ru-RU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1609 г.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2" name="Picture 8" descr="http://medtehnikaa.ru/attachments/Image/galileo_1.jpg?template=generi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122" y="1935665"/>
            <a:ext cx="1971675" cy="32956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physbook.ru/images/6/62/Img_Kvant_K-1998-03-00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040" y="1935665"/>
            <a:ext cx="3232995" cy="32956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352176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633861"/>
            <a:ext cx="11224260" cy="4001379"/>
          </a:xfrm>
        </p:spPr>
        <p:txBody>
          <a:bodyPr>
            <a:normAutofit/>
          </a:bodyPr>
          <a:lstStyle/>
          <a:p>
            <a:pPr algn="ctr"/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altLang="ru-RU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1665 </a:t>
            </a: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году англичанин </a:t>
            </a:r>
            <a:r>
              <a:rPr lang="ru-RU" altLang="ru-RU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Роберт Гук</a:t>
            </a: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сконструировал собственный </a:t>
            </a:r>
            <a:r>
              <a:rPr lang="ru-RU" altLang="ru-RU" sz="4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</a:t>
            </a: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опробовал его на </a:t>
            </a:r>
            <a:r>
              <a:rPr lang="ru-RU" altLang="ru-RU" sz="4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пробке</a:t>
            </a: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В результате этого исследования появилось название «</a:t>
            </a:r>
            <a:r>
              <a:rPr lang="ru-RU" altLang="ru-RU" sz="4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клетки</a:t>
            </a: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5" descr="dept_img_opbm_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518" y="283231"/>
            <a:ext cx="3472731" cy="3792750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http://www.physchem.chimfak.rsu.ru/Source/History/Persones/photos/Hooke_Rober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" y="293019"/>
            <a:ext cx="3137637" cy="3792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900igr.net/datai/biologija/10-Biologija/0009-008-17-ve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900" y="283231"/>
            <a:ext cx="2400300" cy="38025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297629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835275"/>
          </a:xfrm>
        </p:spPr>
        <p:txBody>
          <a:bodyPr>
            <a:normAutofit fontScale="90000"/>
          </a:bodyPr>
          <a:lstStyle/>
          <a:p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Микроскопы  </a:t>
            </a:r>
            <a:r>
              <a:rPr lang="ru-RU" alt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Левенгука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представляли собой небольшие изделия с </a:t>
            </a:r>
            <a:r>
              <a:rPr lang="ru-RU" alt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одной очень сильной линзой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Они позволяли </a:t>
            </a:r>
            <a:r>
              <a:rPr lang="ru-RU" alt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очень детально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рассматривать изображения.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29300" y="2642235"/>
            <a:ext cx="5524500" cy="3714750"/>
          </a:xfrm>
          <a:prstGeom prst="rect">
            <a:avLst/>
          </a:prstGeom>
        </p:spPr>
      </p:pic>
      <p:pic>
        <p:nvPicPr>
          <p:cNvPr id="1026" name="Picture 2" descr="http://www.sivatherium.narod.ru/library/Plvlshkv/pics/pic_0132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855" y="2925510"/>
            <a:ext cx="3959225" cy="35914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957423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953000"/>
            <a:ext cx="10515600" cy="154940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Немецкие ученые из Института биофизической химии в </a:t>
            </a:r>
            <a:r>
              <a:rPr lang="ru-RU" alt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2006 г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разработали </a:t>
            </a:r>
            <a:r>
              <a:rPr lang="ru-RU" alt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оптический микроскоп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под названием </a:t>
            </a:r>
            <a:r>
              <a:rPr lang="ru-RU" altLang="ru-RU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Наноскоп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ru-RU" altLang="ru-RU" dirty="0"/>
              <a:t/>
            </a:r>
            <a:br>
              <a:rPr lang="ru-RU" altLang="ru-RU" dirty="0"/>
            </a:br>
            <a:endParaRPr lang="ru-RU" dirty="0"/>
          </a:p>
        </p:txBody>
      </p:sp>
      <p:pic>
        <p:nvPicPr>
          <p:cNvPr id="2050" name="Picture 2" descr="http://pit.dirty.ru/dirty/1/2011/09/13/33860-025634-353622ab7c61476415fd0f88616109e2.jpg"/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923" y="286275"/>
            <a:ext cx="6040153" cy="40190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="" xmlns:p14="http://schemas.microsoft.com/office/powerpoint/2010/main" val="32929350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6500" y="165101"/>
            <a:ext cx="10147299" cy="2044699"/>
          </a:xfrm>
        </p:spPr>
        <p:txBody>
          <a:bodyPr>
            <a:normAutofit fontScale="90000"/>
          </a:bodyPr>
          <a:lstStyle/>
          <a:p>
            <a:r>
              <a:rPr 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3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оптический прибор</a:t>
            </a: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для получения </a:t>
            </a:r>
            <a:r>
              <a:rPr lang="ru-RU" sz="3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увеличенного изображения </a:t>
            </a: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мелких объектов и их деталей, невидимых невооружённым глазом.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85935" y="2199717"/>
            <a:ext cx="2701925" cy="35989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2430" y="2209800"/>
            <a:ext cx="3600451" cy="359185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99255" y="5989181"/>
            <a:ext cx="11226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Название прибора произошло от двух греческих слов: (</a:t>
            </a:r>
            <a:r>
              <a:rPr lang="ru-RU" b="0" i="0" dirty="0" err="1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mikros</a:t>
            </a:r>
            <a:r>
              <a:rPr lang="ru-RU" b="0" i="0" dirty="0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),что означает (малый)и (</a:t>
            </a:r>
            <a:r>
              <a:rPr lang="ru-RU" b="0" i="0" dirty="0" err="1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skopeo</a:t>
            </a:r>
            <a:r>
              <a:rPr lang="ru-RU" b="0" i="0" dirty="0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)-смотрю.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0670" y="2206922"/>
            <a:ext cx="3591760" cy="359176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469368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9220" y="365125"/>
            <a:ext cx="6469380" cy="6012815"/>
          </a:xfrm>
        </p:spPr>
        <p:txBody>
          <a:bodyPr>
            <a:normAutofit/>
          </a:bodyPr>
          <a:lstStyle/>
          <a:p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 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 — окуляр; 2 — револьвер для смены объективов; 3 —объектив; 4 — кремальера для грубой наводки; 5 — микрометрический винт для точной наводки; 6 — предметный столик; 7 — зеркало; 8 — конденсор.</a:t>
            </a:r>
          </a:p>
        </p:txBody>
      </p:sp>
      <p:pic>
        <p:nvPicPr>
          <p:cNvPr id="3" name="Содержимое 3" descr="Mikroskop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8821" y="243844"/>
            <a:ext cx="4458939" cy="62553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145990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25880" y="365125"/>
            <a:ext cx="5074920" cy="6012815"/>
          </a:xfrm>
        </p:spPr>
        <p:txBody>
          <a:bodyPr>
            <a:normAutofit/>
          </a:bodyPr>
          <a:lstStyle/>
          <a:p>
            <a:r>
              <a:rPr lang="ru-RU" alt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Микроскопия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(МКС) (греч. </a:t>
            </a:r>
            <a:r>
              <a:rPr lang="el-GR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μΙκροσ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— мелкий, маленький и </a:t>
            </a:r>
            <a:r>
              <a:rPr lang="ru-RU" altLang="ru-RU" sz="4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σκο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ποσ — вижу) — изучение объектов с использованием микроскопа. </a:t>
            </a:r>
            <a:b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://www.mikroskopia.ru/data/files/mikroskopia_ru/mikroskop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420" y="365125"/>
            <a:ext cx="4160519" cy="61367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080340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320" y="-320040"/>
            <a:ext cx="10431780" cy="71780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Виды </a:t>
            </a:r>
            <a:r>
              <a:rPr lang="ru-RU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микроскопии:</a:t>
            </a:r>
            <a:br>
              <a:rPr lang="ru-RU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-Оптическая микроскопия</a:t>
            </a:r>
            <a:b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-Рентгеновская микроскопия</a:t>
            </a:r>
            <a:b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-Электронная микроскопия</a:t>
            </a:r>
            <a:b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Сканирующая зондовая</a:t>
            </a:r>
            <a:b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микроскопия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4" descr="18prom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2323" y="1168503"/>
            <a:ext cx="4551998" cy="4200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5397725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1885" y="471702"/>
            <a:ext cx="6316980" cy="6081395"/>
          </a:xfrm>
        </p:spPr>
        <p:txBody>
          <a:bodyPr>
            <a:normAutofit/>
          </a:bodyPr>
          <a:lstStyle/>
          <a:p>
            <a:r>
              <a:rPr lang="ru-RU" altLang="ru-RU" sz="4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Разрешающая способность микроскопа</a:t>
            </a:r>
            <a:r>
              <a:rPr lang="ru-RU" alt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altLang="ru-RU" sz="4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способность микроскопа 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выдавать </a:t>
            </a:r>
            <a:r>
              <a:rPr lang="ru-RU" altLang="ru-RU" sz="4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чёткое раздельное изображение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двух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близко расположенных </a:t>
            </a:r>
            <a:r>
              <a:rPr lang="ru-RU" altLang="ru-RU" sz="4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точек объекта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3" descr="7518_1_big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8865" y="540919"/>
            <a:ext cx="3726815" cy="5905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7177595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Микроскоп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8060" y="387739"/>
            <a:ext cx="4411981" cy="60995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6760" y="182245"/>
            <a:ext cx="7094220" cy="7110095"/>
          </a:xfrm>
        </p:spPr>
        <p:txBody>
          <a:bodyPr>
            <a:normAutofit/>
          </a:bodyPr>
          <a:lstStyle/>
          <a:p>
            <a:r>
              <a:rPr lang="ru-RU" sz="5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Виды </a:t>
            </a:r>
            <a:r>
              <a:rPr lang="ru-RU" sz="5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микроскопов:</a:t>
            </a:r>
            <a:br>
              <a:rPr lang="ru-RU" sz="5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4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Оптические 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микроскопы</a:t>
            </a:r>
            <a:b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-Электронные 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микроскопы</a:t>
            </a:r>
            <a:b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-Сканирующие 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зондовые микроскопы</a:t>
            </a:r>
            <a:b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-Рентгеновские 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микроскопы</a:t>
            </a:r>
            <a:b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-Дифференциальные </a:t>
            </a:r>
            <a:r>
              <a:rPr lang="ru-RU" altLang="ru-RU" sz="4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инерферееционно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-контрастные микроскопы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8308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14004" y="382269"/>
            <a:ext cx="6713220" cy="6104255"/>
          </a:xfrm>
        </p:spPr>
        <p:txBody>
          <a:bodyPr>
            <a:normAutofit fontScale="90000"/>
          </a:bodyPr>
          <a:lstStyle/>
          <a:p>
            <a:r>
              <a:rPr lang="ru-RU" altLang="ru-RU" sz="49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Оптический </a:t>
            </a:r>
            <a:r>
              <a:rPr lang="ru-RU" altLang="ru-RU" sz="49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микроско́п</a:t>
            </a:r>
            <a:r>
              <a:rPr lang="ru-RU" altLang="ru-RU" sz="49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(обычно именуемый просто микроскоп, от греч. </a:t>
            </a:r>
            <a:r>
              <a:rPr lang="ru-RU" alt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μικρός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— маленький и </a:t>
            </a:r>
            <a:r>
              <a:rPr lang="ru-RU" alt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σκο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πέω — смотрю) 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alt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прибор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для получения </a:t>
            </a:r>
            <a:r>
              <a:rPr lang="ru-RU" alt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увеличенных изображений малых объектов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которые невозможно рассмотреть невооружённым глазом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3" descr="506px-Micromet3m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202" y="960120"/>
            <a:ext cx="4171838" cy="494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979963645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3" descr="400px-Microscope_Altami_PS_II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333" y="1237298"/>
            <a:ext cx="3389312" cy="508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56565"/>
            <a:ext cx="10515600" cy="6104255"/>
          </a:xfrm>
        </p:spPr>
        <p:txBody>
          <a:bodyPr>
            <a:normAutofit fontScale="90000"/>
          </a:bodyPr>
          <a:lstStyle/>
          <a:p>
            <a:r>
              <a:rPr lang="ru-RU" sz="53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Виды оптических </a:t>
            </a:r>
            <a:r>
              <a:rPr lang="ru-RU" sz="53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микроскопов:</a:t>
            </a:r>
            <a:br>
              <a:rPr lang="ru-RU" sz="53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3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3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Рабочие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лабораторные микроскопы</a:t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-Бинокулярные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микроскопы</a:t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alt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Стериомикроскопы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-Металлографические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микроскопы</a:t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-Поляризационные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микроскопы</a:t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alt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Люименисцентные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микроскопы</a:t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-Измерительные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микроскопы</a:t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602173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1060" y="982345"/>
            <a:ext cx="10515600" cy="6081395"/>
          </a:xfrm>
        </p:spPr>
        <p:txBody>
          <a:bodyPr>
            <a:normAutofit fontScale="90000"/>
          </a:bodyPr>
          <a:lstStyle/>
          <a:p>
            <a:r>
              <a:rPr 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 применения оптического </a:t>
            </a:r>
            <a:r>
              <a:rPr lang="ru-RU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микроскопа:</a:t>
            </a:r>
            <a:br>
              <a:rPr lang="ru-RU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alt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 неоднородностей поверхности твёрдых непрозрачных тел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таких как горные породы, металлы, ткани; в </a:t>
            </a:r>
            <a:r>
              <a:rPr lang="ru-RU" alt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микрохирургии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пр.</a:t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для </a:t>
            </a:r>
            <a:r>
              <a:rPr lang="ru-RU" alt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 иммунохимических, иммунологических, иммуноморфологических и иммуногенетических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исследований.</a:t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в </a:t>
            </a:r>
            <a:r>
              <a:rPr lang="ru-RU" alt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лабораторной практике, в технике и машиностроении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/>
              <a:t/>
            </a:r>
            <a:br>
              <a:rPr lang="ru-RU" altLang="ru-RU" dirty="0"/>
            </a:br>
            <a:endParaRPr lang="ru-RU" b="1" u="sng" dirty="0"/>
          </a:p>
        </p:txBody>
      </p:sp>
    </p:spTree>
    <p:extLst>
      <p:ext uri="{BB962C8B-B14F-4D97-AF65-F5344CB8AC3E}">
        <p14:creationId xmlns="" xmlns:p14="http://schemas.microsoft.com/office/powerpoint/2010/main" val="1625008484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3" descr="38342010-12-296701612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0205" y="973323"/>
            <a:ext cx="3767455" cy="4864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985" y="342264"/>
            <a:ext cx="7802880" cy="6127115"/>
          </a:xfrm>
        </p:spPr>
        <p:txBody>
          <a:bodyPr>
            <a:normAutofit/>
          </a:bodyPr>
          <a:lstStyle/>
          <a:p>
            <a:r>
              <a:rPr lang="ru-RU" alt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Электронный </a:t>
            </a:r>
            <a:r>
              <a:rPr lang="ru-RU" altLang="ru-RU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 </a:t>
            </a:r>
            <a:br>
              <a:rPr lang="ru-RU" altLang="ru-RU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altLang="ru-RU" sz="4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прибор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для наблюдения и фотографирования </a:t>
            </a:r>
            <a:r>
              <a:rPr lang="ru-RU" altLang="ru-RU" sz="4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многократно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(до 106 раз) </a:t>
            </a:r>
            <a:r>
              <a:rPr lang="ru-RU" altLang="ru-RU" sz="4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увеличенного изображения 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объектов, в котором вместо световых лучей используются </a:t>
            </a:r>
            <a:r>
              <a:rPr lang="ru-RU" altLang="ru-RU" sz="4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пучки электронов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ускоренных до больших энергий </a:t>
            </a:r>
            <a:r>
              <a:rPr lang="ru-RU" altLang="ru-RU" sz="4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условиях глубокого вакуума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altLang="ru-RU" sz="4000" dirty="0"/>
              <a:t/>
            </a:r>
            <a:br>
              <a:rPr lang="ru-RU" altLang="ru-RU" sz="4000" dirty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35945922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6748" y="365123"/>
            <a:ext cx="6042660" cy="6081395"/>
          </a:xfrm>
        </p:spPr>
        <p:txBody>
          <a:bodyPr>
            <a:normAutofit/>
          </a:bodyPr>
          <a:lstStyle/>
          <a:p>
            <a:r>
              <a:rPr lang="ru-RU" sz="4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Виды электронных </a:t>
            </a:r>
            <a:r>
              <a:rPr lang="ru-RU" sz="4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микроскопов:</a:t>
            </a:r>
            <a:r>
              <a:rPr lang="ru-RU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п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росвечивающий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электронный 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</a:t>
            </a:r>
            <a:b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растровый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электронный 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</a:t>
            </a:r>
            <a:endParaRPr lang="ru-RU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4" descr="2904200820492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860" y="1295462"/>
            <a:ext cx="4491037" cy="422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581036935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90905"/>
            <a:ext cx="10515600" cy="5967095"/>
          </a:xfrm>
        </p:spPr>
        <p:txBody>
          <a:bodyPr>
            <a:normAutofit fontScale="90000"/>
          </a:bodyPr>
          <a:lstStyle/>
          <a:p>
            <a:r>
              <a:rPr lang="ru-RU" sz="53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Сферы применения электронных микроскопов в </a:t>
            </a:r>
            <a:r>
              <a:rPr lang="ru-RU" sz="53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биологии: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Криобиология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Локализация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белков</a:t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Электронная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томография</a:t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Клеточная томография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Токсикология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Анализ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частиц</a:t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Фармацевтический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Вирусология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/>
              <a:t/>
            </a:r>
            <a:br>
              <a:rPr lang="ru-RU" altLang="ru-RU" dirty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348397310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92140" y="365125"/>
            <a:ext cx="5966460" cy="6081395"/>
          </a:xfrm>
        </p:spPr>
        <p:txBody>
          <a:bodyPr>
            <a:normAutofit fontScale="90000"/>
          </a:bodyPr>
          <a:lstStyle/>
          <a:p>
            <a:r>
              <a:rPr lang="ru-RU" altLang="ru-RU" sz="53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Сканирующие зондовые микроскопы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(СЗМ, англ. </a:t>
            </a:r>
            <a:r>
              <a:rPr lang="ru-RU" alt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SPM — </a:t>
            </a:r>
            <a:r>
              <a:rPr lang="ru-RU" altLang="ru-RU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Scanning</a:t>
            </a:r>
            <a:r>
              <a:rPr lang="ru-RU" alt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Probe</a:t>
            </a:r>
            <a:r>
              <a:rPr lang="ru-RU" alt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Microscope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 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класс микроскопов для получения </a:t>
            </a:r>
            <a:r>
              <a:rPr lang="ru-RU" alt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изображения поверхности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её локальных характеристик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3" name="Рисунок 3" descr="certus_opt_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720605"/>
            <a:ext cx="4710747" cy="5370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483398133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3920" y="227965"/>
            <a:ext cx="5996940" cy="6127115"/>
          </a:xfrm>
        </p:spPr>
        <p:txBody>
          <a:bodyPr>
            <a:noAutofit/>
          </a:bodyPr>
          <a:lstStyle/>
          <a:p>
            <a:r>
              <a:rPr lang="ru-RU" sz="4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Виды </a:t>
            </a:r>
            <a:r>
              <a:rPr lang="ru-RU" sz="4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сканирующих зондовых микроскопов</a:t>
            </a:r>
            <a:r>
              <a:rPr lang="ru-RU" sz="4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4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канирующий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атомно-силовой 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</a:t>
            </a:r>
            <a:b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сканирующий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туннельный микроскоп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ru-RU" alt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ru-RU" sz="48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4" descr="NanS_img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860" y="384408"/>
            <a:ext cx="4530603" cy="5814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780269962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3" descr="eq_horiba_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93" y="1113938"/>
            <a:ext cx="5429567" cy="4560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9694" y="365124"/>
            <a:ext cx="5920740" cy="6058535"/>
          </a:xfrm>
        </p:spPr>
        <p:txBody>
          <a:bodyPr>
            <a:normAutofit/>
          </a:bodyPr>
          <a:lstStyle/>
          <a:p>
            <a:r>
              <a:rPr lang="ru-RU" altLang="ru-RU" sz="4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Рентгеновский микроскоп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altLang="ru-RU" sz="4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</a:t>
            </a:r>
            <a: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исследования </a:t>
            </a:r>
            <a:r>
              <a:rPr lang="ru-RU" altLang="ru-RU" sz="4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очень малых объектов</a:t>
            </a:r>
            <a: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размеры которых сопоставимы с </a:t>
            </a:r>
            <a:r>
              <a:rPr lang="ru-RU" altLang="ru-RU" sz="4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длиной рентгеновской волны</a:t>
            </a:r>
            <a: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19784624"/>
      </p:ext>
    </p:extLst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9765" y="0"/>
            <a:ext cx="10934700" cy="3291840"/>
          </a:xfrm>
        </p:spPr>
        <p:txBody>
          <a:bodyPr>
            <a:normAutofit/>
          </a:bodyPr>
          <a:lstStyle/>
          <a:p>
            <a:r>
              <a:rPr lang="ru-RU" sz="4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рентгеновских </a:t>
            </a:r>
            <a:r>
              <a:rPr lang="ru-RU" sz="4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микроскопов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роекционные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рентгеновские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микроскопы</a:t>
            </a:r>
            <a:b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отражательные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рентгеновские микроскопы</a:t>
            </a:r>
            <a:r>
              <a:rPr lang="ru-RU" altLang="ru-RU" b="1" dirty="0"/>
              <a:t/>
            </a:r>
            <a:br>
              <a:rPr lang="ru-RU" altLang="ru-RU" b="1" dirty="0"/>
            </a:br>
            <a:endParaRPr lang="ru-RU" dirty="0"/>
          </a:p>
        </p:txBody>
      </p:sp>
      <p:pic>
        <p:nvPicPr>
          <p:cNvPr id="3" name="Рисунок 3" descr="17530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908" y="2955285"/>
            <a:ext cx="7570152" cy="3588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901964065"/>
      </p:ext>
    </p:extLst>
  </p:cSld>
  <p:clrMapOvr>
    <a:masterClrMapping/>
  </p:clrMapOvr>
  <p:transition spd="slow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2226" y="365123"/>
            <a:ext cx="6659880" cy="6149975"/>
          </a:xfrm>
        </p:spPr>
        <p:txBody>
          <a:bodyPr>
            <a:normAutofit/>
          </a:bodyPr>
          <a:lstStyle/>
          <a:p>
            <a:r>
              <a:rPr lang="ru-RU" sz="4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</a:t>
            </a:r>
            <a:r>
              <a:rPr lang="ru-RU" sz="4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рентгеновского </a:t>
            </a:r>
            <a:r>
              <a:rPr lang="ru-RU" sz="4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микроскопа</a:t>
            </a:r>
            <a:r>
              <a:rPr lang="ru-RU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с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канирующий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атомно-силовой 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</a:t>
            </a:r>
            <a:b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сканирующий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туннельный микроскоп</a:t>
            </a:r>
            <a:endParaRPr lang="ru-RU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http://www.uca-komplect.ru/userFiles/image/RZMotoriz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2135" y="762891"/>
            <a:ext cx="4576445" cy="53544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28428759"/>
      </p:ext>
    </p:extLst>
  </p:cSld>
  <p:clrMapOvr>
    <a:masterClrMapping/>
  </p:clrMapOvr>
  <p:transition spd="slow"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4" descr="met1m_all_0-300x223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" y="1196162"/>
            <a:ext cx="5882640" cy="437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12180" y="593725"/>
            <a:ext cx="5852160" cy="6035675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ru-RU" altLang="ru-RU" sz="4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Дифференциальный интерференционно-контрастный микроскоп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- это </a:t>
            </a:r>
            <a:r>
              <a:rPr lang="ru-RU" alt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используемый для </a:t>
            </a:r>
            <a:r>
              <a:rPr lang="ru-RU" alt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создания контраста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неокрашенных прозрачных образцах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ru-RU" altLang="ru-RU" dirty="0"/>
              <a:t/>
            </a:r>
            <a:br>
              <a:rPr lang="ru-RU" altLang="ru-RU" dirty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6758308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5181" y="320879"/>
            <a:ext cx="10515600" cy="6127115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ru-RU" sz="5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Вывод:</a:t>
            </a:r>
            <a:br>
              <a:rPr lang="ru-RU" sz="5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alt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важнейшее открытие человечества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Ведь если бы не было микроскопа человек </a:t>
            </a:r>
            <a:r>
              <a:rPr lang="ru-RU" alt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 смог бы рассматривать мелкие детали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С помощью микроскопов определяю </a:t>
            </a:r>
            <a:r>
              <a:rPr lang="ru-RU" alt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форму, строение 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многие другие </a:t>
            </a:r>
            <a:r>
              <a:rPr lang="ru-RU" alt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характеристики микрообъектов</a:t>
            </a: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С использованием микроскопа </a:t>
            </a:r>
            <a:r>
              <a:rPr lang="ru-RU" alt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происходит разработка и внедрение новых </a:t>
            </a:r>
            <a:r>
              <a:rPr lang="ru-RU" alt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препаратов</a:t>
            </a:r>
            <a:r>
              <a:rPr lang="ru-RU" alt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54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9873762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5181" y="320879"/>
            <a:ext cx="10515600" cy="6127115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ru-RU" sz="5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54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9873762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256</Words>
  <Application>Microsoft Office PowerPoint</Application>
  <PresentationFormat>Произвольный</PresentationFormat>
  <Paragraphs>30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Презентация по дисциплине Микробиология, физиология питания, санитария и гигиена на тему «Микроскоп»</vt:lpstr>
      <vt:lpstr>Считается, что голландский мастер очков Ханс Янсен и его сын Захария Янсен изобрели первый микроскоп в 1590. </vt:lpstr>
      <vt:lpstr>Больше 350 лет прошло с того времени как изобрели первый в мире микроскоп. За это время он существенно модернизировался: улучшилось качество изображения, возросло увеличение. </vt:lpstr>
      <vt:lpstr>Гюйгенс изобрел простую двулинзовую систему окуляров в конце 1600-х. </vt:lpstr>
      <vt:lpstr> Галилей разработал «occhiolino», или составной микроскоп с выпуклой и вогнутой линзами в 1609 г. </vt:lpstr>
      <vt:lpstr>В 1665 году англичанин Роберт Гук сконструировал собственный микроскоп и опробовал его на пробке. В результате этого исследования появилось название «клетки».  </vt:lpstr>
      <vt:lpstr>Микроскопы  Левенгука представляли собой небольшие изделия с одной очень сильной линзой. Они позволяли очень детально рассматривать изображения. </vt:lpstr>
      <vt:lpstr>Немецкие ученые из Института биофизической химии в 2006 г. разработали оптический микроскоп под названием Наноскоп. </vt:lpstr>
      <vt:lpstr>Микроскоп - оптический прибор для получения увеличенного изображения мелких объектов и их деталей, невидимых невооружённым глазом.</vt:lpstr>
      <vt:lpstr> 1 — окуляр; 2 — револьвер для смены объективов; 3 —объектив; 4 — кремальера для грубой наводки; 5 — микрометрический винт для точной наводки; 6 — предметный столик; 7 — зеркало; 8 — конденсор.</vt:lpstr>
      <vt:lpstr>Микроскопия (МКС) (греч. μΙκροσ — мелкий, маленький и σκοποσ — вижу) — изучение объектов с использованием микроскопа.  </vt:lpstr>
      <vt:lpstr>Виды микроскопии:  -Оптическая микроскопия -Рентгеновская микроскопия -Электронная микроскопия -Сканирующая зондовая  микроскопия</vt:lpstr>
      <vt:lpstr>Разрешающая способность микроскопа  — это способность микроскопа выдавать чёткое раздельное изображение двух близко расположенных точек объекта. </vt:lpstr>
      <vt:lpstr>Виды микроскопов:  -Оптические микроскопы -Электронные микроскопы -Сканирующие зондовые микроскопы -Рентгеновские микроскопы -Дифференциальные инерферееционно-контрастные микроскопы </vt:lpstr>
      <vt:lpstr>Оптический микроско́п (обычно именуемый просто микроскоп, от греч. μικρός — маленький и σκοπέω — смотрю)  — прибор для получения увеличенных изображений малых объектов, которые невозможно рассмотреть невооружённым глазом. </vt:lpstr>
      <vt:lpstr>Виды оптических микроскопов:  -Рабочие лабораторные микроскопы -Бинокулярные микроскопы -Стериомикроскопы -Металлографические микроскопы -Поляризационные микроскопы -Люименисцентные микроскопы -Измерительные микроскопы </vt:lpstr>
      <vt:lpstr>Области применения оптического микроскопа:  - для исследования неоднородностей поверхности твёрдых непрозрачных тел, таких как горные породы, металлы, ткани; в микрохирургии и пр. - для проведения иммунохимических, иммунологических, иммуноморфологических и иммуногенетических исследований. - в лабораторной практике, в технике и машиностроении.  </vt:lpstr>
      <vt:lpstr>Электронный микроскоп  - это прибор для наблюдения и фотографирования многократно (до 106 раз) увеличенного изображения объектов, в котором вместо световых лучей используются пучки электронов, ускоренных до больших энергий в условиях глубокого вакуума. </vt:lpstr>
      <vt:lpstr>Виды электронных микроскопов:  - просвечивающий электронный микроскоп - растровый электронный микроскоп</vt:lpstr>
      <vt:lpstr>Сферы применения электронных микроскопов в биологии:  - Криобиология - Локализация белков - Электронная томография - Клеточная томография - Токсикология - Анализ частиц - Фармацевтический контроль качества - Вирусология  </vt:lpstr>
      <vt:lpstr>Сканирующие зондовые микроскопы (СЗМ, англ. SPM — Scanning Probe Microscope)  — класс микроскопов для получения изображения поверхности и её локальных характеристик.</vt:lpstr>
      <vt:lpstr>Виды сканирующих зондовых микроскопов:  - сканирующий атомно-силовой микроскоп - сканирующий туннельный микроскоп  </vt:lpstr>
      <vt:lpstr>Рентгеновский микроскоп  — устройство для исследования очень малых объектов, размеры которых сопоставимы с длиной рентгеновской волны.  </vt:lpstr>
      <vt:lpstr>Виды рентгеновских микроскопов:  - проекционные рентгеновские микроскопы - отражательные рентгеновские микроскопы </vt:lpstr>
      <vt:lpstr>Применение рентгеновского микроскопа:  - сканирующий атомно-силовой микроскоп - сканирующий туннельный микроскоп</vt:lpstr>
      <vt:lpstr>Дифференциальный интерференционно-контрастный микроскоп - это микроскоп, используемый для создания контраста в неокрашенных прозрачных образцах. </vt:lpstr>
      <vt:lpstr>Вывод: Микроскоп это важнейшее открытие человечества. Ведь если бы не было микроскопа человек не смог бы рассматривать мелкие детали. С помощью микроскопов определяю форму, строение и многие другие характеристики микрообъектов. С использованием микроскопа происходит разработка и внедрение новых препаратов. </vt:lpstr>
      <vt:lpstr>Спасибо за внимание!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Микроскоп</dc:title>
  <dc:creator>Аня</dc:creator>
  <cp:lastModifiedBy>User</cp:lastModifiedBy>
  <cp:revision>19</cp:revision>
  <dcterms:created xsi:type="dcterms:W3CDTF">2014-05-07T12:19:40Z</dcterms:created>
  <dcterms:modified xsi:type="dcterms:W3CDTF">2024-02-19T06:27:12Z</dcterms:modified>
</cp:coreProperties>
</file>